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sldIdLst>
    <p:sldId id="256" r:id="rId2"/>
    <p:sldId id="257" r:id="rId3"/>
    <p:sldId id="258" r:id="rId4"/>
    <p:sldId id="266" r:id="rId5"/>
    <p:sldId id="259" r:id="rId6"/>
    <p:sldId id="263" r:id="rId7"/>
    <p:sldId id="265" r:id="rId8"/>
    <p:sldId id="260" r:id="rId9"/>
    <p:sldId id="264" r:id="rId10"/>
    <p:sldId id="261" r:id="rId11"/>
    <p:sldId id="262" r:id="rId12"/>
    <p:sldId id="267" r:id="rId13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6"/>
    <p:penClr>
      <a:srgbClr val="FF0000"/>
    </p:penClr>
  </p:showPr>
  <p:clrMru>
    <a:srgbClr val="990033"/>
    <a:srgbClr val="003399"/>
    <a:srgbClr val="FF9900"/>
    <a:srgbClr val="006600"/>
    <a:srgbClr val="00B85C"/>
    <a:srgbClr val="FF9933"/>
    <a:srgbClr val="F8E69A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576" autoAdjust="0"/>
  </p:normalViewPr>
  <p:slideViewPr>
    <p:cSldViewPr>
      <p:cViewPr>
        <p:scale>
          <a:sx n="75" d="100"/>
          <a:sy n="75" d="100"/>
        </p:scale>
        <p:origin x="-93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765E7D2-0EAF-40EF-818B-69BDBB3EA1BA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144391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392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A4945-47FD-49B2-B345-D3219050E53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2F9E8-A23E-4908-98C9-2E03C1CECBF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7DE1E-AD5F-4828-BFDB-A68C6E33179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55C2A-8898-47EF-966B-713575DF37E7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446A0-5DBF-481F-BAC7-0EF40F1345E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03E48-05C2-40F5-BF3D-5FFCBEA052DE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1207C-E45B-414D-9D47-A6DEDA0B5DF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C9742-57E8-4753-8D7E-C4F4E921498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CE581-1B12-4449-ACB6-EAF5651D0D3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8BA2E-DDFF-4E99-9022-FB32DE7755E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000"/>
            </a:gs>
            <a:gs pos="50000">
              <a:srgbClr val="00B85C"/>
            </a:gs>
            <a:gs pos="100000">
              <a:srgbClr val="008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43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8A94476A-71BE-4E34-AB37-14CCA4861778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14336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36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12500">
              <a:srgbClr val="21D6E0"/>
            </a:gs>
            <a:gs pos="37500">
              <a:srgbClr val="0087E6"/>
            </a:gs>
            <a:gs pos="50000">
              <a:srgbClr val="005CBF"/>
            </a:gs>
            <a:gs pos="62500">
              <a:srgbClr val="0087E6"/>
            </a:gs>
            <a:gs pos="87500">
              <a:srgbClr val="21D6E0"/>
            </a:gs>
            <a:gs pos="100000">
              <a:srgbClr val="03D4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1916113"/>
            <a:ext cx="7772400" cy="1368425"/>
          </a:xfrm>
          <a:effectLst>
            <a:outerShdw dist="35921" dir="2700000" algn="ctr" rotWithShape="0">
              <a:schemeClr val="hlink"/>
            </a:outerShdw>
          </a:effectLst>
        </p:spPr>
        <p:txBody>
          <a:bodyPr/>
          <a:lstStyle/>
          <a:p>
            <a:r>
              <a:rPr lang="ru-RU" sz="4200" b="1" dirty="0">
                <a:solidFill>
                  <a:srgbClr val="FFFFCC"/>
                </a:solidFill>
              </a:rPr>
              <a:t>Дать</a:t>
            </a:r>
            <a:r>
              <a:rPr lang="en-US" sz="4200" b="1" dirty="0">
                <a:solidFill>
                  <a:srgbClr val="FFFFCC"/>
                </a:solidFill>
              </a:rPr>
              <a:t> </a:t>
            </a:r>
            <a:r>
              <a:rPr lang="ru-RU" sz="4200" b="1" dirty="0">
                <a:solidFill>
                  <a:srgbClr val="FFFFCC"/>
                </a:solidFill>
              </a:rPr>
              <a:t>характеристику новому классу органических веществ</a:t>
            </a:r>
            <a:br>
              <a:rPr lang="ru-RU" sz="4200" b="1" dirty="0">
                <a:solidFill>
                  <a:srgbClr val="FFFFCC"/>
                </a:solidFill>
              </a:rPr>
            </a:br>
            <a:r>
              <a:rPr lang="ru-RU" sz="4200" b="1" dirty="0">
                <a:solidFill>
                  <a:srgbClr val="FFFFCC"/>
                </a:solidFill>
              </a:rPr>
              <a:t/>
            </a:r>
            <a:br>
              <a:rPr lang="ru-RU" sz="4200" b="1" dirty="0">
                <a:solidFill>
                  <a:srgbClr val="FFFFCC"/>
                </a:solidFill>
              </a:rPr>
            </a:br>
            <a:endParaRPr lang="ru-RU" sz="4200" b="1" dirty="0">
              <a:solidFill>
                <a:srgbClr val="FFFFCC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700338" y="1268413"/>
            <a:ext cx="39608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>
                <a:solidFill>
                  <a:srgbClr val="FFFF99"/>
                </a:solidFill>
              </a:rPr>
              <a:t>Цель урока:</a:t>
            </a:r>
            <a:r>
              <a:rPr lang="ru-RU" sz="3600" b="1" i="1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508625" y="260350"/>
            <a:ext cx="32829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Принимаясь за дело,</a:t>
            </a:r>
            <a:br>
              <a:rPr lang="ru-RU" b="1">
                <a:solidFill>
                  <a:schemeClr val="bg1"/>
                </a:solidFill>
              </a:rPr>
            </a:br>
            <a:r>
              <a:rPr lang="ru-RU" b="1">
                <a:solidFill>
                  <a:schemeClr val="bg1"/>
                </a:solidFill>
              </a:rPr>
              <a:t>                                                                       соберись    духом</a:t>
            </a:r>
            <a:br>
              <a:rPr lang="ru-RU" b="1">
                <a:solidFill>
                  <a:schemeClr val="bg1"/>
                </a:solidFill>
              </a:rPr>
            </a:b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317500"/>
          </a:xfrm>
        </p:spPr>
        <p:txBody>
          <a:bodyPr/>
          <a:lstStyle/>
          <a:p>
            <a:pPr algn="ctr"/>
            <a:r>
              <a:rPr lang="ru-RU" sz="2400" b="1">
                <a:solidFill>
                  <a:srgbClr val="990033"/>
                </a:solidFill>
              </a:rPr>
              <a:t>Свойства: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351838" cy="31686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/>
              <a:t>1) Растворимость в воде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</a:t>
            </a:r>
            <a:r>
              <a:rPr lang="en-US" sz="1800"/>
              <a:t>N</a:t>
            </a:r>
            <a:r>
              <a:rPr lang="ru-RU" sz="1800" baseline="30000"/>
              <a:t>+</a:t>
            </a:r>
            <a:r>
              <a:rPr lang="en-US" sz="1800"/>
              <a:t>H</a:t>
            </a:r>
            <a:r>
              <a:rPr lang="ru-RU" sz="1800" baseline="-25000"/>
              <a:t>3</a:t>
            </a:r>
            <a:r>
              <a:rPr lang="en-US" sz="1800"/>
              <a:t> – CH – COOH </a:t>
            </a:r>
            <a:r>
              <a:rPr lang="ru-RU" sz="1800"/>
              <a:t>	</a:t>
            </a:r>
            <a:r>
              <a:rPr lang="en-US" sz="1800"/>
              <a:t>N</a:t>
            </a:r>
            <a:r>
              <a:rPr lang="ru-RU" sz="1800" baseline="30000"/>
              <a:t>+</a:t>
            </a:r>
            <a:r>
              <a:rPr lang="en-US" sz="1800"/>
              <a:t>H</a:t>
            </a:r>
            <a:r>
              <a:rPr lang="ru-RU" sz="1800" baseline="-25000"/>
              <a:t>3</a:t>
            </a:r>
            <a:r>
              <a:rPr lang="en-US" sz="1800"/>
              <a:t> – CH – COO</a:t>
            </a:r>
            <a:r>
              <a:rPr lang="ru-RU" sz="1800" baseline="30000"/>
              <a:t> - </a:t>
            </a:r>
            <a:r>
              <a:rPr lang="ru-RU" sz="1800"/>
              <a:t>         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 – COO</a:t>
            </a:r>
            <a:r>
              <a:rPr lang="ru-RU" sz="1800" baseline="30000"/>
              <a:t>-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             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                                   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                                     </a:t>
            </a:r>
            <a:r>
              <a:rPr lang="en-US" sz="1800">
                <a:cs typeface="Arial" charset="0"/>
              </a:rPr>
              <a:t>|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            </a:t>
            </a:r>
            <a:r>
              <a:rPr lang="en-US" sz="1800"/>
              <a:t>R</a:t>
            </a:r>
            <a:r>
              <a:rPr lang="ru-RU" sz="1800"/>
              <a:t>                                   </a:t>
            </a:r>
            <a:r>
              <a:rPr lang="en-US" sz="1800">
                <a:cs typeface="Arial" charset="0"/>
              </a:rPr>
              <a:t>R</a:t>
            </a:r>
            <a:r>
              <a:rPr lang="ru-RU" sz="1800">
                <a:cs typeface="Arial" charset="0"/>
              </a:rPr>
              <a:t>                                     </a:t>
            </a:r>
            <a:r>
              <a:rPr lang="en-US" sz="1800">
                <a:cs typeface="Arial" charset="0"/>
              </a:rPr>
              <a:t>R</a:t>
            </a:r>
            <a:endParaRPr lang="ru-RU" sz="1800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b="1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>
                <a:cs typeface="Arial" charset="0"/>
              </a:rPr>
              <a:t>2) С  кислотами</a:t>
            </a:r>
            <a:r>
              <a:rPr lang="ru-RU" sz="1800">
                <a:cs typeface="Arial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>
                <a:cs typeface="Arial" charset="0"/>
              </a:rPr>
              <a:t>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+ НС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→   </a:t>
            </a:r>
            <a:r>
              <a:rPr lang="en-US" sz="1800">
                <a:cs typeface="Arial" charset="0"/>
              </a:rPr>
              <a:t>[</a:t>
            </a:r>
            <a:r>
              <a:rPr lang="en-US" sz="1800"/>
              <a:t>NH</a:t>
            </a:r>
            <a:r>
              <a:rPr lang="ru-RU" sz="1800" baseline="-25000"/>
              <a:t>3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</a:t>
            </a:r>
            <a:r>
              <a:rPr lang="en-US" sz="1800">
                <a:cs typeface="Arial" charset="0"/>
              </a:rPr>
              <a:t>]</a:t>
            </a:r>
            <a:r>
              <a:rPr lang="ru-RU" sz="1800">
                <a:cs typeface="Arial" charset="0"/>
              </a:rPr>
              <a:t> С</a:t>
            </a:r>
            <a:r>
              <a:rPr lang="en-US" sz="1800">
                <a:cs typeface="Arial" charset="0"/>
              </a:rPr>
              <a:t>|</a:t>
            </a:r>
            <a:r>
              <a:rPr lang="ru-RU" sz="1800"/>
              <a:t>   хлорид </a:t>
            </a:r>
            <a:r>
              <a:rPr lang="en-US" sz="1800"/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/>
              <a:t> </a:t>
            </a:r>
            <a:r>
              <a:rPr lang="ru-RU" sz="1800"/>
              <a:t>как  основание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>
                <a:cs typeface="Arial" charset="0"/>
              </a:rPr>
              <a:t>3) С основаниями</a:t>
            </a:r>
            <a:endParaRPr lang="en-US" sz="1800" b="1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cs typeface="Arial" charset="0"/>
              </a:rPr>
              <a:t>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+ </a:t>
            </a:r>
            <a:r>
              <a:rPr lang="en-US" sz="1800"/>
              <a:t>Na OH </a:t>
            </a:r>
            <a:r>
              <a:rPr lang="en-US" sz="1800">
                <a:cs typeface="Arial" charset="0"/>
              </a:rPr>
              <a:t>→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COONa  + H</a:t>
            </a:r>
            <a:r>
              <a:rPr lang="en-US" sz="1800" baseline="-25000"/>
              <a:t>2</a:t>
            </a:r>
            <a:r>
              <a:rPr lang="en-US" sz="1800"/>
              <a:t>O</a:t>
            </a:r>
            <a:r>
              <a:rPr lang="ru-RU" sz="1800"/>
              <a:t>       </a:t>
            </a:r>
            <a:endParaRPr lang="en-US" sz="1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как кислота</a:t>
            </a:r>
          </a:p>
          <a:p>
            <a:pPr>
              <a:lnSpc>
                <a:spcPct val="80000"/>
              </a:lnSpc>
              <a:buFontTx/>
              <a:buAutoNum type="arabicParenR" startAt="3"/>
            </a:pPr>
            <a:endParaRPr lang="ru-RU" sz="1800"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1800" b="1">
              <a:cs typeface="Arial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468313" y="620713"/>
            <a:ext cx="50863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/>
              <a:t>Физические :</a:t>
            </a:r>
            <a:r>
              <a:rPr lang="ru-RU"/>
              <a:t> сладкие, безвкусные, горькие 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6588125" y="620713"/>
            <a:ext cx="17272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/>
              <a:t>Почему?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832475" y="836613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Вывод: зависит от радикала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250825" y="4149725"/>
            <a:ext cx="57578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b="1" u="sng"/>
              <a:t>Вывод :</a:t>
            </a:r>
            <a:r>
              <a:rPr lang="ru-RU"/>
              <a:t>    органические </a:t>
            </a:r>
            <a:r>
              <a:rPr lang="ru-RU" b="1"/>
              <a:t>амфотерные соединения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450850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4)</a:t>
            </a:r>
            <a:r>
              <a:rPr lang="ru-RU"/>
              <a:t> Специфическое  - взаимодействие между собой</a:t>
            </a:r>
          </a:p>
          <a:p>
            <a:r>
              <a:rPr lang="ru-RU"/>
              <a:t>    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 COOH</a:t>
            </a:r>
            <a:r>
              <a:rPr lang="ru-RU"/>
              <a:t> + Н</a:t>
            </a:r>
            <a:r>
              <a:rPr lang="en-US"/>
              <a:t>NH – CH</a:t>
            </a:r>
            <a:r>
              <a:rPr lang="ru-RU" baseline="-25000"/>
              <a:t>2</a:t>
            </a:r>
            <a:r>
              <a:rPr lang="en-US"/>
              <a:t> – COOH</a:t>
            </a:r>
            <a:r>
              <a:rPr lang="ru-RU"/>
              <a:t> →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 </a:t>
            </a:r>
            <a:r>
              <a:rPr lang="en-US" b="1"/>
              <a:t>CO</a:t>
            </a:r>
            <a:r>
              <a:rPr lang="ru-RU" b="1"/>
              <a:t>- </a:t>
            </a:r>
            <a:r>
              <a:rPr lang="en-US" b="1"/>
              <a:t>NH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–COOH</a:t>
            </a:r>
            <a:r>
              <a:rPr lang="ru-RU"/>
              <a:t> </a:t>
            </a:r>
          </a:p>
          <a:p>
            <a:r>
              <a:rPr lang="ru-RU"/>
              <a:t>                                                                                                        пептидная</a:t>
            </a:r>
          </a:p>
          <a:p>
            <a:r>
              <a:rPr lang="ru-RU"/>
              <a:t>                                                                                                             связь</a:t>
            </a:r>
          </a:p>
          <a:p>
            <a:endParaRPr lang="ru-RU" b="1"/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5445125"/>
            <a:ext cx="8710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u="sng"/>
              <a:t>Вывод:</a:t>
            </a:r>
            <a:endParaRPr lang="en-US" b="1" u="sng"/>
          </a:p>
          <a:p>
            <a:r>
              <a:rPr lang="el-GR">
                <a:cs typeface="Arial" charset="0"/>
              </a:rPr>
              <a:t>α</a:t>
            </a:r>
            <a:r>
              <a:rPr lang="en-US">
                <a:cs typeface="Arial" charset="0"/>
              </a:rPr>
              <a:t>-</a:t>
            </a:r>
            <a:r>
              <a:rPr lang="ru-RU" b="1"/>
              <a:t>аминокислоты – элементарные частицы природных</a:t>
            </a:r>
            <a:r>
              <a:rPr lang="ru-RU"/>
              <a:t> </a:t>
            </a:r>
            <a:r>
              <a:rPr lang="ru-RU" b="1"/>
              <a:t>полимеров- белков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563938" y="22764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Биполярный ион</a:t>
            </a:r>
          </a:p>
        </p:txBody>
      </p:sp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971550" y="1557338"/>
            <a:ext cx="5329238" cy="719137"/>
            <a:chOff x="930" y="981"/>
            <a:chExt cx="3357" cy="453"/>
          </a:xfrm>
        </p:grpSpPr>
        <p:sp>
          <p:nvSpPr>
            <p:cNvPr id="7172" name="Line 4"/>
            <p:cNvSpPr>
              <a:spLocks noChangeShapeType="1"/>
            </p:cNvSpPr>
            <p:nvPr/>
          </p:nvSpPr>
          <p:spPr bwMode="auto">
            <a:xfrm>
              <a:off x="1837" y="98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 flipH="1">
              <a:off x="1837" y="102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3379" y="98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5" name="Line 7"/>
            <p:cNvSpPr>
              <a:spLocks noChangeShapeType="1"/>
            </p:cNvSpPr>
            <p:nvPr/>
          </p:nvSpPr>
          <p:spPr bwMode="auto">
            <a:xfrm flipH="1">
              <a:off x="3379" y="102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18"/>
            <p:cNvSpPr>
              <a:spLocks noChangeShapeType="1"/>
            </p:cNvSpPr>
            <p:nvPr/>
          </p:nvSpPr>
          <p:spPr bwMode="auto">
            <a:xfrm>
              <a:off x="930" y="1434"/>
              <a:ext cx="273" cy="0"/>
            </a:xfrm>
            <a:prstGeom prst="line">
              <a:avLst/>
            </a:prstGeom>
            <a:noFill/>
            <a:ln w="5715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Line 19"/>
            <p:cNvSpPr>
              <a:spLocks noChangeShapeType="1"/>
            </p:cNvSpPr>
            <p:nvPr/>
          </p:nvSpPr>
          <p:spPr bwMode="auto">
            <a:xfrm>
              <a:off x="2426" y="1434"/>
              <a:ext cx="273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4014" y="1434"/>
              <a:ext cx="273" cy="0"/>
            </a:xfrm>
            <a:prstGeom prst="line">
              <a:avLst/>
            </a:prstGeom>
            <a:noFill/>
            <a:ln w="57150">
              <a:solidFill>
                <a:srgbClr val="00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468313" y="908050"/>
            <a:ext cx="18764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/>
              <a:t>Химические :</a:t>
            </a:r>
            <a:r>
              <a:rPr lang="ru-RU"/>
              <a:t> </a:t>
            </a:r>
          </a:p>
        </p:txBody>
      </p:sp>
      <p:pic>
        <p:nvPicPr>
          <p:cNvPr id="7191" name="Picture 23" descr="DSC062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1196975"/>
            <a:ext cx="1493838" cy="19907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uiExpand="1" build="p"/>
      <p:bldP spid="7178" grpId="0"/>
      <p:bldP spid="7179" grpId="0"/>
      <p:bldP spid="7180" grpId="0"/>
      <p:bldP spid="7181" grpId="0"/>
      <p:bldP spid="7182" grpId="0"/>
      <p:bldP spid="7183" grpId="0"/>
      <p:bldP spid="7185" grpId="0"/>
      <p:bldP spid="71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908050"/>
            <a:ext cx="3168650" cy="1317625"/>
          </a:xfrm>
        </p:spPr>
        <p:txBody>
          <a:bodyPr/>
          <a:lstStyle/>
          <a:p>
            <a:r>
              <a:rPr lang="ru-RU" sz="3800"/>
              <a:t>лабораторный 	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5761037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уксусная кислота </a:t>
            </a:r>
            <a:r>
              <a:rPr lang="ru-RU" sz="2400">
                <a:cs typeface="Arial" charset="0"/>
              </a:rPr>
              <a:t>→хлоруксусная кислота→аминоуксусная кислота</a:t>
            </a:r>
          </a:p>
          <a:p>
            <a:pPr>
              <a:lnSpc>
                <a:spcPct val="90000"/>
              </a:lnSpc>
            </a:pPr>
            <a:r>
              <a:rPr lang="ru-RU" sz="2400">
                <a:cs typeface="Arial" charset="0"/>
              </a:rPr>
              <a:t>СН</a:t>
            </a:r>
            <a:r>
              <a:rPr lang="ru-RU" sz="2400" baseline="-25000">
                <a:cs typeface="Arial" charset="0"/>
              </a:rPr>
              <a:t>3</a:t>
            </a:r>
            <a:r>
              <a:rPr lang="ru-RU" sz="2400">
                <a:cs typeface="Arial" charset="0"/>
              </a:rPr>
              <a:t>-СООН + С</a:t>
            </a:r>
            <a:r>
              <a:rPr lang="en-US" sz="2400">
                <a:cs typeface="Arial" charset="0"/>
              </a:rPr>
              <a:t>l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 baseline="30000">
                <a:cs typeface="Arial" charset="0"/>
              </a:rPr>
              <a:t> </a:t>
            </a:r>
            <a:r>
              <a:rPr lang="ru-RU" sz="2400">
                <a:cs typeface="Arial" charset="0"/>
              </a:rPr>
              <a:t>→ 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                              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              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>
                <a:cs typeface="Arial" charset="0"/>
              </a:rPr>
              <a:t>				   Cl</a:t>
            </a:r>
          </a:p>
          <a:p>
            <a:pPr>
              <a:lnSpc>
                <a:spcPct val="90000"/>
              </a:lnSpc>
            </a:pPr>
            <a:r>
              <a:rPr lang="ru-RU" sz="2400">
                <a:cs typeface="Arial" charset="0"/>
              </a:rPr>
              <a:t>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 + </a:t>
            </a:r>
            <a:r>
              <a:rPr lang="ru-RU" sz="2400"/>
              <a:t> </a:t>
            </a:r>
            <a:r>
              <a:rPr lang="en-US" sz="2400"/>
              <a:t>NH</a:t>
            </a:r>
            <a:r>
              <a:rPr lang="ru-RU" sz="2400" baseline="-25000"/>
              <a:t>3</a:t>
            </a:r>
            <a:r>
              <a:rPr lang="en-US" sz="2400"/>
              <a:t> </a:t>
            </a:r>
            <a:r>
              <a:rPr lang="en-US" sz="2400">
                <a:cs typeface="Arial" charset="0"/>
              </a:rPr>
              <a:t>→</a:t>
            </a:r>
            <a:r>
              <a:rPr lang="ru-RU" sz="2400">
                <a:cs typeface="Arial" charset="0"/>
              </a:rPr>
              <a:t> 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                               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С</a:t>
            </a:r>
            <a:r>
              <a:rPr lang="en-US" sz="2400">
                <a:cs typeface="Arial" charset="0"/>
              </a:rPr>
              <a:t>l</a:t>
            </a:r>
            <a:r>
              <a:rPr lang="ru-RU" sz="2400">
                <a:cs typeface="Arial" charset="0"/>
              </a:rPr>
              <a:t>                                  </a:t>
            </a:r>
            <a:r>
              <a:rPr lang="en-US" sz="2400"/>
              <a:t>NH</a:t>
            </a:r>
            <a:r>
              <a:rPr lang="en-US" sz="2400" baseline="-25000"/>
              <a:t>2</a:t>
            </a:r>
            <a:r>
              <a:rPr lang="ru-RU" sz="2400">
                <a:cs typeface="Arial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>
              <a:cs typeface="Arial" charset="0"/>
            </a:endParaRPr>
          </a:p>
          <a:p>
            <a:pPr>
              <a:lnSpc>
                <a:spcPct val="90000"/>
              </a:lnSpc>
            </a:pPr>
            <a:endParaRPr lang="ru-RU" sz="2400">
              <a:cs typeface="Arial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916238" y="260350"/>
            <a:ext cx="388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способы получения</a:t>
            </a:r>
            <a:r>
              <a:rPr lang="ru-RU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H="1">
            <a:off x="2987675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5148263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268538" y="1557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7092950" y="162877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659563" y="20605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гидролиз белков</a:t>
            </a: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5003800" y="974725"/>
            <a:ext cx="354012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800">
                <a:solidFill>
                  <a:schemeClr val="tx2"/>
                </a:solidFill>
                <a:latin typeface="Garamond" pitchFamily="18" charset="0"/>
              </a:rPr>
              <a:t>промышленный: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uiExpand="1" build="p"/>
      <p:bldP spid="8196" grpId="0"/>
      <p:bldP spid="8197" grpId="0" animBg="1"/>
      <p:bldP spid="8198" grpId="0" animBg="1"/>
      <p:bldP spid="8199" grpId="0" animBg="1"/>
      <p:bldP spid="8200" grpId="0" animBg="1"/>
      <p:bldP spid="8201" grpId="0"/>
      <p:bldP spid="82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4173538" y="188913"/>
            <a:ext cx="4970462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/>
              <a:t>В живых организмах: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400"/>
              <a:t>Природные аминокислоты (около 150)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400"/>
              <a:t>Протеиногенные аминокислоты (около 20) в белках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2400"/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179388" y="3789363"/>
            <a:ext cx="46799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Незаменимые: </a:t>
            </a:r>
            <a:endParaRPr lang="en-US" sz="2400"/>
          </a:p>
          <a:p>
            <a:r>
              <a:rPr lang="ru-RU" sz="2400"/>
              <a:t>валин, лейцин, лизин, треонин, цистеин и др.</a:t>
            </a:r>
          </a:p>
          <a:p>
            <a:pPr>
              <a:buFontTx/>
              <a:buChar char="•"/>
            </a:pPr>
            <a:r>
              <a:rPr lang="ru-RU" sz="2400"/>
              <a:t>Антибиотики (пенициллин)</a:t>
            </a:r>
          </a:p>
          <a:p>
            <a:pPr>
              <a:buFontTx/>
              <a:buChar char="•"/>
            </a:pPr>
            <a:r>
              <a:rPr lang="ru-RU" sz="2400"/>
              <a:t>Полиамидные смолы (капрон, нейлон)</a:t>
            </a:r>
          </a:p>
          <a:p>
            <a:pPr>
              <a:buFontTx/>
              <a:buChar char="•"/>
            </a:pPr>
            <a:r>
              <a:rPr lang="ru-RU" sz="2400"/>
              <a:t>*Добавка к корму </a:t>
            </a:r>
          </a:p>
        </p:txBody>
      </p:sp>
      <p:pic>
        <p:nvPicPr>
          <p:cNvPr id="149514" name="Picture 10" descr="бел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3565525" cy="2457450"/>
          </a:xfrm>
          <a:prstGeom prst="rect">
            <a:avLst/>
          </a:prstGeom>
          <a:noFill/>
        </p:spPr>
      </p:pic>
      <p:pic>
        <p:nvPicPr>
          <p:cNvPr id="149515" name="Picture 11" descr="комм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565400"/>
            <a:ext cx="3600450" cy="1292225"/>
          </a:xfrm>
          <a:prstGeom prst="rect">
            <a:avLst/>
          </a:prstGeom>
          <a:noFill/>
        </p:spPr>
      </p:pic>
      <p:pic>
        <p:nvPicPr>
          <p:cNvPr id="149516" name="Picture 12" descr="блю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852738"/>
            <a:ext cx="4121150" cy="3846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12500">
              <a:srgbClr val="21D6E0"/>
            </a:gs>
            <a:gs pos="37500">
              <a:srgbClr val="0087E6"/>
            </a:gs>
            <a:gs pos="50000">
              <a:srgbClr val="005CBF"/>
            </a:gs>
            <a:gs pos="62500">
              <a:srgbClr val="0087E6"/>
            </a:gs>
            <a:gs pos="87500">
              <a:srgbClr val="21D6E0"/>
            </a:gs>
            <a:gs pos="100000">
              <a:srgbClr val="03D4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23850" y="1557338"/>
            <a:ext cx="8820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sz="2400" b="1">
                <a:solidFill>
                  <a:schemeClr val="bg1"/>
                </a:solidFill>
              </a:rPr>
              <a:t>1. Состав вещества  выражается  формулой  С</a:t>
            </a:r>
            <a:r>
              <a:rPr lang="ru-RU" sz="2400" b="1" baseline="-25000">
                <a:solidFill>
                  <a:schemeClr val="bg1"/>
                </a:solidFill>
              </a:rPr>
              <a:t>2</a:t>
            </a:r>
            <a:r>
              <a:rPr lang="ru-RU" sz="2400" b="1">
                <a:solidFill>
                  <a:schemeClr val="bg1"/>
                </a:solidFill>
              </a:rPr>
              <a:t> Н</a:t>
            </a:r>
            <a:r>
              <a:rPr lang="ru-RU" sz="2400" b="1" baseline="-25000">
                <a:solidFill>
                  <a:schemeClr val="bg1"/>
                </a:solidFill>
              </a:rPr>
              <a:t>5</a:t>
            </a:r>
            <a:r>
              <a:rPr lang="ru-RU" sz="2400" b="1">
                <a:solidFill>
                  <a:schemeClr val="bg1"/>
                </a:solidFill>
              </a:rPr>
              <a:t> О</a:t>
            </a:r>
            <a:r>
              <a:rPr lang="ru-RU" sz="2400" b="1" baseline="-25000">
                <a:solidFill>
                  <a:schemeClr val="bg1"/>
                </a:solidFill>
              </a:rPr>
              <a:t>2</a:t>
            </a:r>
            <a:r>
              <a:rPr lang="ru-RU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chemeClr val="bg1"/>
                </a:solidFill>
              </a:rPr>
              <a:t>N</a:t>
            </a:r>
            <a:endParaRPr lang="ru-RU" sz="2400" b="1">
              <a:solidFill>
                <a:schemeClr val="bg1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ru-RU" sz="2400" b="1">
              <a:solidFill>
                <a:schemeClr val="bg1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619250" y="333375"/>
            <a:ext cx="6408738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32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Определить класс вещества,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32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ответив  на вопросы: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395288" y="1989138"/>
            <a:ext cx="83534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Анализ : </a:t>
            </a:r>
          </a:p>
          <a:p>
            <a:r>
              <a:rPr lang="ru-RU" sz="24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Кислородсодержащий  УВ : карбоновые кислоты и сложные эфиры </a:t>
            </a:r>
          </a:p>
          <a:p>
            <a:r>
              <a:rPr lang="ru-RU" sz="24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Азотсодержащий УВ :  нитросоединения, амины, … (?)</a:t>
            </a:r>
          </a:p>
          <a:p>
            <a:endParaRPr lang="ru-RU" sz="24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endParaRPr lang="ru-RU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                                                                   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358775" y="3573463"/>
            <a:ext cx="8785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2. Известно, при взаимодействии 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ru-RU" sz="2400" b="1">
                <a:solidFill>
                  <a:schemeClr val="bg1"/>
                </a:solidFill>
              </a:rPr>
              <a:t>2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ru-RU" sz="2400" b="1">
                <a:solidFill>
                  <a:schemeClr val="bg1"/>
                </a:solidFill>
              </a:rPr>
              <a:t> моль  данного  вещества с активными металлами выделяется </a:t>
            </a:r>
            <a:r>
              <a:rPr lang="en-US" sz="2400" b="1">
                <a:solidFill>
                  <a:schemeClr val="bg1"/>
                </a:solidFill>
              </a:rPr>
              <a:t>1 </a:t>
            </a:r>
            <a:r>
              <a:rPr lang="ru-RU" sz="2400" b="1">
                <a:solidFill>
                  <a:schemeClr val="bg1"/>
                </a:solidFill>
              </a:rPr>
              <a:t>моль водорода.</a:t>
            </a:r>
          </a:p>
        </p:txBody>
      </p:sp>
      <p:grpSp>
        <p:nvGrpSpPr>
          <p:cNvPr id="3086" name="Group 14"/>
          <p:cNvGrpSpPr>
            <a:grpSpLocks/>
          </p:cNvGrpSpPr>
          <p:nvPr/>
        </p:nvGrpSpPr>
        <p:grpSpPr bwMode="auto">
          <a:xfrm>
            <a:off x="395288" y="4724400"/>
            <a:ext cx="6985000" cy="1844675"/>
            <a:chOff x="249" y="2976"/>
            <a:chExt cx="4400" cy="1162"/>
          </a:xfrm>
        </p:grpSpPr>
        <p:sp>
          <p:nvSpPr>
            <p:cNvPr id="3080" name="Rectangle 8"/>
            <p:cNvSpPr>
              <a:spLocks noChangeArrowheads="1"/>
            </p:cNvSpPr>
            <p:nvPr/>
          </p:nvSpPr>
          <p:spPr bwMode="auto">
            <a:xfrm>
              <a:off x="249" y="2976"/>
              <a:ext cx="4400" cy="1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Вывод:</a:t>
              </a:r>
            </a:p>
            <a:p>
              <a:pPr>
                <a:spcBef>
                  <a:spcPct val="50000"/>
                </a:spcBef>
              </a:pPr>
              <a:r>
                <a:rPr lang="ru-RU" sz="240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Имеется карбоксильная группа       - С- ОН  , значит, карбоновая </a:t>
              </a:r>
              <a:r>
                <a:rPr lang="ru-RU" sz="2400" b="1" i="1" u="sng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кислота</a:t>
              </a:r>
            </a:p>
            <a:p>
              <a:pPr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SzPct val="70000"/>
              </a:pPr>
              <a:endParaRPr lang="ru-RU" sz="2400" b="1" i="1" u="sng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endParaRPr>
            </a:p>
          </p:txBody>
        </p:sp>
        <p:sp>
          <p:nvSpPr>
            <p:cNvPr id="3081" name="Line 9"/>
            <p:cNvSpPr>
              <a:spLocks noChangeShapeType="1"/>
            </p:cNvSpPr>
            <p:nvPr/>
          </p:nvSpPr>
          <p:spPr bwMode="auto">
            <a:xfrm flipV="1">
              <a:off x="3696" y="3249"/>
              <a:ext cx="0" cy="91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Text Box 11"/>
            <p:cNvSpPr txBox="1">
              <a:spLocks noChangeArrowheads="1"/>
            </p:cNvSpPr>
            <p:nvPr/>
          </p:nvSpPr>
          <p:spPr bwMode="auto">
            <a:xfrm>
              <a:off x="3606" y="2976"/>
              <a:ext cx="2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9900"/>
                  </a:solidFill>
                  <a:latin typeface="Tahoma" pitchFamily="34" charset="0"/>
                </a:rPr>
                <a:t>О</a:t>
              </a:r>
            </a:p>
          </p:txBody>
        </p:sp>
        <p:sp>
          <p:nvSpPr>
            <p:cNvPr id="3085" name="Line 13"/>
            <p:cNvSpPr>
              <a:spLocks noChangeShapeType="1"/>
            </p:cNvSpPr>
            <p:nvPr/>
          </p:nvSpPr>
          <p:spPr bwMode="auto">
            <a:xfrm flipV="1">
              <a:off x="3742" y="3249"/>
              <a:ext cx="0" cy="91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8" grpId="0"/>
      <p:bldP spid="3079" grpId="0"/>
      <p:bldP spid="30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12500">
              <a:srgbClr val="21D6E0"/>
            </a:gs>
            <a:gs pos="37500">
              <a:srgbClr val="0087E6"/>
            </a:gs>
            <a:gs pos="50000">
              <a:srgbClr val="005CBF"/>
            </a:gs>
            <a:gs pos="62500">
              <a:srgbClr val="0087E6"/>
            </a:gs>
            <a:gs pos="87500">
              <a:srgbClr val="21D6E0"/>
            </a:gs>
            <a:gs pos="100000">
              <a:srgbClr val="03D4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95288" y="2205038"/>
            <a:ext cx="8748712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endParaRPr lang="ru-RU" sz="24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r>
              <a:rPr lang="en-US" sz="2400" b="1">
                <a:solidFill>
                  <a:schemeClr val="bg1"/>
                </a:solidFill>
              </a:rPr>
              <a:t>4</a:t>
            </a:r>
            <a:r>
              <a:rPr lang="ru-RU" sz="2400" b="1">
                <a:solidFill>
                  <a:schemeClr val="bg1"/>
                </a:solidFill>
              </a:rPr>
              <a:t>.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ru-RU" sz="2400" b="1">
                <a:solidFill>
                  <a:schemeClr val="bg1"/>
                </a:solidFill>
              </a:rPr>
              <a:t>Напишите структурную формулу данного вещества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971550" y="771525"/>
            <a:ext cx="71993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3.</a:t>
            </a:r>
            <a:r>
              <a:rPr lang="ru-RU">
                <a:latin typeface="Tahoma" pitchFamily="34" charset="0"/>
              </a:rPr>
              <a:t> </a:t>
            </a:r>
            <a:r>
              <a:rPr lang="ru-RU" sz="2400" b="1">
                <a:solidFill>
                  <a:schemeClr val="bg1"/>
                </a:solidFill>
              </a:rPr>
              <a:t>Данное вещество – гетерофункциональное,</a:t>
            </a:r>
          </a:p>
          <a:p>
            <a:r>
              <a:rPr lang="ru-RU" sz="2400" b="1">
                <a:solidFill>
                  <a:schemeClr val="bg1"/>
                </a:solidFill>
              </a:rPr>
              <a:t> проявляет основное свойство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23850" y="1700213"/>
            <a:ext cx="8628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u="sng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Вывод :</a:t>
            </a:r>
            <a:r>
              <a:rPr lang="ru-RU" sz="3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имеется     </a:t>
            </a:r>
            <a:r>
              <a:rPr lang="ru-RU" sz="3200" b="1" i="1" u="sng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амино </a:t>
            </a:r>
            <a:r>
              <a:rPr lang="ru-RU" sz="3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-  группа    - </a:t>
            </a:r>
            <a:r>
              <a:rPr lang="en-US" sz="3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NH</a:t>
            </a:r>
            <a:r>
              <a:rPr lang="en-US" sz="3200" baseline="-250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042988" y="3543300"/>
            <a:ext cx="3946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NH</a:t>
            </a:r>
            <a:r>
              <a:rPr lang="en-US" sz="3200" baseline="-250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</a:t>
            </a:r>
            <a:r>
              <a:rPr lang="en-US" sz="3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-   CH</a:t>
            </a:r>
            <a:r>
              <a:rPr lang="en-US" sz="3200" baseline="-250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</a:t>
            </a:r>
            <a:r>
              <a:rPr lang="en-US" sz="3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- COOH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WordArt 4"/>
          <p:cNvSpPr>
            <a:spLocks noChangeArrowheads="1" noChangeShapeType="1" noTextEdit="1"/>
          </p:cNvSpPr>
          <p:nvPr/>
        </p:nvSpPr>
        <p:spPr bwMode="auto">
          <a:xfrm>
            <a:off x="1547813" y="2276475"/>
            <a:ext cx="58324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АМИНОКИСЛОТЫ</a:t>
            </a:r>
          </a:p>
        </p:txBody>
      </p:sp>
      <p:sp>
        <p:nvSpPr>
          <p:cNvPr id="148485" name="WordArt 5"/>
          <p:cNvSpPr>
            <a:spLocks noChangeArrowheads="1" noChangeShapeType="1" noTextEdit="1"/>
          </p:cNvSpPr>
          <p:nvPr/>
        </p:nvSpPr>
        <p:spPr bwMode="auto">
          <a:xfrm>
            <a:off x="3708400" y="1052513"/>
            <a:ext cx="1371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ТЕМА: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3428992" y="4143380"/>
            <a:ext cx="3071834" cy="50006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animBg="1"/>
      <p:bldP spid="1484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908175" y="404813"/>
            <a:ext cx="59769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5. План характеристики:</a:t>
            </a:r>
          </a:p>
          <a:p>
            <a:pPr>
              <a:spcBef>
                <a:spcPct val="50000"/>
              </a:spcBef>
            </a:pPr>
            <a:endParaRPr lang="ru-RU" sz="32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627313" y="1412875"/>
            <a:ext cx="45720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2" action="ppaction://hlinksldjump"/>
              </a:rPr>
              <a:t>Определение класса</a:t>
            </a:r>
            <a:endParaRPr lang="ru-RU" sz="32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3" action="ppaction://hlinksldjump"/>
              </a:rPr>
              <a:t>Классификация</a:t>
            </a:r>
            <a:endParaRPr lang="ru-RU" sz="32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4" action="ppaction://hlinksldjump"/>
              </a:rPr>
              <a:t>Изомерия</a:t>
            </a:r>
            <a:endParaRPr lang="ru-RU" sz="32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5" action="ppaction://hlinksldjump"/>
              </a:rPr>
              <a:t>Свойства</a:t>
            </a:r>
            <a:endParaRPr lang="ru-RU" sz="32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6" action="ppaction://hlinksldjump"/>
              </a:rPr>
              <a:t>Получение</a:t>
            </a:r>
            <a:endParaRPr lang="ru-RU" sz="32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7" action="ppaction://hlinksldjump"/>
              </a:rPr>
              <a:t>Применение </a:t>
            </a:r>
            <a:endParaRPr lang="ru-RU" sz="32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pic>
        <p:nvPicPr>
          <p:cNvPr id="5132" name="Picture 12" descr="шкал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350" y="4437063"/>
            <a:ext cx="6553200" cy="2022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8999">
              <a:srgbClr val="99CCFF"/>
            </a:gs>
            <a:gs pos="19500">
              <a:srgbClr val="CC99FF"/>
            </a:gs>
            <a:gs pos="32000">
              <a:srgbClr val="9966FF"/>
            </a:gs>
            <a:gs pos="41001">
              <a:srgbClr val="99CCFF"/>
            </a:gs>
            <a:gs pos="50000">
              <a:srgbClr val="CCCCFF"/>
            </a:gs>
            <a:gs pos="59000">
              <a:srgbClr val="99CCFF"/>
            </a:gs>
            <a:gs pos="68000">
              <a:srgbClr val="9966FF"/>
            </a:gs>
            <a:gs pos="80500">
              <a:srgbClr val="CC99FF"/>
            </a:gs>
            <a:gs pos="91001">
              <a:srgbClr val="99CCFF"/>
            </a:gs>
            <a:gs pos="100000">
              <a:srgbClr val="CC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-323850" y="1412875"/>
            <a:ext cx="9144000" cy="1295400"/>
          </a:xfrm>
        </p:spPr>
        <p:txBody>
          <a:bodyPr/>
          <a:lstStyle/>
          <a:p>
            <a:pPr algn="ctr"/>
            <a:r>
              <a:rPr lang="ru-RU" sz="2900"/>
              <a:t/>
            </a:r>
            <a:br>
              <a:rPr lang="ru-RU" sz="2900"/>
            </a:br>
            <a:r>
              <a:rPr lang="ru-RU" sz="2400">
                <a:solidFill>
                  <a:srgbClr val="003399"/>
                </a:solidFill>
                <a:latin typeface="Arial" charset="0"/>
              </a:rPr>
              <a:t>2. Почему аминокислоты – </a:t>
            </a:r>
            <a:br>
              <a:rPr lang="ru-RU" sz="2400">
                <a:solidFill>
                  <a:srgbClr val="003399"/>
                </a:solidFill>
                <a:latin typeface="Arial" charset="0"/>
              </a:rPr>
            </a:br>
            <a:r>
              <a:rPr lang="ru-RU" sz="2400">
                <a:solidFill>
                  <a:srgbClr val="003399"/>
                </a:solidFill>
                <a:latin typeface="Arial" charset="0"/>
              </a:rPr>
              <a:t>амфотерные органические соединения?</a:t>
            </a:r>
            <a:r>
              <a:rPr lang="ru-RU" sz="2400">
                <a:solidFill>
                  <a:srgbClr val="003399"/>
                </a:solidFill>
              </a:rPr>
              <a:t/>
            </a:r>
            <a:br>
              <a:rPr lang="ru-RU" sz="2400">
                <a:solidFill>
                  <a:srgbClr val="003399"/>
                </a:solidFill>
              </a:rPr>
            </a:br>
            <a:r>
              <a:rPr lang="ru-RU" sz="2400">
                <a:solidFill>
                  <a:srgbClr val="F8E69A"/>
                </a:solidFill>
              </a:rPr>
              <a:t/>
            </a:r>
            <a:br>
              <a:rPr lang="ru-RU" sz="2400">
                <a:solidFill>
                  <a:srgbClr val="F8E69A"/>
                </a:solidFill>
              </a:rPr>
            </a:br>
            <a:r>
              <a:rPr lang="ru-RU" sz="2900"/>
              <a:t/>
            </a:r>
            <a:br>
              <a:rPr lang="ru-RU" sz="2900"/>
            </a:br>
            <a:endParaRPr lang="ru-RU" sz="290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042988" y="5084763"/>
            <a:ext cx="4691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990033"/>
                </a:solidFill>
              </a:rPr>
              <a:t>Домашнее задание:</a:t>
            </a:r>
            <a:r>
              <a:rPr lang="ru-RU">
                <a:solidFill>
                  <a:schemeClr val="tx2"/>
                </a:solidFill>
              </a:rPr>
              <a:t> </a:t>
            </a:r>
            <a:r>
              <a:rPr lang="en-US">
                <a:solidFill>
                  <a:srgbClr val="003399"/>
                </a:solidFill>
                <a:cs typeface="Arial" charset="0"/>
              </a:rPr>
              <a:t>§</a:t>
            </a:r>
            <a:r>
              <a:rPr lang="ru-RU">
                <a:solidFill>
                  <a:srgbClr val="003399"/>
                </a:solidFill>
                <a:cs typeface="Arial" charset="0"/>
              </a:rPr>
              <a:t>26, и</a:t>
            </a:r>
            <a:r>
              <a:rPr lang="ru-RU">
                <a:solidFill>
                  <a:srgbClr val="003399"/>
                </a:solidFill>
              </a:rPr>
              <a:t>зучить конспект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827088" y="1052513"/>
            <a:ext cx="7412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003399"/>
                </a:solidFill>
              </a:rPr>
              <a:t>1. Какому новому классу мы дали характеристику?</a:t>
            </a:r>
            <a:r>
              <a:rPr lang="ru-RU" sz="2400" b="1">
                <a:solidFill>
                  <a:srgbClr val="FF9933"/>
                </a:solidFill>
              </a:rPr>
              <a:t/>
            </a:r>
            <a:br>
              <a:rPr lang="ru-RU" sz="2400" b="1">
                <a:solidFill>
                  <a:srgbClr val="FF9933"/>
                </a:solidFill>
              </a:rPr>
            </a:br>
            <a:endParaRPr lang="ru-RU" sz="2400" b="1">
              <a:solidFill>
                <a:srgbClr val="FF9933"/>
              </a:solidFill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50825" y="2924175"/>
            <a:ext cx="8358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3399"/>
                </a:solidFill>
              </a:rPr>
              <a:t>3. Почему аминокислоты имеют важную роль в природе?</a:t>
            </a:r>
            <a:r>
              <a:rPr lang="ru-RU" sz="2400">
                <a:solidFill>
                  <a:srgbClr val="F8E69A"/>
                </a:solidFill>
              </a:rPr>
              <a:t/>
            </a:r>
            <a:br>
              <a:rPr lang="ru-RU" sz="2400">
                <a:solidFill>
                  <a:srgbClr val="F8E69A"/>
                </a:solidFill>
              </a:rPr>
            </a:br>
            <a:endParaRPr lang="ru-RU" sz="2400">
              <a:solidFill>
                <a:srgbClr val="F8E69A"/>
              </a:solidFill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268538" y="260350"/>
            <a:ext cx="5053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C3300"/>
                </a:solidFill>
              </a:rPr>
              <a:t>Выводы по уроку:</a:t>
            </a:r>
            <a:r>
              <a:rPr lang="ru-RU" sz="3200">
                <a:solidFill>
                  <a:srgbClr val="CC3300"/>
                </a:solidFill>
              </a:rPr>
              <a:t/>
            </a:r>
            <a:br>
              <a:rPr lang="ru-RU" sz="3200">
                <a:solidFill>
                  <a:srgbClr val="CC3300"/>
                </a:solidFill>
              </a:rPr>
            </a:br>
            <a:endParaRPr lang="ru-RU" sz="320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3" grpId="0"/>
      <p:bldP spid="92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1116013" y="692150"/>
            <a:ext cx="6192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Дайте   свое определение  класса.  </a:t>
            </a: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1116013" y="1412875"/>
            <a:ext cx="6840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Аминокислоты – гетерофункциональные соединения, которые обязательно содержат две функциональные группы: аминогруппу – 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NH</a:t>
            </a:r>
            <a:r>
              <a:rPr lang="en-US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2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и карбоксильную группу –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COOH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связанные с углеводородным радикалом (стр. 220 учебника)</a:t>
            </a:r>
            <a:r>
              <a:rPr lang="ru-RU">
                <a:latin typeface="Tahoma" pitchFamily="34" charset="0"/>
              </a:rPr>
              <a:t> </a:t>
            </a:r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auto">
          <a:xfrm>
            <a:off x="1187450" y="4941888"/>
            <a:ext cx="3025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Общая формула</a:t>
            </a:r>
          </a:p>
        </p:txBody>
      </p:sp>
      <p:sp>
        <p:nvSpPr>
          <p:cNvPr id="147464" name="Rectangle 8"/>
          <p:cNvSpPr>
            <a:spLocks noChangeArrowheads="1"/>
          </p:cNvSpPr>
          <p:nvPr/>
        </p:nvSpPr>
        <p:spPr bwMode="auto">
          <a:xfrm>
            <a:off x="1116013" y="2997200"/>
            <a:ext cx="6840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Аминокислоты – производные кислот, которые можно рассматривать как продукты замещения одного или более атомов водорода в их радикалах на одну или более аминогрупп (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“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Курс органической химии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”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стр.371)</a:t>
            </a:r>
            <a:r>
              <a:rPr lang="ru-RU">
                <a:latin typeface="Tahoma" pitchFamily="34" charset="0"/>
              </a:rPr>
              <a:t> </a:t>
            </a:r>
          </a:p>
        </p:txBody>
      </p:sp>
      <p:grpSp>
        <p:nvGrpSpPr>
          <p:cNvPr id="147466" name="Group 10"/>
          <p:cNvGrpSpPr>
            <a:grpSpLocks/>
          </p:cNvGrpSpPr>
          <p:nvPr/>
        </p:nvGrpSpPr>
        <p:grpSpPr bwMode="auto">
          <a:xfrm>
            <a:off x="4500563" y="4292600"/>
            <a:ext cx="3024187" cy="1790700"/>
            <a:chOff x="2744" y="2568"/>
            <a:chExt cx="1905" cy="1128"/>
          </a:xfrm>
        </p:grpSpPr>
        <p:sp>
          <p:nvSpPr>
            <p:cNvPr id="147460" name="Rectangle 4"/>
            <p:cNvSpPr>
              <a:spLocks noChangeArrowheads="1"/>
            </p:cNvSpPr>
            <p:nvPr/>
          </p:nvSpPr>
          <p:spPr bwMode="auto">
            <a:xfrm>
              <a:off x="2744" y="2568"/>
              <a:ext cx="1905" cy="1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/>
              <a:endPara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endParaRPr>
            </a:p>
            <a:p>
              <a:pPr marL="342900" indent="-342900"/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NH</a:t>
              </a:r>
              <a:r>
                <a:rPr lang="en-US" sz="2400" baseline="-250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2</a:t>
              </a:r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– CH – COOH</a:t>
              </a:r>
            </a:p>
            <a:p>
              <a:pPr marL="342900" indent="-342900"/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          </a:t>
              </a:r>
            </a:p>
            <a:p>
              <a:pPr marL="342900" indent="-342900"/>
              <a:r>
                <a:rPr lang="ru-RU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        </a:t>
              </a:r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  <a:cs typeface="Arial" charset="0"/>
                </a:rPr>
                <a:t>R</a:t>
              </a:r>
            </a:p>
            <a:p>
              <a:pPr marL="342900" indent="-342900">
                <a:lnSpc>
                  <a:spcPct val="80000"/>
                </a:lnSpc>
                <a:spcBef>
                  <a:spcPct val="50000"/>
                </a:spcBef>
              </a:pPr>
              <a:endParaRPr lang="ru-RU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endParaRPr>
            </a:p>
          </p:txBody>
        </p:sp>
        <p:sp>
          <p:nvSpPr>
            <p:cNvPr id="147465" name="Line 9"/>
            <p:cNvSpPr>
              <a:spLocks noChangeShapeType="1"/>
            </p:cNvSpPr>
            <p:nvPr/>
          </p:nvSpPr>
          <p:spPr bwMode="auto">
            <a:xfrm>
              <a:off x="3515" y="3113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/>
      <p:bldP spid="147462" grpId="0"/>
      <p:bldP spid="147463" grpId="0"/>
      <p:bldP spid="1474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4188" y="1628775"/>
            <a:ext cx="865981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  <a:p>
            <a:endParaRPr lang="en-US"/>
          </a:p>
          <a:p>
            <a:pPr>
              <a:buFontTx/>
              <a:buChar char="•"/>
            </a:pPr>
            <a:r>
              <a:rPr lang="ru-RU" b="1"/>
              <a:t>По количеству функциональных групп :</a:t>
            </a:r>
          </a:p>
          <a:p>
            <a:pPr>
              <a:buFontTx/>
              <a:buChar char="•"/>
            </a:pPr>
            <a:r>
              <a:rPr lang="ru-RU"/>
              <a:t> </a:t>
            </a:r>
            <a:r>
              <a:rPr lang="ru-RU" i="1"/>
              <a:t>моноаминомонокарбоновые </a:t>
            </a:r>
          </a:p>
          <a:p>
            <a:pPr>
              <a:buFontTx/>
              <a:buChar char="•"/>
            </a:pPr>
            <a:r>
              <a:rPr lang="ru-RU" i="1"/>
              <a:t> диаминомонокарбоновые</a:t>
            </a:r>
            <a:r>
              <a:rPr lang="ru-RU"/>
              <a:t>       С-С-С-С-С -СООН</a:t>
            </a:r>
            <a:endParaRPr lang="he-IL">
              <a:cs typeface="Arial" charset="0"/>
            </a:endParaRPr>
          </a:p>
          <a:p>
            <a:r>
              <a:rPr lang="en-US"/>
              <a:t>		</a:t>
            </a:r>
            <a:r>
              <a:rPr lang="ru-RU"/>
              <a:t>                         </a:t>
            </a:r>
            <a:r>
              <a:rPr lang="he-IL">
                <a:cs typeface="Arial" charset="0"/>
              </a:rPr>
              <a:t>׀</a:t>
            </a:r>
            <a:r>
              <a:rPr lang="ru-RU">
                <a:cs typeface="Arial" charset="0"/>
              </a:rPr>
              <a:t>              </a:t>
            </a:r>
            <a:r>
              <a:rPr lang="he-IL">
                <a:cs typeface="Arial" charset="0"/>
              </a:rPr>
              <a:t>׀</a:t>
            </a:r>
          </a:p>
          <a:p>
            <a:r>
              <a:rPr lang="ru-RU">
                <a:cs typeface="Arial" charset="0"/>
              </a:rPr>
              <a:t>                                                    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ru-RU" baseline="-25000"/>
              <a:t> </a:t>
            </a:r>
            <a:r>
              <a:rPr lang="ru-RU"/>
              <a:t>       </a:t>
            </a:r>
            <a:r>
              <a:rPr lang="en-US"/>
              <a:t>NH</a:t>
            </a:r>
            <a:r>
              <a:rPr lang="en-US" baseline="-25000"/>
              <a:t>2 </a:t>
            </a:r>
            <a:r>
              <a:rPr lang="ru-RU" baseline="-25000"/>
              <a:t>   </a:t>
            </a:r>
            <a:r>
              <a:rPr lang="ru-RU"/>
              <a:t>лизин</a:t>
            </a:r>
          </a:p>
          <a:p>
            <a:r>
              <a:rPr lang="ru-RU"/>
              <a:t>                    </a:t>
            </a:r>
          </a:p>
          <a:p>
            <a:r>
              <a:rPr lang="ru-RU"/>
              <a:t>                   </a:t>
            </a:r>
            <a:endParaRPr lang="el-GR">
              <a:cs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39750" y="404813"/>
            <a:ext cx="78486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b="1"/>
              <a:t>По взаимному расположению функциональных групп:</a:t>
            </a:r>
          </a:p>
          <a:p>
            <a:r>
              <a:rPr lang="ru-RU"/>
              <a:t>            </a:t>
            </a:r>
            <a:r>
              <a:rPr lang="el-GR"/>
              <a:t>α</a:t>
            </a:r>
            <a:r>
              <a:rPr lang="en-US"/>
              <a:t> </a:t>
            </a:r>
            <a:r>
              <a:rPr lang="ru-RU"/>
              <a:t>,</a:t>
            </a:r>
            <a:r>
              <a:rPr lang="en-US"/>
              <a:t> </a:t>
            </a:r>
            <a:r>
              <a:rPr lang="el-GR"/>
              <a:t>β</a:t>
            </a:r>
            <a:r>
              <a:rPr lang="ru-RU"/>
              <a:t> , </a:t>
            </a:r>
            <a:r>
              <a:rPr lang="el-GR"/>
              <a:t>γ</a:t>
            </a:r>
            <a:r>
              <a:rPr lang="en-US"/>
              <a:t>…</a:t>
            </a:r>
            <a:endParaRPr lang="ru-RU"/>
          </a:p>
          <a:p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  <a:r>
              <a:rPr lang="en-US"/>
              <a:t>       </a:t>
            </a:r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  <a:r>
              <a:rPr lang="en-US"/>
              <a:t>    </a:t>
            </a:r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</a:p>
          <a:p>
            <a:r>
              <a:rPr lang="ru-RU"/>
              <a:t>                    </a:t>
            </a:r>
            <a:r>
              <a:rPr lang="en-US"/>
              <a:t>|		             |			     |</a:t>
            </a:r>
          </a:p>
          <a:p>
            <a:r>
              <a:rPr lang="ru-RU"/>
              <a:t>                  </a:t>
            </a:r>
            <a:r>
              <a:rPr lang="en-US"/>
              <a:t> NH2                             NH2                            NH2   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39750" y="3644900"/>
            <a:ext cx="4251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2, 6 – диаминогексановая   кислота</a:t>
            </a:r>
            <a:r>
              <a:rPr lang="ru-RU"/>
              <a:t> 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39750" y="4149725"/>
            <a:ext cx="71659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pPr>
              <a:buFontTx/>
              <a:buChar char="•"/>
            </a:pPr>
            <a:r>
              <a:rPr lang="ru-RU"/>
              <a:t> </a:t>
            </a:r>
            <a:r>
              <a:rPr lang="ru-RU" i="1"/>
              <a:t>моноаминодикарбоновые  </a:t>
            </a:r>
            <a:r>
              <a:rPr lang="ru-RU"/>
              <a:t>           НООС-С-С-С-СООН</a:t>
            </a:r>
          </a:p>
          <a:p>
            <a:r>
              <a:rPr lang="ru-RU"/>
              <a:t>             				</a:t>
            </a:r>
            <a:r>
              <a:rPr lang="en-US"/>
              <a:t>	 </a:t>
            </a:r>
            <a:r>
              <a:rPr lang="ru-RU"/>
              <a:t>     </a:t>
            </a:r>
            <a:r>
              <a:rPr lang="en-US"/>
              <a:t>|</a:t>
            </a:r>
          </a:p>
          <a:p>
            <a:r>
              <a:rPr lang="ru-RU"/>
              <a:t>					     </a:t>
            </a:r>
            <a:r>
              <a:rPr lang="en-US"/>
              <a:t>NH2</a:t>
            </a:r>
            <a:r>
              <a:rPr lang="ru-RU"/>
              <a:t>  </a:t>
            </a:r>
          </a:p>
          <a:p>
            <a:r>
              <a:rPr lang="ru-RU"/>
              <a:t>                   </a:t>
            </a:r>
            <a:endParaRPr lang="el-GR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6443663" y="5013325"/>
            <a:ext cx="1658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глутаминовая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611188" y="5229225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2-аминопентандиовая кислота</a:t>
            </a:r>
            <a:endParaRPr lang="el-GR" b="1"/>
          </a:p>
        </p:txBody>
      </p:sp>
      <p:pic>
        <p:nvPicPr>
          <p:cNvPr id="6158" name="Picture 14" descr="DSC062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1916113"/>
            <a:ext cx="2270125" cy="3025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0" grpId="0"/>
      <p:bldP spid="6151" grpId="0"/>
      <p:bldP spid="6152" grpId="0"/>
      <p:bldP spid="6153" grpId="0"/>
      <p:bldP spid="61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1331913" y="1557338"/>
            <a:ext cx="6624637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/>
              <a:t> </a:t>
            </a:r>
            <a:r>
              <a:rPr lang="ru-RU" sz="2400">
                <a:solidFill>
                  <a:srgbClr val="990033"/>
                </a:solidFill>
              </a:rPr>
              <a:t>оптическая изомерия:</a:t>
            </a:r>
          </a:p>
          <a:p>
            <a:endParaRPr lang="ru-RU" sz="2400">
              <a:solidFill>
                <a:srgbClr val="990033"/>
              </a:solidFill>
            </a:endParaRPr>
          </a:p>
          <a:p>
            <a:endParaRPr lang="ru-RU" sz="2400">
              <a:solidFill>
                <a:srgbClr val="990033"/>
              </a:solidFill>
            </a:endParaRPr>
          </a:p>
          <a:p>
            <a:r>
              <a:rPr lang="ru-RU" sz="2400">
                <a:solidFill>
                  <a:srgbClr val="990033"/>
                </a:solidFill>
              </a:rPr>
              <a:t>           СН</a:t>
            </a:r>
            <a:r>
              <a:rPr lang="ru-RU" sz="2400" baseline="-25000">
                <a:solidFill>
                  <a:srgbClr val="990033"/>
                </a:solidFill>
              </a:rPr>
              <a:t>3</a:t>
            </a:r>
            <a:endParaRPr lang="he-IL" sz="2400" baseline="-25000">
              <a:solidFill>
                <a:srgbClr val="990033"/>
              </a:solidFill>
            </a:endParaRPr>
          </a:p>
          <a:p>
            <a:r>
              <a:rPr lang="en-US" sz="2400">
                <a:solidFill>
                  <a:srgbClr val="990033"/>
                </a:solidFill>
              </a:rPr>
              <a:t>            |</a:t>
            </a:r>
          </a:p>
          <a:p>
            <a:r>
              <a:rPr lang="ru-RU" sz="2400">
                <a:solidFill>
                  <a:srgbClr val="990033"/>
                </a:solidFill>
              </a:rPr>
              <a:t> </a:t>
            </a:r>
            <a:r>
              <a:rPr lang="en-US" sz="2400">
                <a:solidFill>
                  <a:srgbClr val="990033"/>
                </a:solidFill>
              </a:rPr>
              <a:t>NH</a:t>
            </a:r>
            <a:r>
              <a:rPr lang="en-US" sz="2400" baseline="-25000">
                <a:solidFill>
                  <a:srgbClr val="990033"/>
                </a:solidFill>
              </a:rPr>
              <a:t>2</a:t>
            </a:r>
            <a:r>
              <a:rPr lang="en-US" sz="2400">
                <a:solidFill>
                  <a:srgbClr val="990033"/>
                </a:solidFill>
              </a:rPr>
              <a:t> – C</a:t>
            </a:r>
            <a:r>
              <a:rPr lang="ru-RU" sz="2400">
                <a:solidFill>
                  <a:srgbClr val="990033"/>
                </a:solidFill>
              </a:rPr>
              <a:t>*-Н</a:t>
            </a:r>
          </a:p>
          <a:p>
            <a:r>
              <a:rPr lang="ru-RU" sz="2400">
                <a:solidFill>
                  <a:srgbClr val="990033"/>
                </a:solidFill>
              </a:rPr>
              <a:t>            </a:t>
            </a:r>
            <a:r>
              <a:rPr lang="he-IL" sz="2400">
                <a:solidFill>
                  <a:srgbClr val="990033"/>
                </a:solidFill>
              </a:rPr>
              <a:t>׀</a:t>
            </a:r>
            <a:endParaRPr lang="ru-RU" sz="2400">
              <a:solidFill>
                <a:srgbClr val="990033"/>
              </a:solidFill>
            </a:endParaRPr>
          </a:p>
          <a:p>
            <a:r>
              <a:rPr lang="ru-RU" sz="2400">
                <a:solidFill>
                  <a:srgbClr val="990033"/>
                </a:solidFill>
              </a:rPr>
              <a:t>            СООН</a:t>
            </a:r>
          </a:p>
          <a:p>
            <a:endParaRPr lang="he-IL" sz="2400" baseline="-25000">
              <a:solidFill>
                <a:srgbClr val="990033"/>
              </a:solidFill>
            </a:endParaRP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1331913" y="620713"/>
            <a:ext cx="5256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rgbClr val="990033"/>
                </a:solidFill>
              </a:rPr>
              <a:t> </a:t>
            </a:r>
            <a:r>
              <a:rPr lang="ru-RU" sz="2400">
                <a:solidFill>
                  <a:srgbClr val="990033"/>
                </a:solidFill>
              </a:rPr>
              <a:t>изомерия углеродного скелета</a:t>
            </a:r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1331913" y="1052513"/>
            <a:ext cx="410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 sz="2400">
                <a:solidFill>
                  <a:srgbClr val="990033"/>
                </a:solidFill>
              </a:rPr>
              <a:t>изомерия положения</a:t>
            </a:r>
          </a:p>
        </p:txBody>
      </p: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5292725" y="2420938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стр.40 учебника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0"/>
      <p:bldP spid="142342" grpId="0"/>
      <p:bldP spid="142343" grpId="0"/>
    </p:bld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580</TotalTime>
  <Words>506</Words>
  <Application>Microsoft Office PowerPoint</Application>
  <PresentationFormat>Экран (4:3)</PresentationFormat>
  <Paragraphs>122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  <vt:variant>
        <vt:lpstr>Произвольные показы</vt:lpstr>
      </vt:variant>
      <vt:variant>
        <vt:i4>1</vt:i4>
      </vt:variant>
    </vt:vector>
  </HeadingPairs>
  <TitlesOfParts>
    <vt:vector size="19" baseType="lpstr">
      <vt:lpstr>Arial</vt:lpstr>
      <vt:lpstr>Garamond</vt:lpstr>
      <vt:lpstr>Times New Roman</vt:lpstr>
      <vt:lpstr>Wingdings</vt:lpstr>
      <vt:lpstr>Tahoma</vt:lpstr>
      <vt:lpstr>Край</vt:lpstr>
      <vt:lpstr>Дать характеристику новому классу органических веществ  </vt:lpstr>
      <vt:lpstr>Слайд 2</vt:lpstr>
      <vt:lpstr>Слайд 3</vt:lpstr>
      <vt:lpstr>Слайд 4</vt:lpstr>
      <vt:lpstr>Слайд 5</vt:lpstr>
      <vt:lpstr> 2. Почему аминокислоты –  амфотерные органические соединения?   </vt:lpstr>
      <vt:lpstr>Слайд 7</vt:lpstr>
      <vt:lpstr>Слайд 8</vt:lpstr>
      <vt:lpstr>Слайд 9</vt:lpstr>
      <vt:lpstr>Свойства:</vt:lpstr>
      <vt:lpstr>лабораторный  </vt:lpstr>
      <vt:lpstr>Слайд 12</vt:lpstr>
      <vt:lpstr>Произвольный показ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Дать характеристику новому классу органических веществ</dc:title>
  <dc:creator>Пользователь</dc:creator>
  <cp:lastModifiedBy>Admin</cp:lastModifiedBy>
  <cp:revision>161</cp:revision>
  <dcterms:created xsi:type="dcterms:W3CDTF">2006-01-23T06:30:27Z</dcterms:created>
  <dcterms:modified xsi:type="dcterms:W3CDTF">2012-02-13T19:56:35Z</dcterms:modified>
</cp:coreProperties>
</file>