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1" r:id="rId2"/>
    <p:sldId id="256" r:id="rId3"/>
    <p:sldId id="276" r:id="rId4"/>
    <p:sldId id="281" r:id="rId5"/>
    <p:sldId id="277" r:id="rId6"/>
    <p:sldId id="278" r:id="rId7"/>
    <p:sldId id="258" r:id="rId8"/>
    <p:sldId id="279" r:id="rId9"/>
    <p:sldId id="266" r:id="rId10"/>
    <p:sldId id="282" r:id="rId11"/>
    <p:sldId id="267" r:id="rId12"/>
    <p:sldId id="257" r:id="rId13"/>
    <p:sldId id="262" r:id="rId14"/>
    <p:sldId id="263" r:id="rId15"/>
    <p:sldId id="274" r:id="rId16"/>
    <p:sldId id="273" r:id="rId17"/>
    <p:sldId id="264" r:id="rId18"/>
    <p:sldId id="268" r:id="rId19"/>
    <p:sldId id="269" r:id="rId20"/>
    <p:sldId id="271" r:id="rId21"/>
    <p:sldId id="272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252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A31F6BF-F142-4843-98FC-A0FE1943F0F9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r>
              <a:rPr lang="ru-RU" noProof="0" dirty="0" err="1" smtClean="0"/>
              <a:t>   </a:t>
            </a:r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0F540E9-0604-4B7B-AC30-369307402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A2AE76-08FD-4343-915B-652F316611E2}" type="slidenum">
              <a:rPr lang="ru-RU" smtClean="0">
                <a:latin typeface="Arial" pitchFamily="34" charset="0"/>
              </a:rPr>
              <a:pPr/>
              <a:t>3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446721-1DB4-416C-8B2A-B366EF3DE90E}" type="slidenum">
              <a:rPr lang="ru-RU" smtClean="0">
                <a:latin typeface="Arial" pitchFamily="34" charset="0"/>
              </a:rPr>
              <a:pPr/>
              <a:t>9</a:t>
            </a:fld>
            <a:endParaRPr lang="ru-RU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7CE73-5A65-4A4D-881D-90FA8B0B4C78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C9CC2-935E-4757-9C8C-54E043D22F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1FB7A-7958-4DE2-9A98-B75F63910EA1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1E648-729A-488F-ACF4-0002422A3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EF91C-ECBB-4584-9F06-1285D726C5EA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54C7A-63F9-48D1-B819-D8E1D1121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B06B9-5275-4E74-B175-BB5FBBB8088E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3DA71-FCC4-41F1-929F-758FE28CF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14E28-FC6C-4758-87F2-E5308F37CF37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38153-AA2B-4651-A27F-0ED75E8B1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8B6A2-6603-4030-A6F7-573ED081BFCB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08193-1126-4CAD-B788-779CEECE3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9D573-256A-4C38-A212-5A262B995F67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0ABA5-78A2-45AD-AA5A-FF4C059F8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8C92E-FD2B-46E4-9F7B-9008A29BC73F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8EEB0-8C61-4471-94C2-4F9ECF397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ED300-3139-44C5-AE2E-216F521A44A2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08BD6-5147-4BCB-B1C8-6C78F9CCC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AFEBD-0023-4231-8A02-24906A553C6D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6226F-B998-4462-9399-4180BA975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7FB9C-CD7F-4F42-BA3D-F0829167A768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D8659-0B44-46E4-9087-24366FEB3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276C3D5-A530-454A-8B81-893105125FB1}" type="datetimeFigureOut">
              <a:rPr lang="ru-RU"/>
              <a:pPr>
                <a:defRPr/>
              </a:pPr>
              <a:t>12.06.2011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0CF8D0-758D-45A6-AC4F-E1EF24A8E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skavkaz.rfn.ru/p/m_78131.gif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www.oldbooks.ru/upload/pics/8302b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nns.ru/uploads/posts/2009-12/1261989084_e.jpg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kmrz.ru/catimg/37/378154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zlatoriza.ru/uploads/items/big/01-10388.jpg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uploads.blogia.com/blogs/u/ul/uli/ulises/upload/20080804122707-solzhenitsyn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solzhenicyn.ru/modules/cpg/displayimage.php?album=6&amp;pos=2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hyperlink" Target="http://www.goodfon.ru/image/44888-2100x1077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solzhenicyn.ru/modules/cpg/displayimage.php?album=4&amp;pos=0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solzhenicyn.ru/modules/cpg/displayimage.php?album=10&amp;pos=6" TargetMode="External"/><Relationship Id="rId3" Type="http://schemas.openxmlformats.org/officeDocument/2006/relationships/image" Target="../media/image24.jpeg"/><Relationship Id="rId7" Type="http://schemas.openxmlformats.org/officeDocument/2006/relationships/image" Target="../media/image26.jpeg"/><Relationship Id="rId2" Type="http://schemas.openxmlformats.org/officeDocument/2006/relationships/hyperlink" Target="http://solzhenicyn.ru/modules/cpg/displayimage.php?album=10&amp;pos=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olzhenicyn.ru/modules/cpg/displayimage.php?album=10&amp;pos=4" TargetMode="External"/><Relationship Id="rId5" Type="http://schemas.openxmlformats.org/officeDocument/2006/relationships/image" Target="../media/image25.jpeg"/><Relationship Id="rId4" Type="http://schemas.openxmlformats.org/officeDocument/2006/relationships/hyperlink" Target="http://solzhenicyn.ru/modules/cpg/displayimage.php?album=10&amp;pos=3" TargetMode="External"/><Relationship Id="rId9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solzhenicyn.ru/modules/myarticles/topics_topic_id_7.html" TargetMode="External"/><Relationship Id="rId13" Type="http://schemas.openxmlformats.org/officeDocument/2006/relationships/hyperlink" Target="http://solzhenicyn.ru/modules/myarticles/topics_topic_id_14.html" TargetMode="External"/><Relationship Id="rId3" Type="http://schemas.openxmlformats.org/officeDocument/2006/relationships/hyperlink" Target="http://solzhenicyn.ru/modules/myarticles/topics_topic_id_2.html" TargetMode="External"/><Relationship Id="rId7" Type="http://schemas.openxmlformats.org/officeDocument/2006/relationships/hyperlink" Target="http://solzhenicyn.ru/modules/myarticles/topics_topic_id_6.html" TargetMode="External"/><Relationship Id="rId12" Type="http://schemas.openxmlformats.org/officeDocument/2006/relationships/hyperlink" Target="http://solzhenicyn.ru/modules/myarticles/topics_topic_id_13.html" TargetMode="External"/><Relationship Id="rId2" Type="http://schemas.openxmlformats.org/officeDocument/2006/relationships/hyperlink" Target="http://solzhenicyn.ru/modules/myarticles/topics_topic_id_1.html" TargetMode="External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solzhenicyn.ru/modules/myarticles/topics_topic_id_5.html" TargetMode="External"/><Relationship Id="rId11" Type="http://schemas.openxmlformats.org/officeDocument/2006/relationships/hyperlink" Target="http://solzhenicyn.ru/modules/myarticles/topics_topic_id_11.html" TargetMode="External"/><Relationship Id="rId5" Type="http://schemas.openxmlformats.org/officeDocument/2006/relationships/hyperlink" Target="http://solzhenicyn.ru/modules/myarticles/topics_topic_id_4.html" TargetMode="External"/><Relationship Id="rId15" Type="http://schemas.openxmlformats.org/officeDocument/2006/relationships/hyperlink" Target="http://solzhenicyn.ru/modules/myarticles/topics_topic_id_123.html" TargetMode="External"/><Relationship Id="rId10" Type="http://schemas.openxmlformats.org/officeDocument/2006/relationships/hyperlink" Target="http://solzhenicyn.ru/modules/myarticles/topics_topic_id_9.html" TargetMode="External"/><Relationship Id="rId4" Type="http://schemas.openxmlformats.org/officeDocument/2006/relationships/hyperlink" Target="http://solzhenicyn.ru/modules/myarticles/topics_topic_id_3.html" TargetMode="External"/><Relationship Id="rId9" Type="http://schemas.openxmlformats.org/officeDocument/2006/relationships/hyperlink" Target="http://solzhenicyn.ru/modules/myarticles/topics_topic_id_8.html" TargetMode="External"/><Relationship Id="rId14" Type="http://schemas.openxmlformats.org/officeDocument/2006/relationships/hyperlink" Target="http://solzhenicyn.ru/modules/myarticles/topics_topic_id_15.html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solzhenicyn.ru/modules/myarticles/topics_topic_id_22.html" TargetMode="External"/><Relationship Id="rId13" Type="http://schemas.openxmlformats.org/officeDocument/2006/relationships/hyperlink" Target="http://solzhenicyn.ru/modules/myarticles/topics_topic_id_27.html" TargetMode="External"/><Relationship Id="rId18" Type="http://schemas.openxmlformats.org/officeDocument/2006/relationships/hyperlink" Target="http://solzhenicyn.ru/modules/myarticles/topics_topic_id_32.html" TargetMode="External"/><Relationship Id="rId26" Type="http://schemas.openxmlformats.org/officeDocument/2006/relationships/hyperlink" Target="http://solzhenicyn.ru/modules/myarticles/topics_topic_id_110.html" TargetMode="External"/><Relationship Id="rId3" Type="http://schemas.openxmlformats.org/officeDocument/2006/relationships/hyperlink" Target="http://solzhenicyn.ru/modules/myarticles/topics_topic_id_17.html" TargetMode="External"/><Relationship Id="rId21" Type="http://schemas.openxmlformats.org/officeDocument/2006/relationships/hyperlink" Target="http://solzhenicyn.ru/modules/myarticles/topics_topic_id_35.html" TargetMode="External"/><Relationship Id="rId7" Type="http://schemas.openxmlformats.org/officeDocument/2006/relationships/hyperlink" Target="http://solzhenicyn.ru/modules/myarticles/topics_topic_id_21.html" TargetMode="External"/><Relationship Id="rId12" Type="http://schemas.openxmlformats.org/officeDocument/2006/relationships/hyperlink" Target="http://solzhenicyn.ru/modules/myarticles/topics_topic_id_26.html" TargetMode="External"/><Relationship Id="rId17" Type="http://schemas.openxmlformats.org/officeDocument/2006/relationships/hyperlink" Target="http://solzhenicyn.ru/modules/myarticles/topics_topic_id_31.html" TargetMode="External"/><Relationship Id="rId25" Type="http://schemas.openxmlformats.org/officeDocument/2006/relationships/hyperlink" Target="http://solzhenicyn.ru/modules/myarticles/topics_topic_id_86.html" TargetMode="External"/><Relationship Id="rId2" Type="http://schemas.openxmlformats.org/officeDocument/2006/relationships/hyperlink" Target="http://solzhenicyn.ru/modules/myarticles/topics_topic_id_16.html" TargetMode="External"/><Relationship Id="rId16" Type="http://schemas.openxmlformats.org/officeDocument/2006/relationships/hyperlink" Target="http://solzhenicyn.ru/modules/myarticles/topics_topic_id_30.html" TargetMode="External"/><Relationship Id="rId20" Type="http://schemas.openxmlformats.org/officeDocument/2006/relationships/hyperlink" Target="http://solzhenicyn.ru/modules/myarticles/topics_topic_id_34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solzhenicyn.ru/modules/myarticles/topics_topic_id_20.html" TargetMode="External"/><Relationship Id="rId11" Type="http://schemas.openxmlformats.org/officeDocument/2006/relationships/hyperlink" Target="http://solzhenicyn.ru/modules/myarticles/topics_topic_id_25.html" TargetMode="External"/><Relationship Id="rId24" Type="http://schemas.openxmlformats.org/officeDocument/2006/relationships/hyperlink" Target="http://solzhenicyn.ru/modules/myarticles/topics_topic_id_85.html" TargetMode="External"/><Relationship Id="rId5" Type="http://schemas.openxmlformats.org/officeDocument/2006/relationships/hyperlink" Target="http://solzhenicyn.ru/modules/myarticles/topics_topic_id_19.html" TargetMode="External"/><Relationship Id="rId15" Type="http://schemas.openxmlformats.org/officeDocument/2006/relationships/hyperlink" Target="http://solzhenicyn.ru/modules/myarticles/topics_topic_id_29.html" TargetMode="External"/><Relationship Id="rId23" Type="http://schemas.openxmlformats.org/officeDocument/2006/relationships/hyperlink" Target="http://solzhenicyn.ru/modules/myarticles/topics_topic_id_69.html" TargetMode="External"/><Relationship Id="rId10" Type="http://schemas.openxmlformats.org/officeDocument/2006/relationships/hyperlink" Target="http://solzhenicyn.ru/modules/myarticles/topics_topic_id_24.html" TargetMode="External"/><Relationship Id="rId19" Type="http://schemas.openxmlformats.org/officeDocument/2006/relationships/hyperlink" Target="http://solzhenicyn.ru/modules/myarticles/topics_topic_id_33.html" TargetMode="External"/><Relationship Id="rId4" Type="http://schemas.openxmlformats.org/officeDocument/2006/relationships/hyperlink" Target="http://solzhenicyn.ru/modules/myarticles/topics_topic_id_18.html" TargetMode="External"/><Relationship Id="rId9" Type="http://schemas.openxmlformats.org/officeDocument/2006/relationships/hyperlink" Target="http://solzhenicyn.ru/modules/myarticles/topics_topic_id_23.html" TargetMode="External"/><Relationship Id="rId14" Type="http://schemas.openxmlformats.org/officeDocument/2006/relationships/hyperlink" Target="http://solzhenicyn.ru/modules/myarticles/topics_topic_id_28.html" TargetMode="External"/><Relationship Id="rId22" Type="http://schemas.openxmlformats.org/officeDocument/2006/relationships/hyperlink" Target="http://solzhenicyn.ru/modules/myarticles/topics_topic_id_36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hyperlink" Target="http://www.pomnim-skorbim.ru/img/graveyards/donskoe_solzhenitsyn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hyperlink" Target="http://rubensblog.typepad.com/home/images/2008/08/04/solzenicyn4.jp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ovo.ws/bio/rus/Solzhenitsyn_Aleksandr_Isaevich/02.html" TargetMode="External"/><Relationship Id="rId2" Type="http://schemas.openxmlformats.org/officeDocument/2006/relationships/hyperlink" Target="http://solzhenicyn.ru/modules/pages/Biografiya_Solzhenicyna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pnews.ru/news-8.html?page=4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useum.stavsu.ru/ThumnailImage.ashx?ID=1231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 из 48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142984"/>
            <a:ext cx="4714908" cy="307183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214282" y="4286257"/>
            <a:ext cx="8501122" cy="1500198"/>
          </a:xfrm>
          <a:prstGeom prst="rect">
            <a:avLst/>
          </a:prstGeom>
          <a:noFill/>
        </p:spPr>
        <p:txBody>
          <a:bodyPr>
            <a:prstTxWarp prst="textPlain">
              <a:avLst>
                <a:gd name="adj" fmla="val 50063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Александр Солженицын. Жить не по лжи</a:t>
            </a: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642938" y="6000750"/>
            <a:ext cx="71437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 Автор: Карпова С.Н., учитель русского языка и литературы МОУ «СОШ №5 г.Суворова»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14813" y="1143000"/>
            <a:ext cx="4929187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1952 год – реабилитация и сельская школа недалеко от Рязани, где он учительствует и снимает с женой комнату  у Матрены Захаровой, ставшей прототипом знаменитой  хозяйки «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Матрениного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 двора».</a:t>
            </a:r>
            <a:endParaRPr lang="ru-RU" sz="2400" dirty="0">
              <a:solidFill>
                <a:schemeClr val="accent2">
                  <a:lumMod val="75000"/>
                </a:schemeClr>
              </a:solidFill>
              <a:ea typeface="宋体" charset="-122"/>
              <a:cs typeface="Arial" pitchFamily="34" charset="0"/>
            </a:endParaRPr>
          </a:p>
        </p:txBody>
      </p:sp>
      <p:pic>
        <p:nvPicPr>
          <p:cNvPr id="11267" name="Рисунок 2" descr="Матренина изб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385762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357563" y="1143000"/>
            <a:ext cx="5500687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 1956 году Солженицын реабилитирован решением Верховного Суда СССР, в следующие годы живёт в Рязани и много работает: </a:t>
            </a:r>
          </a:p>
          <a:p>
            <a:r>
              <a:rPr lang="ru-RU" sz="2400"/>
              <a:t>1959 - "Один день Ивана Денисовича". </a:t>
            </a:r>
            <a:br>
              <a:rPr lang="ru-RU" sz="2400"/>
            </a:br>
            <a:r>
              <a:rPr lang="ru-RU" sz="2400"/>
              <a:t>1960 - "Свет, который в себе". </a:t>
            </a:r>
            <a:br>
              <a:rPr lang="ru-RU" sz="2400"/>
            </a:br>
            <a:r>
              <a:rPr lang="ru-RU" sz="2400"/>
              <a:t>1961 - " Крохотки" - стихотворения в прозе. </a:t>
            </a:r>
            <a:br>
              <a:rPr lang="ru-RU" sz="2400"/>
            </a:br>
            <a:r>
              <a:rPr lang="ru-RU" sz="2400"/>
              <a:t>1962 - "Случай на станции Кочетовка". </a:t>
            </a:r>
            <a:br>
              <a:rPr lang="ru-RU" sz="2400"/>
            </a:br>
            <a:endParaRPr lang="ru-RU" sz="2400"/>
          </a:p>
        </p:txBody>
      </p:sp>
      <p:pic>
        <p:nvPicPr>
          <p:cNvPr id="18434" name="Picture 2" descr="Картинка 5 из 25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75" y="642938"/>
            <a:ext cx="4214813" cy="526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Картинка 9 из 5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3" y="1143000"/>
            <a:ext cx="3286125" cy="530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Картинка 3 из 5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1763" y="2071688"/>
            <a:ext cx="3235325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from="(ppt_x)" to="(ppt_x+1)" calcmode="lin" valueType="num">
                                      <p:cBhvr>
                                        <p:cTn id="1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8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  <p:to>
                                        <p:strVal val="-1.0"/>
                                      </p:to>
                                    </p:se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5 из 44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1285875"/>
            <a:ext cx="24384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429000" y="1143000"/>
            <a:ext cx="51435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А в 1963 выходит «Матренин двор». Первые произведения приносят писателю известность, и 30 декабря 1962 года Александра Солженицына принимают в Союз писателей СССР.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В 1966 году в «Новом мире» был опубликован его рассказ «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Захар-Калита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», после этого произведения писателя перестали публиковать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14688" y="785813"/>
            <a:ext cx="578643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В 1974 году началась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кампания против Солженицына в прессе . "Литературная газета" печатает статью "о предательской деятельности А.И. Солженицына". </a:t>
            </a:r>
          </a:p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13 февраля Солженицына арестовывают и заключают в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Лефортовскую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тюрьму. С этого времени он лишен советского гражданства и осуждён на изгнание.  </a:t>
            </a:r>
          </a:p>
        </p:txBody>
      </p:sp>
      <p:pic>
        <p:nvPicPr>
          <p:cNvPr id="23554" name="Picture 2" descr="Картинка 201 из 1308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29" y="928670"/>
            <a:ext cx="3207587" cy="450059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4313" y="5072063"/>
            <a:ext cx="8429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Специальным самолётом его доставляют в Западную Германию. Солженицын живёт в Цюрихе. В октябре 1976 он поселяется в США, в штате Вермонт, близ городка Кавендиш.</a:t>
            </a: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357563" y="1071563"/>
            <a:ext cx="528637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К концу 80-х общественное мнение в России по-новому оценило жизнь и творчество Солженицына. В июле 1988 года художник Илья Глазунов выставляет картину "Мистерия XX века", где среди прочих персонажей изображён Солженицын. Писатель Виктор Астафьев в телевизионной передаче упоминает Александра Солженицына и говорит, что когда-нибудь его внук посетит могилу великого писателя и попросит у него прощения за Родину.</a:t>
            </a:r>
          </a:p>
        </p:txBody>
      </p:sp>
      <p:pic>
        <p:nvPicPr>
          <p:cNvPr id="2050" name="Picture 2" descr="15009445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70"/>
            <a:ext cx="3250426" cy="4815451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5122" name="Picture 2" descr="Картинка 1 из 1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714356"/>
            <a:ext cx="8661007" cy="571504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000375" y="928688"/>
            <a:ext cx="61436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Главные книги А.И. Солженицына увидели свет, писатель возвратился на родину. В 1990 году "Литературная газета" и "Комсомольская правда" публикуют брошюру "Как нам обустроить Россию?", в которой Солженицын высказывает варианты проведения социально-экономических и политических реформ. В этом же году писателю присуждается Государственная премия РСФСР за "Архипелаг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ГУЛаг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", от которой он отказался, заявив: "Эта книга -о страданиях миллионов, я не могу собирать на ней почёт".</a:t>
            </a:r>
          </a:p>
        </p:txBody>
      </p:sp>
      <p:pic>
        <p:nvPicPr>
          <p:cNvPr id="1026" name="Picture 2" descr="Image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7686" y="785794"/>
            <a:ext cx="3190894" cy="4786346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429000" y="1143000"/>
            <a:ext cx="521493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После краха советского режима, 27 мая 1994 года Солженицын возвращается в Россию. Проехав страну от Дальнего Востока до Москвы, он активно включается в общественную жизнь.</a:t>
            </a:r>
          </a:p>
        </p:txBody>
      </p:sp>
      <p:pic>
        <p:nvPicPr>
          <p:cNvPr id="6" name="Рисунок 5" descr="image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14422"/>
            <a:ext cx="3295078" cy="4429156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00gr999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000108"/>
            <a:ext cx="4225433" cy="285216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8" name="Picture 4" descr="00grcggd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1071546"/>
            <a:ext cx="6715172" cy="321471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0" name="Picture 6" descr="150093605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2571743"/>
            <a:ext cx="4214842" cy="407196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2" name="Picture 8" descr="150094587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00298" y="2214554"/>
            <a:ext cx="6143668" cy="39874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8438" name="TextBox 5"/>
          <p:cNvSpPr txBox="1">
            <a:spLocks noChangeArrowheads="1"/>
          </p:cNvSpPr>
          <p:nvPr/>
        </p:nvSpPr>
        <p:spPr bwMode="auto">
          <a:xfrm>
            <a:off x="1643063" y="428625"/>
            <a:ext cx="5715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 </a:t>
            </a:r>
            <a:endParaRPr lang="ru-RU" sz="3200"/>
          </a:p>
        </p:txBody>
      </p:sp>
      <p:sp>
        <p:nvSpPr>
          <p:cNvPr id="7" name="TextBox 6"/>
          <p:cNvSpPr txBox="1"/>
          <p:nvPr/>
        </p:nvSpPr>
        <p:spPr>
          <a:xfrm>
            <a:off x="1643042" y="142852"/>
            <a:ext cx="4857784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Возвращение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813"/>
            <a:ext cx="8229600" cy="631825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2"/>
                </a:solidFill>
              </a:rPr>
              <a:t>Из наследия Солженицына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sz="2400" b="1" smtClean="0">
                <a:hlinkClick r:id="rId2"/>
              </a:rPr>
              <a:t>Книги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3"/>
              </a:rPr>
              <a:t>Архипелаг Гулаг (том 1)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4"/>
              </a:rPr>
              <a:t>Архипелаг Гулаг (том 2)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5"/>
              </a:rPr>
              <a:t>Архипелаг Гулаг (том 3)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6"/>
              </a:rPr>
              <a:t>Двести лет вместе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7"/>
              </a:rPr>
              <a:t>Красное Колесо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8"/>
              </a:rPr>
              <a:t>Россия в обвале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9"/>
              </a:rPr>
              <a:t>Угодило зернышко промеж двух жерновов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10"/>
              </a:rPr>
              <a:t>В круге первом</a:t>
            </a:r>
            <a:endParaRPr lang="ru-RU" sz="2400" smtClean="0"/>
          </a:p>
        </p:txBody>
      </p:sp>
      <p:sp>
        <p:nvSpPr>
          <p:cNvPr id="19460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hlinkClick r:id="rId11"/>
              </a:rPr>
              <a:t>- Повести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hlinkClick r:id="rId12"/>
              </a:rPr>
              <a:t>Раковый корпус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hlinkClick r:id="rId13"/>
              </a:rPr>
              <a:t>Один день Ивана Денисовича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hlinkClick r:id="rId14"/>
              </a:rPr>
              <a:t>Адлиг Швенкиттен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>
                <a:hlinkClick r:id="rId15"/>
              </a:rPr>
              <a:t>Дороженька</a:t>
            </a:r>
            <a:endParaRPr lang="ru-RU" smtClean="0"/>
          </a:p>
        </p:txBody>
      </p:sp>
      <p:pic>
        <p:nvPicPr>
          <p:cNvPr id="5" name="Рисунок 4" descr="806007-7f2d64ac29194b59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5500694" y="4786322"/>
            <a:ext cx="2828952" cy="171448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857250"/>
            <a:ext cx="4281487" cy="5857875"/>
          </a:xfrm>
        </p:spPr>
        <p:txBody>
          <a:bodyPr/>
          <a:lstStyle/>
          <a:p>
            <a:pPr eaLnBrk="1" hangingPunct="1"/>
            <a:r>
              <a:rPr lang="ru-RU" sz="2400" b="1" smtClean="0">
                <a:hlinkClick r:id="rId2"/>
              </a:rPr>
              <a:t>Рассказы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3"/>
              </a:rPr>
              <a:t>“Петербург” Андрея Белого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4"/>
              </a:rPr>
              <a:t>Феликс Светов - "Отверзи ми двери"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5"/>
              </a:rPr>
              <a:t>Смерть Вазир-Мухтара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6"/>
              </a:rPr>
              <a:t>С Варламом Шаламовым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7"/>
              </a:rPr>
              <a:t>Размышления над Февральской революцией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8"/>
              </a:rPr>
              <a:t>Пасхальный крестный ход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9"/>
              </a:rPr>
              <a:t>Окунаясь в Чехова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10"/>
              </a:rPr>
              <a:t>Настенька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11"/>
              </a:rPr>
              <a:t>На изломах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12"/>
              </a:rPr>
              <a:t>Молодняк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13"/>
              </a:rPr>
              <a:t>Матренин двор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14"/>
              </a:rPr>
              <a:t>Крохотки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0483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85813"/>
            <a:ext cx="4495800" cy="6072187"/>
          </a:xfrm>
        </p:spPr>
        <p:txBody>
          <a:bodyPr/>
          <a:lstStyle/>
          <a:p>
            <a:pPr eaLnBrk="1" hangingPunct="1"/>
            <a:r>
              <a:rPr lang="ru-RU" sz="2400" smtClean="0">
                <a:hlinkClick r:id="rId15"/>
              </a:rPr>
              <a:t>Из Евгения За</a:t>
            </a:r>
            <a:r>
              <a:rPr lang="ru-RU" sz="2400" smtClean="0">
                <a:solidFill>
                  <a:srgbClr val="0070C0"/>
                </a:solidFill>
              </a:rPr>
              <a:t>мятина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16"/>
              </a:rPr>
              <a:t>Иван Шмелёв и его “Солнце мёртвых”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17"/>
              </a:rPr>
              <a:t>Желябугские выселки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18"/>
              </a:rPr>
              <a:t>Евгений Носов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19"/>
              </a:rPr>
              <a:t>Два рассказа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20"/>
              </a:rPr>
              <a:t>Богатырь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21"/>
              </a:rPr>
              <a:t>Абрикосовое варенье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22"/>
              </a:rPr>
              <a:t>"Голый год" Бориса Пильняка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23"/>
              </a:rPr>
              <a:t>Путешествие вдоль Оки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24"/>
              </a:rPr>
              <a:t>Пантелеймон Романов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25"/>
              </a:rPr>
              <a:t>Случай на станции "Кочетовка"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>
                <a:hlinkClick r:id="rId26"/>
              </a:rPr>
              <a:t>Александр Малышкин</a:t>
            </a:r>
            <a:r>
              <a:rPr lang="ru-RU" sz="2400" smtClean="0"/>
              <a:t> </a:t>
            </a:r>
            <a:r>
              <a:rPr lang="ru-RU" sz="2400" smtClean="0">
                <a:solidFill>
                  <a:schemeClr val="tx2"/>
                </a:solidFill>
              </a:rPr>
              <a:t>и др.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429000" y="857250"/>
            <a:ext cx="5572125" cy="4894263"/>
          </a:xfrm>
          <a:prstGeom prst="rect">
            <a:avLst/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Александр Солженицын родился 11 декабря 1918 года в Кисловодске. В 1924 году переехал с матерью в Ростов-на-Дону. </a:t>
            </a:r>
          </a:p>
          <a:p>
            <a:pPr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 Детство его мало чем отличается от детских лет его сверстников: маленьким ходит с матерью в церковь, вступает в комсомол, переживает трудности и радости жизни обычного советского школьника. Юный Солженицын -староста класса, любитель футбола, поклонник театра.</a:t>
            </a:r>
          </a:p>
        </p:txBody>
      </p:sp>
      <p:pic>
        <p:nvPicPr>
          <p:cNvPr id="4" name="Рисунок 8" descr="Рисунок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70"/>
            <a:ext cx="3143240" cy="4885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714750" y="1071563"/>
            <a:ext cx="5000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А.И. Солженицын скончался 3 августа 2008 года в Троице-Лыкове. Похоронен в некрополе Донского монастыря.</a:t>
            </a:r>
          </a:p>
        </p:txBody>
      </p:sp>
      <p:pic>
        <p:nvPicPr>
          <p:cNvPr id="31746" name="Picture 2" descr="Картинка 1 из 21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" y="1000125"/>
            <a:ext cx="7505700" cy="561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4" descr="Картинка 33 из 21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928688"/>
            <a:ext cx="3071813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317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Ресурсы: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hlinkClick r:id="rId2"/>
              </a:rPr>
              <a:t>http://solzhenicyn.ru/modules/pages/Biografiya_Solzhenicyna.html</a:t>
            </a:r>
            <a:endParaRPr lang="ru-RU" smtClean="0"/>
          </a:p>
          <a:p>
            <a:pPr eaLnBrk="1" hangingPunct="1"/>
            <a:r>
              <a:rPr lang="en-US" smtClean="0">
                <a:hlinkClick r:id="rId3"/>
              </a:rPr>
              <a:t>http://www.slovo.ws/bio/rus/Solzhenitsyn_Aleksandr_Isaevich/02.html</a:t>
            </a:r>
            <a:r>
              <a:rPr lang="en-US" smtClean="0"/>
              <a:t> </a:t>
            </a:r>
            <a:endParaRPr lang="ru-RU" smtClean="0"/>
          </a:p>
          <a:p>
            <a:pPr eaLnBrk="1" hangingPunct="1"/>
            <a:r>
              <a:rPr lang="en-US" smtClean="0">
                <a:hlinkClick r:id="rId4"/>
              </a:rPr>
              <a:t>http://www.apnews.ru/news-8.html?page=44</a:t>
            </a:r>
            <a:r>
              <a:rPr lang="en-US" smtClean="0"/>
              <a:t>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86314" y="1142984"/>
            <a:ext cx="4214810" cy="553997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Мать – Таисия Захаровна Щербак</a:t>
            </a:r>
            <a:r>
              <a:rPr lang="ru-RU" sz="2400" b="1" dirty="0">
                <a:latin typeface="Arial" charset="0"/>
                <a:ea typeface="宋体" charset="-122"/>
              </a:rPr>
              <a:t> </a:t>
            </a:r>
            <a:r>
              <a:rPr lang="ru-RU" sz="2400" b="1" dirty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–</a:t>
            </a:r>
            <a:r>
              <a:rPr lang="ru-RU" sz="2400" b="1" dirty="0">
                <a:latin typeface="Arial" charset="0"/>
                <a:ea typeface="宋体" charset="-122"/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宋体" charset="-122"/>
              </a:rPr>
              <a:t>из семьи богатого землевладельца</a:t>
            </a:r>
            <a:r>
              <a:rPr lang="ru-RU" sz="2400" b="1" dirty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. Отец – </a:t>
            </a:r>
            <a:r>
              <a:rPr lang="ru-RU" sz="2400" b="1" dirty="0" err="1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Исаакий</a:t>
            </a:r>
            <a:r>
              <a:rPr lang="ru-RU" sz="2400" b="1" dirty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 Семенович Солженицын во время Первой Мировой войны пошел на фронт добровольцем и служил офицером. Он погиб до рождения сына, 15 июня 1918 года, уже после демобилизации (в результате несчастного случая на охоте).</a:t>
            </a:r>
            <a:r>
              <a:rPr lang="ru-RU" b="1" dirty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/>
            </a:r>
            <a:br>
              <a:rPr lang="ru-RU" b="1" dirty="0">
                <a:ln w="3200">
                  <a:solidFill>
                    <a:schemeClr val="bg1">
                      <a:alpha val="25000"/>
                    </a:schemeClr>
                  </a:solidFill>
                  <a:prstDash val="solid"/>
                  <a:round/>
                </a:ln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</a:br>
            <a:endParaRPr lang="ru-RU" b="1" dirty="0">
              <a:solidFill>
                <a:schemeClr val="accent2">
                  <a:lumMod val="75000"/>
                </a:schemeClr>
              </a:solidFill>
              <a:ea typeface="宋体" charset="-122"/>
              <a:cs typeface="Arial" pitchFamily="34" charset="0"/>
            </a:endParaRPr>
          </a:p>
        </p:txBody>
      </p:sp>
      <p:pic>
        <p:nvPicPr>
          <p:cNvPr id="4099" name="Рисунок 8" descr="родители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142984"/>
            <a:ext cx="427604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4101" name="Рисунок 11" descr="дом в Кисловодске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286256"/>
            <a:ext cx="3571875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" y="857250"/>
            <a:ext cx="4643438" cy="2678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宋体" charset="-122"/>
              </a:rPr>
              <a:t>Несмотря на постоянные материальные и жилищные трудности, Солженицын в 1936, закончив среднюю школу, поступил на физико-математический факультет Ростовского университета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宋体" charset="-122"/>
              </a:rPr>
              <a:t>. </a:t>
            </a:r>
          </a:p>
        </p:txBody>
      </p:sp>
      <p:pic>
        <p:nvPicPr>
          <p:cNvPr id="5123" name="Рисунок 3" descr="школ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000108"/>
            <a:ext cx="4016375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142875" y="3857625"/>
            <a:ext cx="4786313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7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宋体" charset="-122"/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  <a:ea typeface="宋体" charset="-122"/>
              </a:rPr>
              <a:t>А в 1941 г., получив диплом математика, заканчивает также заочное отделение Института философии, литературы и истории в Москве.</a:t>
            </a: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7688" y="1000125"/>
            <a:ext cx="4572000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Началась война. Летом 1942 года – звание лейтенанта, а в конце – фронт: Солженицын командует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звукобатареей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 в артиллерийской разведке.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Военный опыт Александра Исаевича и работа его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звукобатареи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 отражены в военной прозе «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Желябугские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 выселки» и «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Адмиг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Швенкиттен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».</a:t>
            </a:r>
            <a:endParaRPr lang="ru-RU" sz="2400" dirty="0">
              <a:solidFill>
                <a:schemeClr val="accent2">
                  <a:lumMod val="75000"/>
                </a:schemeClr>
              </a:solidFill>
              <a:ea typeface="宋体" charset="-122"/>
              <a:cs typeface="Arial" pitchFamily="34" charset="0"/>
            </a:endParaRPr>
          </a:p>
        </p:txBody>
      </p:sp>
      <p:pic>
        <p:nvPicPr>
          <p:cNvPr id="7171" name="Рисунок 2" descr="jzl-02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785813"/>
            <a:ext cx="3692525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928688"/>
            <a:ext cx="3500438" cy="452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Офицером-артиллеристом он проходит путь от Орла до Восточной Пруссии, награждается орденами Отечественной войны 2-й степени и Красной Звезды .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Произведен в капитаны. </a:t>
            </a:r>
            <a:endParaRPr lang="ru-RU" sz="2400" dirty="0">
              <a:solidFill>
                <a:schemeClr val="accent2">
                  <a:lumMod val="75000"/>
                </a:schemeClr>
              </a:solidFill>
              <a:ea typeface="宋体" charset="-122"/>
              <a:cs typeface="Arial" pitchFamily="34" charset="0"/>
            </a:endParaRPr>
          </a:p>
        </p:txBody>
      </p:sp>
      <p:pic>
        <p:nvPicPr>
          <p:cNvPr id="8195" name="Рисунок 2" descr="jzl-02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4200" y="1071546"/>
            <a:ext cx="4079875" cy="5072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Александр Солженицын в лагере 19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785794"/>
            <a:ext cx="3810000" cy="5457825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714750" y="857250"/>
            <a:ext cx="52863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endParaRPr lang="ru-RU" sz="2400" dirty="0">
              <a:latin typeface="Arial" charset="0"/>
            </a:endParaRPr>
          </a:p>
          <a:p>
            <a:pPr>
              <a:defRPr/>
            </a:pPr>
            <a:r>
              <a:rPr lang="ru-RU" sz="2400" dirty="0">
                <a:latin typeface="Arial" charset="0"/>
              </a:rPr>
              <a:t>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В 1945-м его переписка с другом "Кокой" попадает под надзор военной контрразведки Солженицын был арестован.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86250" y="1143000"/>
            <a:ext cx="4500563" cy="4894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После ареста – лагеря: в  Новом Иерусалиме, в Москве у Калужской заставы, где математики, физики, ученые других специальностей вели секретные научные исследования, </a:t>
            </a:r>
            <a:b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</a:b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в тюрьме № 16 в пригороде Москвы (та самая знаменитая </a:t>
            </a:r>
            <a:r>
              <a:rPr lang="ru-RU" sz="2400" b="1" dirty="0" err="1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Марфинская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a typeface="宋体" charset="-122"/>
                <a:cs typeface="Arial" pitchFamily="34" charset="0"/>
              </a:rPr>
              <a:t> «шарашка», описанная в «Круге первом»)</a:t>
            </a:r>
            <a:endParaRPr lang="ru-RU" sz="2400" dirty="0">
              <a:solidFill>
                <a:schemeClr val="accent2">
                  <a:lumMod val="75000"/>
                </a:schemeClr>
              </a:solidFill>
              <a:ea typeface="宋体" charset="-122"/>
              <a:cs typeface="Arial" pitchFamily="34" charset="0"/>
            </a:endParaRPr>
          </a:p>
        </p:txBody>
      </p:sp>
      <p:pic>
        <p:nvPicPr>
          <p:cNvPr id="9220" name="Рисунок 7" descr="Рисунок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857232"/>
            <a:ext cx="2857520" cy="334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9221" name="Рисунок 8" descr="шарашк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256"/>
            <a:ext cx="3754438" cy="24098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softEdge rad="6350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86125" y="1071563"/>
            <a:ext cx="542925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Arial" charset="0"/>
              </a:rPr>
              <a:t>В 1952 году Солженицын принимает участие в Экибастузской "смуте," после которой лагерный хирург в лагерной больнице оперирует его по поводу злокачественной опухоли в паху. Ткань, иссечённую при биопсии, отправляют на анализ в "вольную" лабораторию, результаты теряются, а больной поправляется и через две недели выписывается из больницы.</a:t>
            </a:r>
          </a:p>
        </p:txBody>
      </p:sp>
      <p:pic>
        <p:nvPicPr>
          <p:cNvPr id="19458" name="Picture 2" descr="Картинка 23 из 1308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720" y="1071546"/>
            <a:ext cx="2992538" cy="4214842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</Template>
  <TotalTime>280</TotalTime>
  <Words>624</Words>
  <Application>Microsoft Office PowerPoint</Application>
  <PresentationFormat>Экран (4:3)</PresentationFormat>
  <Paragraphs>38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12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Из наследия Солженицына</vt:lpstr>
      <vt:lpstr>Слайд 19</vt:lpstr>
      <vt:lpstr>Слайд 20</vt:lpstr>
      <vt:lpstr>Ресурсы: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Олег</cp:lastModifiedBy>
  <cp:revision>33</cp:revision>
  <dcterms:created xsi:type="dcterms:W3CDTF">2011-06-10T21:26:29Z</dcterms:created>
  <dcterms:modified xsi:type="dcterms:W3CDTF">2011-06-12T19:20:59Z</dcterms:modified>
</cp:coreProperties>
</file>