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72" r:id="rId10"/>
    <p:sldId id="265" r:id="rId11"/>
    <p:sldId id="266" r:id="rId12"/>
    <p:sldId id="267" r:id="rId13"/>
    <p:sldId id="274" r:id="rId14"/>
    <p:sldId id="268" r:id="rId15"/>
    <p:sldId id="269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418" autoAdjust="0"/>
  </p:normalViewPr>
  <p:slideViewPr>
    <p:cSldViewPr>
      <p:cViewPr varScale="1">
        <p:scale>
          <a:sx n="61" d="100"/>
          <a:sy n="61" d="100"/>
        </p:scale>
        <p:origin x="-7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36C1C3-5A6F-42E9-985D-1E1CF8347BBE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1D5650-C0B5-4443-ABE4-8B7B01BE328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vestnik-nou.narod.ru/images/gold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Золотое сечение - божественная мера красоты.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600" b="1" dirty="0" err="1">
                <a:solidFill>
                  <a:schemeClr val="tx1"/>
                </a:solidFill>
              </a:rPr>
              <a:t>Довбий</a:t>
            </a:r>
            <a:r>
              <a:rPr lang="ru-RU" sz="1600" b="1" dirty="0">
                <a:solidFill>
                  <a:schemeClr val="tx1"/>
                </a:solidFill>
              </a:rPr>
              <a:t> Анна Андреевна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ученица 7а класса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Муниципальное автономное общеобразовательное учреждение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Средняя общеобразовательная школа №4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  </a:t>
            </a:r>
            <a:r>
              <a:rPr lang="ru-RU" sz="1600" b="1" dirty="0">
                <a:solidFill>
                  <a:schemeClr val="tx1"/>
                </a:solidFill>
              </a:rPr>
              <a:t>Научный руководитель 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  </a:t>
            </a:r>
            <a:r>
              <a:rPr lang="ru-RU" sz="1600" b="1" dirty="0" err="1">
                <a:solidFill>
                  <a:schemeClr val="tx1"/>
                </a:solidFill>
              </a:rPr>
              <a:t>Пересыпкина</a:t>
            </a:r>
            <a:r>
              <a:rPr lang="ru-RU" sz="1600" b="1" dirty="0">
                <a:solidFill>
                  <a:schemeClr val="tx1"/>
                </a:solidFill>
              </a:rPr>
              <a:t> Валентина Егоровна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   </a:t>
            </a:r>
            <a:r>
              <a:rPr lang="ru-RU" sz="1600" b="1" dirty="0">
                <a:solidFill>
                  <a:schemeClr val="tx1"/>
                </a:solidFill>
              </a:rPr>
              <a:t>учитель математики МАОУ СОШ №4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Золотое сечение у мастеров живописи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       Еще </a:t>
            </a:r>
            <a:r>
              <a:rPr lang="ru-RU" sz="1800" dirty="0"/>
              <a:t>в эпоху Возрождения художники открыли, что любая картина имеет определенные точки, невольно приковывающие наше внимание, так называемые зрительные центры. При этом абсолютно неважно, какой формат имеет картина - горизонтальный или вертикальный. Таких точек всего четыре, они делят величину изображения по горизонтали и вертикали в золотом сечении, т.е. расположены они на расстоянии примерно 3/8 и 5/8 от соответствующих краев плоскости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://vestnik-nou.narod.ru/images/gold.jpg"/>
          <p:cNvPicPr/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572000" y="2285992"/>
            <a:ext cx="45720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285750"/>
            <a:ext cx="4000500" cy="5840413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</a:t>
            </a:r>
            <a:r>
              <a:rPr lang="ru-RU" sz="6400" dirty="0" smtClean="0"/>
              <a:t>Данное </a:t>
            </a:r>
            <a:r>
              <a:rPr lang="ru-RU" sz="6400" dirty="0"/>
              <a:t>открытие у художников того времени получило название "</a:t>
            </a:r>
            <a:r>
              <a:rPr lang="ru-RU" sz="6400" b="1" dirty="0"/>
              <a:t>золотое сечение"</a:t>
            </a:r>
            <a:r>
              <a:rPr lang="ru-RU" sz="6400" dirty="0"/>
              <a:t> картины. Поэтому, для того чтобы привлечь внимание к главному элементу фотографии, необходимо совместить этот элемент с одним из зрительных центров. </a:t>
            </a:r>
            <a:endParaRPr lang="ru-RU" sz="6400" dirty="0" smtClean="0"/>
          </a:p>
          <a:p>
            <a:r>
              <a:rPr lang="ru-RU" sz="6400" dirty="0" smtClean="0"/>
              <a:t>     Портрет </a:t>
            </a:r>
            <a:r>
              <a:rPr lang="ru-RU" sz="6400" b="1" dirty="0" err="1"/>
              <a:t>Моны</a:t>
            </a:r>
            <a:r>
              <a:rPr lang="ru-RU" sz="6400" b="1" dirty="0"/>
              <a:t> Лизы </a:t>
            </a:r>
            <a:r>
              <a:rPr lang="ru-RU" sz="6400" dirty="0"/>
              <a:t>привлекает тем, что композиция рисунка построена на" золотых треугольниках" (точнее на треугольниках, являющихся кусками правильного звездчатого пятиугольника).</a:t>
            </a:r>
            <a:r>
              <a:rPr lang="ru-RU" sz="6400" b="1" dirty="0"/>
              <a:t>                                  </a:t>
            </a:r>
            <a:br>
              <a:rPr lang="ru-RU" sz="6400" b="1" dirty="0"/>
            </a:br>
            <a:r>
              <a:rPr lang="ru-RU" sz="6400" b="1" dirty="0" smtClean="0"/>
              <a:t>   </a:t>
            </a:r>
            <a:r>
              <a:rPr lang="ru-RU" sz="6400" dirty="0" smtClean="0"/>
              <a:t>Зрачок </a:t>
            </a:r>
            <a:r>
              <a:rPr lang="ru-RU" sz="6400" dirty="0"/>
              <a:t>левого глаза, через который проходит вертикальная ось полотна, находится на пересечении двух биссектрис верхнего золотого треугольника, которые с одной стороны, делят пополам углы при основании золотого треугольника, а с другой стороны, в точках пересечения с бедрами золотого треугольника делят их в пропорции Золотого сечения. </a:t>
            </a:r>
            <a:br>
              <a:rPr lang="ru-RU" sz="6400" dirty="0"/>
            </a:br>
            <a:r>
              <a:rPr lang="ru-RU" sz="6400" dirty="0"/>
              <a:t/>
            </a:r>
            <a:br>
              <a:rPr lang="ru-RU" sz="6400" dirty="0"/>
            </a:br>
            <a:r>
              <a:rPr lang="ru-RU" sz="6400" dirty="0"/>
              <a:t>      Таким образом, Леонардо Да Винчи использовал в своей картине не только принцип симметрии, но и Золотое сечение</a:t>
            </a:r>
          </a:p>
        </p:txBody>
      </p:sp>
      <p:pic>
        <p:nvPicPr>
          <p:cNvPr id="5" name="Содержимое 4" descr="http://www.tech-to-life.com/Statii/liza.jpg"/>
          <p:cNvPicPr>
            <a:picLocks noGr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143000"/>
            <a:ext cx="24384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tech-to-life.com/Statii/liza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714356"/>
            <a:ext cx="221457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Золотое сечение в архитектуре</a:t>
            </a:r>
            <a:br>
              <a:rPr lang="ru-RU" b="1" dirty="0"/>
            </a:br>
            <a:endParaRPr lang="ru-RU" dirty="0"/>
          </a:p>
        </p:txBody>
      </p:sp>
      <p:pic>
        <p:nvPicPr>
          <p:cNvPr id="5" name="Содержимое 4" descr="http://www.tech-to-life.com/Statii/image077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500" y="2299494"/>
            <a:ext cx="38100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928670"/>
            <a:ext cx="4471990" cy="519749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100" b="1" dirty="0" smtClean="0"/>
              <a:t>    </a:t>
            </a:r>
          </a:p>
          <a:p>
            <a:pPr>
              <a:buNone/>
            </a:pPr>
            <a:r>
              <a:rPr lang="ru-RU" sz="4100" b="1" dirty="0" smtClean="0"/>
              <a:t> </a:t>
            </a:r>
            <a:r>
              <a:rPr lang="ru-RU" sz="4100" b="1" dirty="0" smtClean="0"/>
              <a:t>              </a:t>
            </a:r>
            <a:r>
              <a:rPr lang="ru-RU" sz="4100" b="1" dirty="0" smtClean="0"/>
              <a:t>Храм</a:t>
            </a:r>
          </a:p>
          <a:p>
            <a:pPr>
              <a:buNone/>
            </a:pPr>
            <a:r>
              <a:rPr lang="ru-RU" sz="4100" b="1" dirty="0" smtClean="0"/>
              <a:t>Василия Блаженного</a:t>
            </a:r>
            <a:r>
              <a:rPr lang="ru-RU" sz="4100" dirty="0"/>
              <a:t/>
            </a:r>
            <a:br>
              <a:rPr lang="ru-RU" sz="4100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     Долгое </a:t>
            </a:r>
            <a:r>
              <a:rPr lang="ru-RU" b="1" dirty="0"/>
              <a:t>время считали, что зодчие Древней Руси строили все «на глазок», без особых математических расчетов. </a:t>
            </a:r>
            <a:endParaRPr lang="ru-RU" b="1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Однако </a:t>
            </a:r>
            <a:r>
              <a:rPr lang="ru-RU" b="1" dirty="0"/>
              <a:t>новейшие исследования показали, что русские архитекторы хорошо знали математические пропорции, о чем свидетельствует анализ геометрии древних храмов.</a:t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tobolsk.info/images/spravka/dostoprimechatelnosti/sofiisko-uspenskii-sob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800310" cy="515707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Софийско</a:t>
            </a:r>
            <a:r>
              <a:rPr lang="ru-RU" b="1" dirty="0" smtClean="0"/>
              <a:t> –Успенский собор </a:t>
            </a:r>
            <a:r>
              <a:rPr lang="ru-RU" b="1" dirty="0" err="1" smtClean="0"/>
              <a:t>Тобольского</a:t>
            </a:r>
            <a:r>
              <a:rPr lang="ru-RU" b="1" dirty="0" smtClean="0"/>
              <a:t> кремля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"Золотое сечение" и счастье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Исследования социологов</a:t>
            </a:r>
            <a:r>
              <a:rPr lang="ru-RU" dirty="0"/>
              <a:t> подтверждают, что численность удовлетворённых и неудовлетворённых своими обстоятельствами людей подчиняется пропорциям знаменитого «золотого сечения». </a:t>
            </a:r>
          </a:p>
          <a:p>
            <a:pPr>
              <a:buNone/>
            </a:pPr>
            <a:r>
              <a:rPr lang="ru-RU" dirty="0"/>
              <a:t>        По результатам опроса  отечественных  и зарубежных психологов оказалось, что счастливыми считают себя 63% опрошенных. Поразительная цифра, ибо золотое сечение приходится на 62%.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Выводы:</a:t>
            </a:r>
            <a:endParaRPr lang="ru-RU" dirty="0"/>
          </a:p>
          <a:p>
            <a:pPr lvl="0">
              <a:buNone/>
            </a:pPr>
            <a:r>
              <a:rPr lang="ru-RU" dirty="0" smtClean="0"/>
              <a:t>         Закономерности </a:t>
            </a:r>
            <a:r>
              <a:rPr lang="ru-RU" dirty="0"/>
              <a:t>золотого сечения были известны с древних времён и использовались в науке и </a:t>
            </a:r>
            <a:r>
              <a:rPr lang="ru-RU" dirty="0" smtClean="0"/>
              <a:t>искусстве.</a:t>
            </a:r>
          </a:p>
          <a:p>
            <a:pPr lvl="0">
              <a:buNone/>
            </a:pPr>
            <a:r>
              <a:rPr lang="ru-RU" dirty="0"/>
              <a:t> </a:t>
            </a:r>
            <a:r>
              <a:rPr lang="ru-RU" dirty="0" smtClean="0"/>
              <a:t>         Принцип </a:t>
            </a:r>
            <a:r>
              <a:rPr lang="ru-RU" dirty="0"/>
              <a:t>«золотого сечения» – высшее проявление структурного и функционального совершенства целого и его частей в искусстве, науке, технике и природе.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642918"/>
            <a:ext cx="85725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«</a:t>
            </a:r>
            <a:r>
              <a:rPr lang="ru-RU" sz="4000" b="1" i="1" dirty="0"/>
              <a:t>В геометрии существуют два сокровища: теорема Пифагора и деление отрезка в крайнем и среднем отношении.</a:t>
            </a:r>
            <a:br>
              <a:rPr lang="ru-RU" sz="4000" b="1" i="1" dirty="0"/>
            </a:br>
            <a:r>
              <a:rPr lang="ru-RU" sz="4000" b="1" i="1" dirty="0"/>
              <a:t>     Первое можно сравнить с ценностью золота, второе можно назвать драгоценным камнем</a:t>
            </a:r>
            <a:r>
              <a:rPr lang="ru-RU" sz="4000" b="1" i="1" dirty="0" smtClean="0"/>
              <a:t>»</a:t>
            </a:r>
          </a:p>
          <a:p>
            <a:pPr algn="r"/>
            <a:r>
              <a:rPr lang="ru-RU" sz="4400" b="1" i="1" dirty="0"/>
              <a:t/>
            </a:r>
            <a:br>
              <a:rPr lang="ru-RU" sz="4400" b="1" i="1" dirty="0"/>
            </a:b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5572140"/>
            <a:ext cx="30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Иоганн Кеплер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3" y="1428736"/>
            <a:ext cx="864399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 внимание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428604"/>
            <a:ext cx="798422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Предмет исследования: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элементы, связанные друг с другом золотой пропорцией,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большинству людей кажутся красивыми, такая  пропорция  создает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зрительное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ощущение гармонии, красоты и равновесия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Объект исследования: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материалы, подтверждающие , что золотое сечение  есть божественная мера красоты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Цель исследования: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поиск закономерности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золотого сечения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в окружающем нас мире.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tech-to-life.com/Statii/pic_z-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5009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302739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Золотое сечение - это такое пропорциональное деление отрезка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 неравные части, при котором весь отрезок так относится 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большей части, как сама большая часть относится к меньшей;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     или другими словами, меньший отрезок так относится к большему,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как больший ко всему   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a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: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=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: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c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или с :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=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: а.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412705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Отрезки золотой пропорции выражаются бесконечной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иррациональной дробью 0,618..., если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принять за единицу, 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= 0,382.</a:t>
            </a:r>
            <a:endParaRPr lang="ru-RU" sz="20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52837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Числа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0.618 и 0.382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являются коэффициентами последовательности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Фибоначчи.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      На этой пропорции базируются основные геометрические фигуры.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Практическая работа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500174"/>
          <a:ext cx="7929618" cy="1285884"/>
        </p:xfrm>
        <a:graphic>
          <a:graphicData uri="http://schemas.openxmlformats.org/drawingml/2006/table">
            <a:tbl>
              <a:tblPr/>
              <a:tblGrid>
                <a:gridCol w="2035368"/>
                <a:gridCol w="1964750"/>
                <a:gridCol w="1964750"/>
                <a:gridCol w="1964750"/>
              </a:tblGrid>
              <a:tr h="642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 dirty="0">
                          <a:latin typeface="Arial"/>
                          <a:ea typeface="Calibri"/>
                          <a:cs typeface="Times New Roman"/>
                        </a:rPr>
                        <a:t>Всего опрошено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 dirty="0">
                          <a:latin typeface="Arial"/>
                          <a:ea typeface="Calibri"/>
                          <a:cs typeface="Times New Roman"/>
                        </a:rPr>
                        <a:t>Близко по значению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>
                          <a:latin typeface="Arial"/>
                          <a:ea typeface="Calibri"/>
                          <a:cs typeface="Times New Roman"/>
                        </a:rPr>
                        <a:t>Не подошло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 dirty="0">
                          <a:latin typeface="Arial"/>
                          <a:ea typeface="Calibri"/>
                          <a:cs typeface="Times New Roman"/>
                        </a:rPr>
                        <a:t>отношение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>
                          <a:latin typeface="Arial"/>
                          <a:ea typeface="Calibri"/>
                          <a:cs typeface="Times New Roman"/>
                        </a:rPr>
                        <a:t>26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>
                          <a:latin typeface="Arial"/>
                          <a:ea typeface="Calibri"/>
                          <a:cs typeface="Times New Roman"/>
                        </a:rPr>
                        <a:t>17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>
                          <a:latin typeface="Arial"/>
                          <a:ea typeface="Calibri"/>
                          <a:cs typeface="Times New Roman"/>
                        </a:rPr>
                        <a:t>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b="1" dirty="0">
                          <a:latin typeface="Arial"/>
                          <a:ea typeface="Calibri"/>
                          <a:cs typeface="Times New Roman"/>
                        </a:rPr>
                        <a:t>0,53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3218688"/>
          <a:ext cx="8072495" cy="1051560"/>
        </p:xfrm>
        <a:graphic>
          <a:graphicData uri="http://schemas.openxmlformats.org/drawingml/2006/table">
            <a:tbl>
              <a:tblPr/>
              <a:tblGrid>
                <a:gridCol w="2017490"/>
                <a:gridCol w="2018335"/>
                <a:gridCol w="2018335"/>
                <a:gridCol w="201833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20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>
                          <a:latin typeface="Arial"/>
                          <a:ea typeface="Calibri"/>
                          <a:cs typeface="Times New Roman"/>
                        </a:rPr>
                        <a:t>длина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>
                          <a:latin typeface="Arial"/>
                          <a:ea typeface="Calibri"/>
                          <a:cs typeface="Times New Roman"/>
                        </a:rPr>
                        <a:t>ширина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 dirty="0">
                          <a:latin typeface="Arial"/>
                          <a:ea typeface="Calibri"/>
                          <a:cs typeface="Times New Roman"/>
                        </a:rPr>
                        <a:t>отношение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>
                          <a:latin typeface="Arial"/>
                          <a:ea typeface="Calibri"/>
                          <a:cs typeface="Times New Roman"/>
                        </a:rPr>
                        <a:t>Классная комната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>
                          <a:latin typeface="Arial"/>
                          <a:ea typeface="Calibri"/>
                          <a:cs typeface="Times New Roman"/>
                        </a:rPr>
                        <a:t>6м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>
                          <a:latin typeface="Arial"/>
                          <a:ea typeface="Calibri"/>
                          <a:cs typeface="Times New Roman"/>
                        </a:rPr>
                        <a:t>10м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 dirty="0">
                          <a:latin typeface="Arial"/>
                          <a:ea typeface="Calibri"/>
                          <a:cs typeface="Times New Roman"/>
                        </a:rPr>
                        <a:t>0,60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8791509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Вывод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Проведенный опыт показал,  что геометрические фигуры, 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которых  есть элементы, связанные друг с другом золотой пропорцией,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большинству людей кажутся красивыми,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такая  пропорция  создает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зрительное ощущение гармонии. красоты и равновесия.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/>
              <a:t>Числа </a:t>
            </a:r>
            <a:r>
              <a:rPr lang="ru-RU" sz="4400" b="1" dirty="0"/>
              <a:t>Фибоначчи и золотое сечение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             </a:t>
            </a:r>
            <a:r>
              <a:rPr lang="ru-RU" sz="2400" b="1" dirty="0" err="1" smtClean="0"/>
              <a:t>Чи́сла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Фибона́ччи</a:t>
            </a:r>
            <a:r>
              <a:rPr lang="ru-RU" sz="2400" b="1" dirty="0" smtClean="0"/>
              <a:t> — элементы </a:t>
            </a:r>
            <a:r>
              <a:rPr lang="ru-RU" sz="2400" b="1" dirty="0" smtClean="0"/>
              <a:t>числовой        последовательности</a:t>
            </a:r>
            <a:endParaRPr lang="ru-RU" sz="2400" b="1" dirty="0" smtClean="0"/>
          </a:p>
          <a:p>
            <a:pPr algn="just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1, 1, 2, 3, 5, 8, 13, 21, 34, 55, 89, 144, 233, 377, 610, 987, 1597 …  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400" b="1" dirty="0" smtClean="0"/>
              <a:t>    в </a:t>
            </a:r>
            <a:r>
              <a:rPr lang="ru-RU" sz="2400" b="1" dirty="0" smtClean="0"/>
              <a:t>которой каждое последующее число равно сумме двух предыдущих </a:t>
            </a:r>
            <a:r>
              <a:rPr lang="ru-RU" sz="2400" b="1" dirty="0" smtClean="0"/>
              <a:t>чисел</a:t>
            </a:r>
            <a:r>
              <a:rPr lang="ru-RU" sz="2400" b="1" dirty="0" smtClean="0"/>
              <a:t>:</a:t>
            </a:r>
            <a:r>
              <a:rPr lang="ru-RU" sz="2000" dirty="0" smtClean="0"/>
              <a:t> </a:t>
            </a:r>
            <a:r>
              <a:rPr lang="ru-RU" sz="2000" dirty="0" smtClean="0"/>
              <a:t>1+1=2, 1+2=3, 2+3=5, 3+5=8, 5+8=13 и т. д.</a:t>
            </a:r>
            <a:r>
              <a:rPr lang="ru-RU" sz="2400" b="1" dirty="0" smtClean="0"/>
              <a:t> </a:t>
            </a:r>
            <a:r>
              <a:rPr lang="ru-RU" sz="2400" b="1" dirty="0" smtClean="0"/>
              <a:t>Название по имени средневекового математика Леонардо Пизанского (или Фибоначчи)</a:t>
            </a:r>
            <a:endParaRPr lang="ru-RU" dirty="0" smtClean="0"/>
          </a:p>
          <a:p>
            <a:pPr>
              <a:buNone/>
            </a:pPr>
            <a:r>
              <a:rPr lang="ru-RU" sz="2400" dirty="0" smtClean="0"/>
              <a:t>         </a:t>
            </a:r>
            <a:r>
              <a:rPr lang="ru-RU" sz="2400" dirty="0"/>
              <a:t>У этой последовательности очень интересное соотношение </a:t>
            </a:r>
            <a:r>
              <a:rPr lang="ru-RU" sz="2400" dirty="0" smtClean="0"/>
              <a:t>:если </a:t>
            </a:r>
            <a:r>
              <a:rPr lang="ru-RU" sz="2400" dirty="0"/>
              <a:t>разделить каждый член этого ряда на предыдущий, полученные результаты будут стремиться к </a:t>
            </a:r>
            <a:r>
              <a:rPr lang="ru-RU" sz="2400" dirty="0" smtClean="0"/>
              <a:t>числу </a:t>
            </a:r>
            <a:r>
              <a:rPr lang="ru-RU" sz="2400" b="1" dirty="0"/>
              <a:t>1,6180339</a:t>
            </a:r>
            <a:r>
              <a:rPr lang="ru-RU" sz="2400" dirty="0" smtClean="0"/>
              <a:t>+</a:t>
            </a:r>
          </a:p>
          <a:p>
            <a:pPr>
              <a:buNone/>
            </a:pPr>
            <a:r>
              <a:rPr lang="ru-RU" sz="2400" dirty="0"/>
              <a:t>1/1=1, 2/1=2, 3/2=1.5, 5/3=1.66, 13/8=1.625, 21/13=1.615, 34/21=1.619, 55/34=1.617, 89/55=1.6181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Тело человека и золотое сечение</a:t>
            </a:r>
            <a:endParaRPr lang="ru-RU" dirty="0"/>
          </a:p>
        </p:txBody>
      </p:sp>
      <p:pic>
        <p:nvPicPr>
          <p:cNvPr id="7" name="Содержимое 6" descr="http://www.tech-to-life.com/Statii/body_zolot_sech.gif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142984"/>
            <a:ext cx="2949899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1571612"/>
            <a:ext cx="4038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     Все кости человека выдержаны в пропорции золотого сечения.</a:t>
            </a:r>
            <a:br>
              <a:rPr lang="ru-RU" dirty="0" smtClean="0"/>
            </a:br>
            <a:r>
              <a:rPr lang="ru-RU" dirty="0" smtClean="0"/>
              <a:t>    Пропорции различных частей нашего тела составляют число, очень близкое к золотому сечению. </a:t>
            </a:r>
          </a:p>
          <a:p>
            <a:pPr>
              <a:buNone/>
            </a:pPr>
            <a:r>
              <a:rPr lang="ru-RU" dirty="0" smtClean="0"/>
              <a:t>          Если эти пропорции совпадают с формулой золотого сечения, то внешность или тело человека считается идеально сложенными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Эксперимент</a:t>
            </a:r>
            <a:r>
              <a:rPr lang="ru-RU" dirty="0"/>
              <a:t/>
            </a:r>
            <a:br>
              <a:rPr lang="ru-RU" dirty="0"/>
            </a:br>
            <a:r>
              <a:rPr lang="ru-RU" sz="3600" b="1" dirty="0"/>
              <a:t> Проверка соответствия пропорций человеческого тела «золотому сечению»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142844" y="2214555"/>
            <a:ext cx="2000264" cy="391160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2000" dirty="0" smtClean="0"/>
              <a:t>         Измерив  </a:t>
            </a:r>
            <a:r>
              <a:rPr lang="ru-RU" sz="2000" dirty="0"/>
              <a:t>соответствующие  части тела у учащихся седьмого  класса, вычислив  их соотношения </a:t>
            </a:r>
            <a:r>
              <a:rPr lang="ru-RU" sz="2000" dirty="0" smtClean="0"/>
              <a:t>получила </a:t>
            </a:r>
            <a:r>
              <a:rPr lang="ru-RU" sz="2000" dirty="0"/>
              <a:t>результаты, </a:t>
            </a:r>
            <a:r>
              <a:rPr lang="ru-RU" sz="2000" dirty="0" err="1" smtClean="0"/>
              <a:t>представлен-ные</a:t>
            </a:r>
            <a:r>
              <a:rPr lang="ru-RU" sz="2000" dirty="0" smtClean="0"/>
              <a:t> </a:t>
            </a:r>
            <a:r>
              <a:rPr lang="ru-RU" sz="2000" dirty="0"/>
              <a:t>в таблице </a:t>
            </a: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2571736" y="1857360"/>
          <a:ext cx="6357978" cy="500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442"/>
                <a:gridCol w="706442"/>
                <a:gridCol w="706442"/>
                <a:gridCol w="706442"/>
                <a:gridCol w="706442"/>
                <a:gridCol w="706442"/>
                <a:gridCol w="706442"/>
                <a:gridCol w="706442"/>
                <a:gridCol w="706442"/>
              </a:tblGrid>
              <a:tr h="8842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Arial"/>
                          <a:ea typeface="Calibri"/>
                          <a:cs typeface="Times New Roman"/>
                        </a:rPr>
                        <a:t>Маль-чики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Arial"/>
                          <a:ea typeface="Calibri"/>
                          <a:cs typeface="Times New Roman"/>
                        </a:rPr>
                        <a:t>От линии талии до головы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Arial"/>
                          <a:ea typeface="Calibri"/>
                          <a:cs typeface="Times New Roman"/>
                        </a:rPr>
                        <a:t>От линии талии  до ног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Arial"/>
                          <a:ea typeface="Calibri"/>
                          <a:cs typeface="Times New Roman"/>
                        </a:rPr>
                        <a:t>Отноше-ние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Arial"/>
                          <a:ea typeface="Calibri"/>
                          <a:cs typeface="Times New Roman"/>
                        </a:rPr>
                        <a:t>Девочки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Arial"/>
                          <a:ea typeface="Calibri"/>
                          <a:cs typeface="Times New Roman"/>
                        </a:rPr>
                        <a:t>От линии талии до головы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Arial"/>
                          <a:ea typeface="Calibri"/>
                          <a:cs typeface="Times New Roman"/>
                        </a:rPr>
                        <a:t>От линии талии  до ног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Arial"/>
                          <a:ea typeface="Calibri"/>
                          <a:cs typeface="Times New Roman"/>
                        </a:rPr>
                        <a:t>Отноше-ние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100см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68см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100см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63см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104см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62см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105см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0,59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64см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102см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59см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96см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64см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111см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0,58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58см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102см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58см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99см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0,59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99см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0,58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62см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96см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66см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105см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60см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104см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0,58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63см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0,59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63см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95см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63см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59см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98см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64см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57см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102см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0,66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66см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103см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0,64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2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Arial"/>
                          <a:ea typeface="Calibri"/>
                          <a:cs typeface="Times New Roman"/>
                        </a:rPr>
                        <a:t>Среднее 0,62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/>
                          <a:ea typeface="Calibri"/>
                          <a:cs typeface="Times New Roman"/>
                        </a:rPr>
                        <a:t>Среднее 0,61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Принципы формообразования в природе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714488"/>
            <a:ext cx="4857784" cy="4640437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Очень </a:t>
            </a:r>
            <a:r>
              <a:rPr lang="ru-RU" sz="1600" b="1" dirty="0" smtClean="0"/>
              <a:t>многие явления в природе описываются именно золотой спиралью </a:t>
            </a:r>
            <a:endParaRPr lang="ru-RU" sz="1600" b="1" dirty="0" smtClean="0"/>
          </a:p>
          <a:p>
            <a:r>
              <a:rPr lang="ru-RU" sz="1600" b="1" dirty="0" smtClean="0"/>
              <a:t>Расположение космических галактик, семян в шишке, завитков в раковине и многого другого подчинено закону золотой спирали. </a:t>
            </a:r>
            <a:endParaRPr lang="ru-RU" sz="1600" b="1" dirty="0" smtClean="0"/>
          </a:p>
          <a:p>
            <a:r>
              <a:rPr lang="ru-RU" sz="1600" b="1" dirty="0" smtClean="0"/>
              <a:t>Коэффициент </a:t>
            </a:r>
            <a:r>
              <a:rPr lang="ru-RU" sz="1600" b="1" dirty="0" smtClean="0"/>
              <a:t>1,618, возможно, первостепенный закон, управляющий активными природными явлениями. Таким образом, золотая спираль развертывается перед нами в символической форме, как один из величественных замыслов природы, образ жизни в бесконечном расширении и сжатии, статический закон, управляющий динамическим процессом, подкрепленный и изнутри и снаружи пропорцией 1,618, золотым сечением».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7" name="Рисунок 6" descr="http://www.tech-to-life.com/Statii/rakushk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428868"/>
            <a:ext cx="37862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Рис. 10. Расположение тычинок в точности описывается золотой спиралью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92150"/>
            <a:ext cx="6840537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611188" y="5300663"/>
            <a:ext cx="792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Расположение тычинок описывается "золотой спиралью"</a:t>
            </a:r>
          </a:p>
        </p:txBody>
      </p:sp>
      <p:pic>
        <p:nvPicPr>
          <p:cNvPr id="4" name="Picture 4" descr="Рис. 10. Расположение тычинок в точности описывается золотой спиралью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6840537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155</TotalTime>
  <Words>881</Words>
  <Application>Microsoft Office PowerPoint</Application>
  <PresentationFormat>Экран (4:3)</PresentationFormat>
  <Paragraphs>272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Золотое сечение - божественная мера красоты.</vt:lpstr>
      <vt:lpstr>Слайд 2</vt:lpstr>
      <vt:lpstr>Слайд 3</vt:lpstr>
      <vt:lpstr>Практическая работа</vt:lpstr>
      <vt:lpstr>                Числа Фибоначчи и золотое сечение </vt:lpstr>
      <vt:lpstr>Тело человека и золотое сечение</vt:lpstr>
      <vt:lpstr>  Эксперимент  Проверка соответствия пропорций человеческого тела «золотому сечению»</vt:lpstr>
      <vt:lpstr>Принципы формообразования в природе</vt:lpstr>
      <vt:lpstr>Слайд 9</vt:lpstr>
      <vt:lpstr>Золотое сечение у мастеров живописи</vt:lpstr>
      <vt:lpstr>Слайд 11</vt:lpstr>
      <vt:lpstr>Золотое сечение в архитектуре </vt:lpstr>
      <vt:lpstr>Софийско –Успенский собор Тобольского кремля</vt:lpstr>
      <vt:lpstr>"Золотое сечение" и счастье </vt:lpstr>
      <vt:lpstr>Слайд 15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Золотое сечение - божественная мера красоты.</dc:title>
  <dc:creator>Козловы</dc:creator>
  <cp:lastModifiedBy>Козловы</cp:lastModifiedBy>
  <cp:revision>17</cp:revision>
  <dcterms:created xsi:type="dcterms:W3CDTF">2013-01-20T16:57:13Z</dcterms:created>
  <dcterms:modified xsi:type="dcterms:W3CDTF">2013-01-23T16:55:40Z</dcterms:modified>
</cp:coreProperties>
</file>