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79" r:id="rId12"/>
    <p:sldId id="285" r:id="rId13"/>
    <p:sldId id="284" r:id="rId14"/>
    <p:sldId id="280" r:id="rId15"/>
    <p:sldId id="281" r:id="rId16"/>
    <p:sldId id="282" r:id="rId17"/>
    <p:sldId id="286" r:id="rId18"/>
    <p:sldId id="283" r:id="rId19"/>
    <p:sldId id="268" r:id="rId20"/>
    <p:sldId id="269" r:id="rId21"/>
    <p:sldId id="270" r:id="rId22"/>
    <p:sldId id="271" r:id="rId23"/>
    <p:sldId id="267" r:id="rId24"/>
    <p:sldId id="272" r:id="rId25"/>
    <p:sldId id="273" r:id="rId26"/>
    <p:sldId id="274" r:id="rId27"/>
    <p:sldId id="275" r:id="rId28"/>
    <p:sldId id="276" r:id="rId29"/>
    <p:sldId id="278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7FC3506-5CFF-403F-9997-EE9E9707AB49}" type="datetimeFigureOut">
              <a:rPr lang="ru-RU" smtClean="0"/>
              <a:pPr/>
              <a:t>04.04.2011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0786E23-51D0-4FD8-A1D8-536C650DE5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G:\11%20&#1082;&#1083;&#1072;&#1089;&#1089;\&#1071;&#1087;&#1086;&#1085;&#1080;&#1103;\&#1043;&#1080;&#1084;&#1085;%20&#1071;&#1087;&#1086;&#1085;&#1080;&#1080;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500174"/>
            <a:ext cx="8458200" cy="1222375"/>
          </a:xfrm>
        </p:spPr>
        <p:txBody>
          <a:bodyPr>
            <a:noAutofit/>
            <a:scene3d>
              <a:camera prst="perspectiveContrastingRightFacing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12000" i="1" dirty="0" smtClean="0"/>
              <a:t>Япония</a:t>
            </a:r>
            <a:endParaRPr lang="ru-RU" sz="1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9" descr="поведение в японском ресторан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6400" y="1500188"/>
            <a:ext cx="5791200" cy="4429125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13315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429625" y="6286500"/>
            <a:ext cx="714375" cy="571500"/>
          </a:xfrm>
          <a:noFill/>
        </p:spPr>
        <p:txBody>
          <a:bodyPr/>
          <a:lstStyle/>
          <a:p>
            <a:fld id="{EF7B4D7B-5B75-42D7-9A99-4B4142F9CC13}" type="slidenum">
              <a:rPr lang="ru-RU" sz="2800" b="1" smtClean="0">
                <a:solidFill>
                  <a:srgbClr val="0033CC"/>
                </a:solidFill>
              </a:rPr>
              <a:pPr/>
              <a:t>10</a:t>
            </a:fld>
            <a:endParaRPr lang="ru-RU" sz="2800" b="1" smtClean="0">
              <a:solidFill>
                <a:srgbClr val="0033CC"/>
              </a:solidFill>
            </a:endParaRPr>
          </a:p>
        </p:txBody>
      </p:sp>
      <p:sp>
        <p:nvSpPr>
          <p:cNvPr id="11" name="Rectangle 11"/>
          <p:cNvSpPr txBox="1">
            <a:spLocks noChangeArrowheads="1"/>
          </p:cNvSpPr>
          <p:nvPr/>
        </p:nvSpPr>
        <p:spPr bwMode="auto">
          <a:xfrm>
            <a:off x="0" y="0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kern="0" dirty="0">
                <a:latin typeface="Verdana" pitchFamily="34" charset="0"/>
                <a:ea typeface="+mj-ea"/>
                <a:cs typeface="+mj-cs"/>
              </a:rPr>
              <a:t>Японская кухня</a:t>
            </a:r>
          </a:p>
        </p:txBody>
      </p:sp>
      <p:pic>
        <p:nvPicPr>
          <p:cNvPr id="14340" name="Picture 6" descr="как пользоваться японскими палочками - полезные советы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8300" y="769938"/>
            <a:ext cx="2425700" cy="2087562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4342" name="Picture 8" descr="Японские палочки: история, инструкция по применению и тонкости этикета (8 фото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43688" y="4572000"/>
            <a:ext cx="2500312" cy="2071688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4345" name="Picture 9" descr="C:\Documents and Settings\Администратор\Рабочий стол\Япония\чайная церемния 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785813"/>
            <a:ext cx="2571750" cy="2162175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4346" name="Picture 10" descr="C:\Documents and Settings\Администратор\Рабочий стол\Япония\еда 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357688"/>
            <a:ext cx="2540000" cy="2286000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1:Дайте оценку ЭГП страны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Только водные границы:</a:t>
            </a:r>
          </a:p>
          <a:p>
            <a:pPr>
              <a:buNone/>
            </a:pPr>
            <a:r>
              <a:rPr lang="ru-RU" dirty="0" smtClean="0"/>
              <a:t>Россия, Республика Корея, Филиппины, Китай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7247" y="1600200"/>
            <a:ext cx="4046106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8291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Задание 2: Оцените природные ресурсы и полезные ископаемые Японии(по плану в тетради)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Полезные ископаемые: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183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Мирового значения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Регионального</a:t>
                      </a:r>
                      <a:r>
                        <a:rPr lang="ru-RU" baseline="0" dirty="0" smtClean="0"/>
                        <a:t> значения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kumimoji="0" lang="ru-RU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Рыбные: Япония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kumimoji="0" lang="ru-RU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Медные руды: Япония</a:t>
                      </a:r>
                      <a:endParaRPr lang="ru-RU" dirty="0" smtClean="0"/>
                    </a:p>
                    <a:p>
                      <a:pPr rtl="0" eaLnBrk="1" latinLnBrk="0" hangingPunct="1"/>
                      <a:r>
                        <a:rPr kumimoji="0" lang="ru-RU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Каменный уголь: Япония</a:t>
                      </a:r>
                      <a:endParaRPr lang="ru-RU" dirty="0" smtClean="0"/>
                    </a:p>
                    <a:p>
                      <a:pPr rtl="0" eaLnBrk="1" latinLnBrk="0" hangingPunct="1"/>
                      <a:r>
                        <a:rPr kumimoji="0" lang="ru-RU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Сера: Япония</a:t>
                      </a:r>
                    </a:p>
                    <a:p>
                      <a:pPr rtl="0" eaLnBrk="1" latinLnBrk="0" hangingPunct="1"/>
                      <a:r>
                        <a:rPr kumimoji="0" lang="ru-RU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Алюминиевые руды: Япония</a:t>
                      </a:r>
                    </a:p>
                    <a:p>
                      <a:r>
                        <a:rPr kumimoji="0" lang="ru-RU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Хвойные леса: Япония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Лесные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Обеспеченность 0,2 га на душу населения</a:t>
            </a:r>
          </a:p>
          <a:p>
            <a:r>
              <a:rPr lang="ru-RU" dirty="0" smtClean="0"/>
              <a:t>Представленная в основном хвойными лесами  которые имеют мировое значение, а также смешанными лесами умеренного пояса.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Земельные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Обеспеченность 0,03 га на душу населения</a:t>
            </a:r>
          </a:p>
          <a:p>
            <a:r>
              <a:rPr lang="ru-RU" dirty="0" smtClean="0"/>
              <a:t>Представлена только обрабатываемыми землями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Водные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Обеспеченность недостаточная менее 5 тыс.куб. метров на душу населения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04350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Задание 3:Оцените население Японии ( по плану в тетради используя атлас)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 тип воспроизводства</a:t>
            </a:r>
          </a:p>
          <a:p>
            <a:r>
              <a:rPr lang="ru-RU" dirty="0" smtClean="0"/>
              <a:t>Плотность населения 340 чел. На кв. км</a:t>
            </a:r>
          </a:p>
          <a:p>
            <a:r>
              <a:rPr lang="ru-RU" dirty="0" smtClean="0"/>
              <a:t> доля городского населения 60-80%: Осака , Токио</a:t>
            </a:r>
          </a:p>
          <a:p>
            <a:r>
              <a:rPr lang="ru-RU" dirty="0" smtClean="0"/>
              <a:t>По половому составу примерное равенство</a:t>
            </a:r>
          </a:p>
          <a:p>
            <a:r>
              <a:rPr lang="ru-RU" dirty="0" smtClean="0"/>
              <a:t>Высокая доля пожилого населения</a:t>
            </a:r>
          </a:p>
          <a:p>
            <a:r>
              <a:rPr lang="ru-RU" dirty="0" smtClean="0"/>
              <a:t>Монголоидная </a:t>
            </a:r>
            <a:r>
              <a:rPr lang="ru-RU" dirty="0" err="1" smtClean="0"/>
              <a:t>расса</a:t>
            </a:r>
            <a:endParaRPr lang="ru-RU" dirty="0" smtClean="0"/>
          </a:p>
          <a:p>
            <a:r>
              <a:rPr lang="ru-RU" dirty="0" smtClean="0"/>
              <a:t>Буддизм и синтоизм</a:t>
            </a:r>
          </a:p>
          <a:p>
            <a:r>
              <a:rPr lang="ru-RU" dirty="0" smtClean="0"/>
              <a:t>Японцы 125 млн.чел.</a:t>
            </a:r>
          </a:p>
          <a:p>
            <a:r>
              <a:rPr lang="ru-RU" dirty="0" smtClean="0"/>
              <a:t>Трудовые ресурсы более 50 %</a:t>
            </a:r>
            <a:endParaRPr lang="en-US" dirty="0" smtClean="0"/>
          </a:p>
          <a:p>
            <a:r>
              <a:rPr lang="ru-RU" dirty="0" smtClean="0"/>
              <a:t>высокий уровень образования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12"/>
          <p:cNvSpPr txBox="1">
            <a:spLocks noChangeArrowheads="1"/>
          </p:cNvSpPr>
          <p:nvPr/>
        </p:nvSpPr>
        <p:spPr bwMode="auto">
          <a:xfrm>
            <a:off x="0" y="1000125"/>
            <a:ext cx="9144000" cy="372427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Verdana" pitchFamily="34" charset="0"/>
              </a:rPr>
              <a:t>Ведущая отрасль экономики - МАШИНОСТРОЕНИЕ</a:t>
            </a:r>
          </a:p>
          <a:p>
            <a:endParaRPr lang="ru-RU" sz="2800" b="1">
              <a:latin typeface="Verdana" pitchFamily="34" charset="0"/>
            </a:endParaRPr>
          </a:p>
          <a:p>
            <a:pPr algn="ctr"/>
            <a:r>
              <a:rPr lang="ru-RU" sz="3600" b="1">
                <a:latin typeface="Verdana" pitchFamily="34" charset="0"/>
              </a:rPr>
              <a:t>Автомобилестроение</a:t>
            </a:r>
          </a:p>
          <a:p>
            <a:pPr algn="ctr"/>
            <a:r>
              <a:rPr lang="ru-RU" sz="3600" b="1">
                <a:latin typeface="Verdana" pitchFamily="34" charset="0"/>
              </a:rPr>
              <a:t>Судостроение</a:t>
            </a:r>
          </a:p>
          <a:p>
            <a:pPr algn="ctr"/>
            <a:r>
              <a:rPr lang="ru-RU" sz="3600" b="1">
                <a:latin typeface="Verdana" pitchFamily="34" charset="0"/>
              </a:rPr>
              <a:t>Электроника</a:t>
            </a:r>
          </a:p>
          <a:p>
            <a:pPr algn="ctr"/>
            <a:r>
              <a:rPr lang="ru-RU" sz="3600" b="1">
                <a:latin typeface="Verdana" pitchFamily="34" charset="0"/>
              </a:rPr>
              <a:t>Робототехника</a:t>
            </a:r>
          </a:p>
        </p:txBody>
      </p:sp>
      <p:sp>
        <p:nvSpPr>
          <p:cNvPr id="1433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429625" y="6286500"/>
            <a:ext cx="714375" cy="571500"/>
          </a:xfrm>
          <a:noFill/>
        </p:spPr>
        <p:txBody>
          <a:bodyPr/>
          <a:lstStyle/>
          <a:p>
            <a:fld id="{AD8CC10B-639A-48A1-BCEC-B7DCC003C0FA}" type="slidenum">
              <a:rPr lang="ru-RU" sz="2800" b="1" smtClean="0">
                <a:solidFill>
                  <a:srgbClr val="0033CC"/>
                </a:solidFill>
              </a:rPr>
              <a:pPr/>
              <a:t>19</a:t>
            </a:fld>
            <a:endParaRPr lang="ru-RU" sz="2800" b="1" smtClean="0">
              <a:solidFill>
                <a:srgbClr val="0033CC"/>
              </a:solidFill>
            </a:endParaRPr>
          </a:p>
        </p:txBody>
      </p:sp>
      <p:sp>
        <p:nvSpPr>
          <p:cNvPr id="8" name="Rectangle 11"/>
          <p:cNvSpPr txBox="1">
            <a:spLocks noChangeArrowheads="1"/>
          </p:cNvSpPr>
          <p:nvPr/>
        </p:nvSpPr>
        <p:spPr bwMode="auto">
          <a:xfrm>
            <a:off x="0" y="0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kern="0" dirty="0">
                <a:latin typeface="Verdana" pitchFamily="34" charset="0"/>
                <a:ea typeface="+mj-ea"/>
                <a:cs typeface="+mj-cs"/>
              </a:rPr>
              <a:t>Промышленность</a:t>
            </a:r>
          </a:p>
        </p:txBody>
      </p:sp>
      <p:pic>
        <p:nvPicPr>
          <p:cNvPr id="15367" name="Picture 7" descr="http://centroufologicotaranto.files.wordpress.com/2010/07/supertankerabqaiq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786313"/>
            <a:ext cx="5702300" cy="2071687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15369" name="Picture 9" descr="http://static.24.ua/images/0/20/20253/large_2025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25" y="4786313"/>
            <a:ext cx="3571875" cy="2071687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Флаг Японии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143380"/>
            <a:ext cx="4686304" cy="1982783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endParaRPr lang="en-US" b="1" dirty="0">
              <a:latin typeface="Verdana" pitchFamily="34" charset="0"/>
            </a:endParaRPr>
          </a:p>
          <a:p>
            <a:pPr algn="ctr">
              <a:buNone/>
            </a:pPr>
            <a:r>
              <a:rPr lang="ru-RU" b="1" dirty="0" smtClean="0">
                <a:latin typeface="Verdana" pitchFamily="34" charset="0"/>
              </a:rPr>
              <a:t>Флаг официально утверждён в 1854 году.</a:t>
            </a:r>
          </a:p>
          <a:p>
            <a:pPr>
              <a:buNone/>
            </a:pPr>
            <a:endParaRPr lang="ru-RU" b="1" dirty="0" smtClean="0">
              <a:latin typeface="Verdana" pitchFamily="34" charset="0"/>
            </a:endParaRPr>
          </a:p>
          <a:p>
            <a:pPr>
              <a:buNone/>
            </a:pPr>
            <a:r>
              <a:rPr lang="ru-RU" b="1" dirty="0" smtClean="0">
                <a:latin typeface="Verdana" pitchFamily="34" charset="0"/>
              </a:rPr>
              <a:t>Красное солнце на флаге напоминает о названии </a:t>
            </a:r>
            <a:endParaRPr lang="en-US" b="1" dirty="0" smtClean="0">
              <a:latin typeface="Verdana" pitchFamily="34" charset="0"/>
            </a:endParaRPr>
          </a:p>
          <a:p>
            <a:pPr>
              <a:buNone/>
            </a:pPr>
            <a:r>
              <a:rPr lang="ru-RU" b="1" dirty="0" smtClean="0">
                <a:latin typeface="Verdana" pitchFamily="34" charset="0"/>
              </a:rPr>
              <a:t>Японии – стране восходящего солнца.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571612"/>
            <a:ext cx="4038600" cy="4525963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b="1" dirty="0" smtClean="0">
                <a:latin typeface="Verdana" pitchFamily="34" charset="0"/>
              </a:rPr>
              <a:t>Цвета флага отражают этику  синтоизма, </a:t>
            </a:r>
          </a:p>
          <a:p>
            <a:pPr algn="ctr">
              <a:buNone/>
            </a:pPr>
            <a:r>
              <a:rPr lang="ru-RU" b="1" dirty="0" smtClean="0">
                <a:latin typeface="Verdana" pitchFamily="34" charset="0"/>
              </a:rPr>
              <a:t>основывающуюся </a:t>
            </a:r>
          </a:p>
          <a:p>
            <a:pPr algn="ctr">
              <a:buNone/>
            </a:pPr>
            <a:r>
              <a:rPr lang="ru-RU" b="1" dirty="0" smtClean="0">
                <a:latin typeface="Verdana" pitchFamily="34" charset="0"/>
              </a:rPr>
              <a:t>на таких понятиях, как чистота, справедливость и благоустройство. </a:t>
            </a:r>
          </a:p>
          <a:p>
            <a:pPr algn="ctr">
              <a:buNone/>
            </a:pPr>
            <a:r>
              <a:rPr lang="ru-RU" b="1" dirty="0" smtClean="0">
                <a:latin typeface="Verdana" pitchFamily="34" charset="0"/>
              </a:rPr>
              <a:t>Белый фон означает чистоту и цельность, красный круг – тепло, яркость и искренность. Красный круг на белом поле («</a:t>
            </a:r>
            <a:r>
              <a:rPr lang="ru-RU" b="1" dirty="0" err="1" smtClean="0">
                <a:latin typeface="Verdana" pitchFamily="34" charset="0"/>
              </a:rPr>
              <a:t>Хиномару</a:t>
            </a:r>
            <a:r>
              <a:rPr lang="ru-RU" b="1" dirty="0" smtClean="0">
                <a:latin typeface="Verdana" pitchFamily="34" charset="0"/>
              </a:rPr>
              <a:t>», т.е. «солнечный флаг») довольно старый символ Японии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6" name="Picture 8" descr="C:\Documents and Settings\Администратор\Рабочий стол\Япония\флаг 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357298"/>
            <a:ext cx="4357688" cy="2911475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7" name="Гимн Япон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6858016" y="4857760"/>
            <a:ext cx="1090618" cy="1090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28625"/>
            <a:ext cx="9144000" cy="2786063"/>
          </a:xfrm>
          <a:ln w="57150"/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b="1" kern="1200" dirty="0" smtClean="0">
                <a:latin typeface="Verdana" pitchFamily="34" charset="0"/>
              </a:rPr>
              <a:t>ХИМИЧЕСКАЯ ПРОМЫШЛЕННОСТЬ: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endParaRPr lang="ru-RU" b="1" kern="1200" dirty="0" smtClean="0">
              <a:latin typeface="Verdana" pitchFamily="34" charset="0"/>
            </a:endParaRPr>
          </a:p>
          <a:p>
            <a:pPr indent="463550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ru-RU" b="1" kern="1200" dirty="0" smtClean="0">
                <a:latin typeface="Verdana" pitchFamily="34" charset="0"/>
              </a:rPr>
              <a:t>Работает на привозном сырье</a:t>
            </a:r>
          </a:p>
          <a:p>
            <a:pPr marL="898525" indent="-541338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ru-RU" b="1" kern="1200" dirty="0" smtClean="0">
                <a:latin typeface="Verdana" pitchFamily="34" charset="0"/>
              </a:rPr>
              <a:t>Производство синтетических волокон </a:t>
            </a:r>
          </a:p>
          <a:p>
            <a:pPr indent="463550" eaLnBrk="1" hangingPunct="1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Ø"/>
              <a:defRPr/>
            </a:pPr>
            <a:r>
              <a:rPr lang="ru-RU" b="1" kern="1200" dirty="0" smtClean="0">
                <a:latin typeface="Verdana" pitchFamily="34" charset="0"/>
              </a:rPr>
              <a:t>Химия органического синтеза</a:t>
            </a: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357188" y="4641850"/>
            <a:ext cx="753427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3200">
              <a:solidFill>
                <a:srgbClr val="800000"/>
              </a:solidFill>
            </a:endParaRPr>
          </a:p>
        </p:txBody>
      </p:sp>
      <p:sp>
        <p:nvSpPr>
          <p:cNvPr id="15364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DF9F014-E750-406D-A972-94DE234E1D98}" type="slidenum">
              <a:rPr lang="ru-RU" sz="2800" b="1">
                <a:solidFill>
                  <a:srgbClr val="0033CC"/>
                </a:solidFill>
              </a:rPr>
              <a:pPr algn="r"/>
              <a:t>20</a:t>
            </a:fld>
            <a:endParaRPr lang="ru-RU" sz="2800" b="1">
              <a:solidFill>
                <a:srgbClr val="0033CC"/>
              </a:solidFill>
            </a:endParaRPr>
          </a:p>
        </p:txBody>
      </p:sp>
      <p:pic>
        <p:nvPicPr>
          <p:cNvPr id="17416" name="Picture 8" descr="http://www.spc-consulting.ru/solution/images/chemica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75" y="3214688"/>
            <a:ext cx="5429250" cy="3429000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autoUpdateAnimBg="0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0" y="0"/>
            <a:ext cx="9144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Verdana" pitchFamily="34" charset="0"/>
              </a:rPr>
              <a:t>ЧТО ПОДРАЗУМЕВАЕТСЯ ПОД ЯПОНСКИМ «ЭКОНОМИЧЕСКИМ ЧУДОМ»</a:t>
            </a:r>
          </a:p>
        </p:txBody>
      </p:sp>
      <p:sp>
        <p:nvSpPr>
          <p:cNvPr id="16387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4EDB321-6874-4E51-94F6-CB7B9532B28B}" type="slidenum">
              <a:rPr lang="ru-RU" sz="2800" b="1">
                <a:solidFill>
                  <a:srgbClr val="0033CC"/>
                </a:solidFill>
              </a:rPr>
              <a:pPr algn="r"/>
              <a:t>21</a:t>
            </a:fld>
            <a:endParaRPr lang="ru-RU" sz="2800" b="1">
              <a:solidFill>
                <a:srgbClr val="0033CC"/>
              </a:solidFill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0" y="2038350"/>
            <a:ext cx="9144000" cy="446246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 typeface="Arial" charset="0"/>
              <a:buAutoNum type="arabicPeriod"/>
            </a:pPr>
            <a:r>
              <a:rPr lang="ru-RU" sz="3200" b="1">
                <a:latin typeface="Verdana" pitchFamily="34" charset="0"/>
              </a:rPr>
              <a:t>Стремительное экономическое развитие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3200" b="1">
                <a:latin typeface="Verdana" pitchFamily="34" charset="0"/>
              </a:rPr>
              <a:t>Освоение новых отраслей в кратчайшие сроки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3200" b="1">
                <a:latin typeface="Verdana" pitchFamily="34" charset="0"/>
              </a:rPr>
              <a:t>Лидер в  экономике среди               Азиатских государств </a:t>
            </a:r>
          </a:p>
          <a:p>
            <a:pPr marL="514350" indent="-514350">
              <a:buFont typeface="Arial" charset="0"/>
              <a:buAutoNum type="arabicPeriod"/>
            </a:pPr>
            <a:r>
              <a:rPr lang="ru-RU" sz="3200" b="1">
                <a:latin typeface="Verdana" pitchFamily="34" charset="0"/>
              </a:rPr>
              <a:t>Экономический подъём экономики после Второй мировой войны </a:t>
            </a:r>
          </a:p>
          <a:p>
            <a:pPr marL="514350" indent="-514350"/>
            <a:endParaRPr lang="ru-RU" sz="2800" b="1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Verdana" pitchFamily="34" charset="0"/>
              </a:rPr>
              <a:t>ФАКТОРЫ «ЭКОНОМИЧЕСКОГО ЧУДА»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1262063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SzPct val="80000"/>
              <a:buFont typeface="Arial" charset="0"/>
              <a:buAutoNum type="arabicPeriod"/>
            </a:pPr>
            <a:r>
              <a:rPr lang="ru-RU" sz="3200" b="1">
                <a:latin typeface="Verdana" pitchFamily="34" charset="0"/>
              </a:rPr>
              <a:t>Важнейшую роль в индустриализации Японии сыграли США</a:t>
            </a:r>
          </a:p>
          <a:p>
            <a:pPr marL="514350" indent="-514350">
              <a:buSzPct val="80000"/>
              <a:buFont typeface="Arial" charset="0"/>
              <a:buAutoNum type="arabicPeriod"/>
            </a:pPr>
            <a:r>
              <a:rPr lang="ru-RU" sz="3200" b="1">
                <a:latin typeface="Verdana" pitchFamily="34" charset="0"/>
              </a:rPr>
              <a:t>Проведены демократические реформы (конституция 1947 года)</a:t>
            </a:r>
          </a:p>
          <a:p>
            <a:pPr marL="514350" indent="-514350">
              <a:buSzPct val="80000"/>
              <a:buFont typeface="Arial" charset="0"/>
              <a:buAutoNum type="arabicPeriod"/>
            </a:pPr>
            <a:r>
              <a:rPr lang="ru-RU" sz="3200" b="1">
                <a:latin typeface="Verdana" pitchFamily="34" charset="0"/>
              </a:rPr>
              <a:t>Проведена реформа в сельском хозяйстве</a:t>
            </a:r>
          </a:p>
          <a:p>
            <a:pPr marL="514350" indent="-514350">
              <a:buSzPct val="80000"/>
              <a:buFont typeface="Arial" charset="0"/>
              <a:buAutoNum type="arabicPeriod"/>
            </a:pPr>
            <a:r>
              <a:rPr lang="ru-RU" sz="3200" b="1">
                <a:latin typeface="Verdana" pitchFamily="34" charset="0"/>
              </a:rPr>
              <a:t>Низкие цены на мировом рынке на минеральное сырье и топливо</a:t>
            </a:r>
          </a:p>
        </p:txBody>
      </p:sp>
      <p:sp>
        <p:nvSpPr>
          <p:cNvPr id="17412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2B14893-43C8-411C-B844-1518F1B008C9}" type="slidenum">
              <a:rPr lang="ru-RU" sz="2800" b="1">
                <a:solidFill>
                  <a:srgbClr val="0033CC"/>
                </a:solidFill>
              </a:rPr>
              <a:pPr algn="r"/>
              <a:t>22</a:t>
            </a:fld>
            <a:endParaRPr lang="ru-RU" sz="2800" b="1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Verdana" pitchFamily="34" charset="0"/>
              </a:rPr>
              <a:t>ФАКТОРЫ «ЭКОНОМИЧЕСКОГО ЧУДА»</a:t>
            </a:r>
          </a:p>
        </p:txBody>
      </p:sp>
      <p:sp>
        <p:nvSpPr>
          <p:cNvPr id="18435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BFED8C3-C602-4656-89D1-1FF3A0910ACB}" type="slidenum">
              <a:rPr lang="ru-RU" sz="2800" b="1">
                <a:solidFill>
                  <a:srgbClr val="0033CC"/>
                </a:solidFill>
              </a:rPr>
              <a:pPr algn="r"/>
              <a:t>23</a:t>
            </a:fld>
            <a:endParaRPr lang="ru-RU" sz="2800" b="1">
              <a:solidFill>
                <a:srgbClr val="0033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96988"/>
            <a:ext cx="9144000" cy="3846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>
              <a:spcAft>
                <a:spcPts val="1200"/>
              </a:spcAft>
              <a:buFont typeface="+mj-lt"/>
              <a:buAutoNum type="arabicPeriod" startAt="5"/>
              <a:defRPr/>
            </a:pPr>
            <a:r>
              <a:rPr lang="ru-RU" sz="2800" b="1" dirty="0">
                <a:latin typeface="Verdana" pitchFamily="34" charset="0"/>
              </a:rPr>
              <a:t>Широкое участие Японии в международной торговле технологиями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 startAt="5"/>
              <a:defRPr/>
            </a:pPr>
            <a:r>
              <a:rPr lang="ru-RU" sz="2800" b="1" dirty="0">
                <a:latin typeface="Verdana" pitchFamily="34" charset="0"/>
              </a:rPr>
              <a:t>Лицензии в области электротехнического и транспортного машиностроения, химии, строительства 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 startAt="5"/>
              <a:defRPr/>
            </a:pPr>
            <a:r>
              <a:rPr lang="ru-RU" sz="2800" b="1" dirty="0">
                <a:latin typeface="Verdana" pitchFamily="34" charset="0"/>
              </a:rPr>
              <a:t>Экспорт японских технологий в США и европейские страны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204FB7F-902A-4FD2-B267-9F286C8A80EE}" type="slidenum">
              <a:rPr lang="ru-RU" sz="2800" b="1">
                <a:solidFill>
                  <a:srgbClr val="0033CC"/>
                </a:solidFill>
              </a:rPr>
              <a:pPr algn="r"/>
              <a:t>24</a:t>
            </a:fld>
            <a:endParaRPr lang="ru-RU" sz="2800" b="1" dirty="0">
              <a:solidFill>
                <a:srgbClr val="0033CC"/>
              </a:solidFill>
            </a:endParaRPr>
          </a:p>
        </p:txBody>
      </p:sp>
      <p:sp>
        <p:nvSpPr>
          <p:cNvPr id="5" name="Rectangle 11"/>
          <p:cNvSpPr txBox="1">
            <a:spLocks noChangeArrowheads="1"/>
          </p:cNvSpPr>
          <p:nvPr/>
        </p:nvSpPr>
        <p:spPr bwMode="auto">
          <a:xfrm>
            <a:off x="0" y="0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kern="0" dirty="0">
                <a:latin typeface="Verdana" pitchFamily="34" charset="0"/>
                <a:ea typeface="+mj-ea"/>
                <a:cs typeface="+mj-cs"/>
              </a:rPr>
              <a:t>Сельское хозяйство</a:t>
            </a:r>
          </a:p>
        </p:txBody>
      </p:sp>
      <p:pic>
        <p:nvPicPr>
          <p:cNvPr id="7" name="Picture 17" descr="R46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28688"/>
            <a:ext cx="9185275" cy="4857750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0" y="585787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Verdana" pitchFamily="34" charset="0"/>
              </a:rPr>
              <a:t>Основная с/х  культура – рис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179388" y="188913"/>
            <a:ext cx="8713787" cy="6480175"/>
            <a:chOff x="179388" y="188913"/>
            <a:chExt cx="8713787" cy="6480175"/>
          </a:xfrm>
        </p:grpSpPr>
        <p:pic>
          <p:nvPicPr>
            <p:cNvPr id="20485" name="Picture 6" descr="80204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9388" y="188913"/>
              <a:ext cx="8713787" cy="6480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Text Box 7"/>
            <p:cNvSpPr txBox="1">
              <a:spLocks noChangeArrowheads="1"/>
            </p:cNvSpPr>
            <p:nvPr/>
          </p:nvSpPr>
          <p:spPr bwMode="auto">
            <a:xfrm>
              <a:off x="4929190" y="6072206"/>
              <a:ext cx="3960811" cy="52322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>
                  <a:solidFill>
                    <a:srgbClr val="FF0000"/>
                  </a:solidFill>
                  <a:latin typeface="Verdana" pitchFamily="34" charset="0"/>
                </a:rPr>
                <a:t>рисовые террасы </a:t>
              </a:r>
            </a:p>
          </p:txBody>
        </p:sp>
      </p:grpSp>
      <p:sp>
        <p:nvSpPr>
          <p:cNvPr id="20484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4DA05EAF-2E34-4ABA-B0EF-5EF451F8A1F8}" type="slidenum">
              <a:rPr lang="ru-RU" sz="2800" b="1">
                <a:solidFill>
                  <a:srgbClr val="0033CC"/>
                </a:solidFill>
              </a:rPr>
              <a:pPr algn="r"/>
              <a:t>25</a:t>
            </a:fld>
            <a:endParaRPr lang="ru-RU" sz="2800" b="1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983A122-56FF-4485-ADB8-413196A9BDB2}" type="slidenum">
              <a:rPr lang="ru-RU" sz="2800" b="1">
                <a:solidFill>
                  <a:srgbClr val="0033CC"/>
                </a:solidFill>
              </a:rPr>
              <a:pPr algn="r"/>
              <a:t>26</a:t>
            </a:fld>
            <a:endParaRPr lang="ru-RU" sz="2800" b="1">
              <a:solidFill>
                <a:srgbClr val="0033CC"/>
              </a:solidFill>
            </a:endParaRPr>
          </a:p>
        </p:txBody>
      </p:sp>
      <p:sp>
        <p:nvSpPr>
          <p:cNvPr id="5" name="Rectangle 11"/>
          <p:cNvSpPr txBox="1">
            <a:spLocks noChangeArrowheads="1"/>
          </p:cNvSpPr>
          <p:nvPr/>
        </p:nvSpPr>
        <p:spPr bwMode="auto">
          <a:xfrm>
            <a:off x="0" y="0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kern="0" dirty="0">
                <a:latin typeface="Verdana" pitchFamily="34" charset="0"/>
                <a:ea typeface="+mj-ea"/>
                <a:cs typeface="+mj-cs"/>
              </a:rPr>
              <a:t>Транспорт</a:t>
            </a:r>
          </a:p>
        </p:txBody>
      </p:sp>
      <p:pic>
        <p:nvPicPr>
          <p:cNvPr id="47106" name="Picture 2" descr="http://steer.ru/archives/210108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8" y="714375"/>
            <a:ext cx="4762500" cy="3143250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47107" name="Picture 3" descr="C:\Documents and Settings\Администратор\Рабочий стол\Япония\мост акаси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88" y="714375"/>
            <a:ext cx="4095750" cy="3071813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47109" name="Picture 5" descr="http://review.zn.uz/files/07_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3188" y="3786188"/>
            <a:ext cx="4754562" cy="3071812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47111" name="Picture 7" descr="http://www.fotobank.ru/img/Z002-1362.jpg?size=l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29188" y="3786188"/>
            <a:ext cx="4214812" cy="3071812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4"/>
          <p:cNvSpPr txBox="1">
            <a:spLocks noChangeArrowheads="1"/>
          </p:cNvSpPr>
          <p:nvPr/>
        </p:nvSpPr>
        <p:spPr bwMode="auto">
          <a:xfrm>
            <a:off x="0" y="32845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 </a:t>
            </a:r>
          </a:p>
        </p:txBody>
      </p:sp>
      <p:sp>
        <p:nvSpPr>
          <p:cNvPr id="22531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B71D447-2F5A-4CB3-BE53-76C9E4321D90}" type="slidenum">
              <a:rPr lang="ru-RU" sz="2800" b="1">
                <a:solidFill>
                  <a:srgbClr val="0033CC"/>
                </a:solidFill>
              </a:rPr>
              <a:pPr algn="r"/>
              <a:t>27</a:t>
            </a:fld>
            <a:endParaRPr lang="ru-RU" sz="2800" b="1">
              <a:solidFill>
                <a:srgbClr val="0033CC"/>
              </a:solidFill>
            </a:endParaRPr>
          </a:p>
        </p:txBody>
      </p:sp>
      <p:pic>
        <p:nvPicPr>
          <p:cNvPr id="20490" name="Picture 10" descr="http://content.foto.mail.ru/mail/taran.nadezhda/2161/i-329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500563" cy="3375025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20492" name="Picture 12" descr="http://gigart.ru/uploads/posts/2009-06/1245343826_airport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20494" name="Picture 14" descr="http://img0.liveinternet.ru/images/attach/b/3/27/313/27313941_2548183180_a7299b0854_osmal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0"/>
            <a:ext cx="4572000" cy="3357563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20495" name="Picture 15" descr="C:\Documents and Settings\Администратор\Рабочий стол\Япония\круглый мост в японии 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429000"/>
            <a:ext cx="4500563" cy="3429000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kern="0" dirty="0">
                <a:latin typeface="Verdana" pitchFamily="34" charset="0"/>
                <a:ea typeface="+mj-ea"/>
                <a:cs typeface="+mj-cs"/>
              </a:rPr>
              <a:t>Внутренние различия</a:t>
            </a:r>
          </a:p>
        </p:txBody>
      </p:sp>
      <p:sp>
        <p:nvSpPr>
          <p:cNvPr id="23555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7BAA6DD4-021B-4852-9531-79D6906F686E}" type="slidenum">
              <a:rPr lang="ru-RU" sz="2800" b="1">
                <a:solidFill>
                  <a:srgbClr val="0033CC"/>
                </a:solidFill>
              </a:rPr>
              <a:pPr algn="r"/>
              <a:t>28</a:t>
            </a:fld>
            <a:endParaRPr lang="ru-RU" sz="2800" b="1">
              <a:solidFill>
                <a:srgbClr val="0033CC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75" y="857250"/>
            <a:ext cx="3214688" cy="7858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Лицевая часть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3500" y="857250"/>
            <a:ext cx="3214688" cy="7858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Тыльная часть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63" y="2143125"/>
            <a:ext cx="3786187" cy="4286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55600" indent="-355600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Социально-экономическое ядро страны;</a:t>
            </a:r>
          </a:p>
          <a:p>
            <a:pPr marL="355600" indent="-355600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Главные промышленные районы (комбинаты, заводы);</a:t>
            </a:r>
          </a:p>
          <a:p>
            <a:pPr marL="355600" indent="-355600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Крупные города;</a:t>
            </a:r>
          </a:p>
          <a:p>
            <a:pPr marL="355600" indent="-355600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ТЭС, ГЭС, АЭС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625" y="2143125"/>
            <a:ext cx="3786188" cy="4286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55600" indent="-355600">
              <a:buFont typeface="Wingdings" pitchFamily="2" charset="2"/>
              <a:buChar char="v"/>
              <a:defRPr/>
            </a:pPr>
            <a:r>
              <a:rPr lang="ru-RU" sz="2400" b="1" dirty="0" err="1">
                <a:solidFill>
                  <a:schemeClr val="tx1"/>
                </a:solidFill>
                <a:latin typeface="Verdana" pitchFamily="34" charset="0"/>
              </a:rPr>
              <a:t>Горно-лесные</a:t>
            </a: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 районы;</a:t>
            </a:r>
          </a:p>
          <a:p>
            <a:pPr marL="355600" indent="-355600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Заготовка древесины;</a:t>
            </a:r>
          </a:p>
          <a:p>
            <a:pPr marL="355600" indent="-355600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Рекреационные ресурсы;</a:t>
            </a:r>
          </a:p>
          <a:p>
            <a:pPr marL="355600" indent="-355600">
              <a:buFont typeface="Wingdings" pitchFamily="2" charset="2"/>
              <a:buChar char="v"/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Туризм</a:t>
            </a:r>
          </a:p>
        </p:txBody>
      </p:sp>
      <p:cxnSp>
        <p:nvCxnSpPr>
          <p:cNvPr id="11" name="Прямая со стрелкой 10"/>
          <p:cNvCxnSpPr>
            <a:stCxn id="18434" idx="2"/>
            <a:endCxn id="5" idx="0"/>
          </p:cNvCxnSpPr>
          <p:nvPr/>
        </p:nvCxnSpPr>
        <p:spPr>
          <a:xfrm rot="5400000">
            <a:off x="3279775" y="-434975"/>
            <a:ext cx="333375" cy="2251075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18434" idx="2"/>
            <a:endCxn id="7" idx="0"/>
          </p:cNvCxnSpPr>
          <p:nvPr/>
        </p:nvCxnSpPr>
        <p:spPr>
          <a:xfrm rot="16200000" flipH="1">
            <a:off x="5495131" y="-399256"/>
            <a:ext cx="333375" cy="2179638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2035969" y="1893094"/>
            <a:ext cx="500062" cy="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6536532" y="1893094"/>
            <a:ext cx="500062" cy="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29615C34-E270-4B08-9673-182852E1B565}" type="slidenum">
              <a:rPr lang="ru-RU" sz="2800" b="1">
                <a:solidFill>
                  <a:srgbClr val="0033CC"/>
                </a:solidFill>
              </a:rPr>
              <a:pPr algn="r"/>
              <a:t>29</a:t>
            </a:fld>
            <a:endParaRPr lang="ru-RU" sz="2800" b="1">
              <a:solidFill>
                <a:srgbClr val="0033CC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71563" y="1143000"/>
            <a:ext cx="7286625" cy="4286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069975" indent="541338">
              <a:spcAft>
                <a:spcPts val="1800"/>
              </a:spcAft>
              <a:buFont typeface="+mj-lt"/>
              <a:buAutoNum type="arabicPeriod"/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Учебник В.П. </a:t>
            </a:r>
            <a:r>
              <a:rPr lang="ru-RU" sz="2400" b="1" dirty="0" err="1">
                <a:solidFill>
                  <a:schemeClr val="tx1"/>
                </a:solidFill>
                <a:latin typeface="Verdana" pitchFamily="34" charset="0"/>
              </a:rPr>
              <a:t>Максаковский</a:t>
            </a: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 «Экономическая и социальная география», 10 </a:t>
            </a:r>
            <a:r>
              <a:rPr lang="ru-RU" sz="2400" b="1" dirty="0" err="1">
                <a:solidFill>
                  <a:schemeClr val="tx1"/>
                </a:solidFill>
                <a:latin typeface="Verdana" pitchFamily="34" charset="0"/>
              </a:rPr>
              <a:t>кл</a:t>
            </a: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., стр. 241-249, пп.3-4 (прочитать);</a:t>
            </a:r>
          </a:p>
          <a:p>
            <a:pPr marL="1069975" indent="541338">
              <a:spcAft>
                <a:spcPts val="1800"/>
              </a:spcAft>
              <a:buFont typeface="+mj-lt"/>
              <a:buAutoNum type="arabicPeriod"/>
              <a:defRPr/>
            </a:pPr>
            <a:r>
              <a:rPr lang="ru-RU" sz="2400" b="1" dirty="0">
                <a:solidFill>
                  <a:schemeClr val="tx1"/>
                </a:solidFill>
                <a:latin typeface="Verdana" pitchFamily="34" charset="0"/>
              </a:rPr>
              <a:t>Записать определение МЕГАПОЛИС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kern="0" dirty="0">
                <a:latin typeface="Verdana" pitchFamily="34" charset="0"/>
                <a:ea typeface="+mj-ea"/>
                <a:cs typeface="+mj-cs"/>
              </a:rPr>
              <a:t>Домашнее задание: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Герб Японии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latin typeface="Verdana" pitchFamily="34" charset="0"/>
              </a:rPr>
              <a:t>Фактически Япония не имеет государственного герба, в качестве такового часто используется герб императорской фамилии – </a:t>
            </a:r>
          </a:p>
          <a:p>
            <a:pPr>
              <a:buNone/>
            </a:pPr>
            <a:r>
              <a:rPr lang="ru-RU" b="1" dirty="0" err="1" smtClean="0">
                <a:latin typeface="Verdana" pitchFamily="34" charset="0"/>
              </a:rPr>
              <a:t>Акихито</a:t>
            </a:r>
            <a:r>
              <a:rPr lang="ru-RU" b="1" dirty="0" smtClean="0">
                <a:latin typeface="Verdana" pitchFamily="34" charset="0"/>
              </a:rPr>
              <a:t> - желтая хризантема, состоящая из 16 двойных лепестков,</a:t>
            </a:r>
            <a:r>
              <a:rPr lang="en-US" b="1" dirty="0" smtClean="0">
                <a:latin typeface="Verdana" pitchFamily="34" charset="0"/>
              </a:rPr>
              <a:t> </a:t>
            </a:r>
            <a:r>
              <a:rPr lang="ru-RU" b="1" dirty="0" smtClean="0">
                <a:latin typeface="Verdana" pitchFamily="34" charset="0"/>
              </a:rPr>
              <a:t>которая символизирует солнце.</a:t>
            </a:r>
          </a:p>
          <a:p>
            <a:pPr>
              <a:buNone/>
            </a:pPr>
            <a:r>
              <a:rPr lang="ru-RU" b="1" dirty="0" smtClean="0">
                <a:latin typeface="Verdana" pitchFamily="34" charset="0"/>
              </a:rPr>
              <a:t> Герб имеет магическое значение.</a:t>
            </a:r>
          </a:p>
          <a:p>
            <a:endParaRPr lang="ru-RU" dirty="0"/>
          </a:p>
        </p:txBody>
      </p:sp>
      <p:pic>
        <p:nvPicPr>
          <p:cNvPr id="5" name="Picture 7" descr="japa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1571612"/>
            <a:ext cx="4321175" cy="4319588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928802"/>
            <a:ext cx="8458200" cy="1222375"/>
          </a:xfrm>
        </p:spPr>
        <p:txBody>
          <a:bodyPr/>
          <a:lstStyle/>
          <a:p>
            <a:pPr algn="ctr"/>
            <a:r>
              <a:rPr lang="ru-RU" dirty="0" smtClean="0"/>
              <a:t>Выполнила:  </a:t>
            </a:r>
            <a:r>
              <a:rPr lang="ru-RU" dirty="0" err="1" smtClean="0"/>
              <a:t>Сырникова</a:t>
            </a:r>
            <a:r>
              <a:rPr lang="ru-RU" dirty="0" smtClean="0"/>
              <a:t> Надежда Александровна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929066"/>
            <a:ext cx="8458200" cy="914400"/>
          </a:xfrm>
        </p:spPr>
        <p:txBody>
          <a:bodyPr>
            <a:noAutofit/>
          </a:bodyPr>
          <a:lstStyle/>
          <a:p>
            <a:pPr algn="r"/>
            <a:r>
              <a:rPr lang="ru-RU" dirty="0" smtClean="0"/>
              <a:t>Учитель географии,</a:t>
            </a:r>
          </a:p>
          <a:p>
            <a:pPr algn="r"/>
            <a:r>
              <a:rPr lang="ru-RU" dirty="0" smtClean="0"/>
              <a:t> город Сланцы , Ленинградской области, </a:t>
            </a:r>
          </a:p>
          <a:p>
            <a:pPr algn="r"/>
            <a:r>
              <a:rPr lang="ru-RU" dirty="0" smtClean="0"/>
              <a:t>МОУ «</a:t>
            </a:r>
            <a:r>
              <a:rPr lang="ru-RU" dirty="0" err="1" smtClean="0"/>
              <a:t>Сланцевская</a:t>
            </a:r>
            <a:r>
              <a:rPr lang="ru-RU" dirty="0" smtClean="0"/>
              <a:t> СОШ № 3»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://ikebanabyjunko.co.uk/photogallery/Junko_gallery/New_web%2007/Free%20Style%202806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2" y="2643182"/>
            <a:ext cx="4214842" cy="4041628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4" name="Picture 12" descr="http://www.ljplus.ru/img/v/a/valeria_sh/Rikka-shofuta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8560" y="214290"/>
            <a:ext cx="2979077" cy="4214842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pic>
        <p:nvPicPr>
          <p:cNvPr id="3" name="Picture 4" descr="ikebana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214290"/>
            <a:ext cx="3929089" cy="4643451"/>
          </a:xfrm>
          <a:prstGeom prst="rect">
            <a:avLst/>
          </a:prstGeom>
          <a:noFill/>
          <a:ln w="25400">
            <a:solidFill>
              <a:srgbClr val="0033CC"/>
            </a:solidFill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1500166" y="214290"/>
            <a:ext cx="5643602" cy="1857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Икебана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Фото бонсай Кле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3" y="1214438"/>
            <a:ext cx="2520950" cy="2520950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9219" name="Picture 5" descr="pictheader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24213" y="1214438"/>
            <a:ext cx="2571750" cy="2500312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9220" name="Picture 6" descr="бонсай сосн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00" y="1214438"/>
            <a:ext cx="2571750" cy="2500312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9221" name="Picture 7" descr="Ель голуба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3" y="4071938"/>
            <a:ext cx="2500312" cy="2500312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9222" name="Picture 8" descr="Бонсай Дуб скальный (Quercus petraea)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14688" y="4071938"/>
            <a:ext cx="2571750" cy="2500312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9223" name="Picture 9" descr="Бонсай лиственница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286500" y="4071938"/>
            <a:ext cx="2571750" cy="2501900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8200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3F4A8AD-8B77-4F84-80A1-C435FA82572D}" type="slidenum">
              <a:rPr lang="ru-RU" sz="2800" b="1">
                <a:solidFill>
                  <a:srgbClr val="0033CC"/>
                </a:solidFill>
              </a:rPr>
              <a:pPr algn="r"/>
              <a:t>5</a:t>
            </a:fld>
            <a:endParaRPr lang="ru-RU" sz="2800" b="1">
              <a:solidFill>
                <a:srgbClr val="0033CC"/>
              </a:solidFill>
            </a:endParaRPr>
          </a:p>
        </p:txBody>
      </p:sp>
      <p:sp>
        <p:nvSpPr>
          <p:cNvPr id="8201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14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800" b="1" smtClean="0">
                <a:solidFill>
                  <a:schemeClr val="tx1"/>
                </a:solidFill>
                <a:latin typeface="Verdana" pitchFamily="34" charset="0"/>
              </a:rPr>
              <a:t>Бонсай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imgCropper" descr="16907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857250"/>
            <a:ext cx="4071938" cy="5286375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10243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B210AE76-2FA9-4BA5-BB77-E5E586429944}" type="slidenum">
              <a:rPr lang="ru-RU" sz="2800" b="1">
                <a:solidFill>
                  <a:srgbClr val="0033CC"/>
                </a:solidFill>
              </a:rPr>
              <a:pPr algn="r"/>
              <a:t>6</a:t>
            </a:fld>
            <a:endParaRPr lang="ru-RU" sz="2800" b="1">
              <a:solidFill>
                <a:srgbClr val="0033CC"/>
              </a:solidFill>
            </a:endParaRPr>
          </a:p>
        </p:txBody>
      </p:sp>
      <p:sp>
        <p:nvSpPr>
          <p:cNvPr id="11" name="Rectangle 11"/>
          <p:cNvSpPr txBox="1">
            <a:spLocks noChangeArrowheads="1"/>
          </p:cNvSpPr>
          <p:nvPr/>
        </p:nvSpPr>
        <p:spPr bwMode="auto">
          <a:xfrm>
            <a:off x="0" y="0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kern="0" dirty="0">
                <a:effectLst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+mj-ea"/>
                <a:cs typeface="+mj-cs"/>
              </a:rPr>
              <a:t>Кабуки</a:t>
            </a:r>
          </a:p>
        </p:txBody>
      </p:sp>
      <p:pic>
        <p:nvPicPr>
          <p:cNvPr id="11273" name="Picture 9" descr="C:\Documents and Settings\Администратор\Рабочий стол\Япония\кабуки 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3" y="857250"/>
            <a:ext cx="4071937" cy="5286375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1272" name="Picture 8" descr="C:\Documents and Settings\Администратор\Рабочий стол\Япония\кабуки 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36825" y="857250"/>
            <a:ext cx="4070350" cy="5295900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1275" name="Picture 11" descr="http://www.chinastrategies.com/kabuki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1588" y="857250"/>
            <a:ext cx="9147176" cy="6000750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429625" y="6286500"/>
            <a:ext cx="714375" cy="571500"/>
          </a:xfrm>
          <a:noFill/>
        </p:spPr>
        <p:txBody>
          <a:bodyPr/>
          <a:lstStyle/>
          <a:p>
            <a:fld id="{CA2C4AC8-03BC-47B3-9570-6E75C6EB45BD}" type="slidenum">
              <a:rPr lang="ru-RU" sz="2800" b="1" smtClean="0">
                <a:solidFill>
                  <a:srgbClr val="0033CC"/>
                </a:solidFill>
              </a:rPr>
              <a:pPr/>
              <a:t>7</a:t>
            </a:fld>
            <a:endParaRPr lang="ru-RU" sz="2800" b="1" smtClean="0">
              <a:solidFill>
                <a:srgbClr val="0033CC"/>
              </a:solidFill>
            </a:endParaRPr>
          </a:p>
        </p:txBody>
      </p:sp>
      <p:sp>
        <p:nvSpPr>
          <p:cNvPr id="14" name="Rectangle 11"/>
          <p:cNvSpPr txBox="1">
            <a:spLocks noChangeArrowheads="1"/>
          </p:cNvSpPr>
          <p:nvPr/>
        </p:nvSpPr>
        <p:spPr bwMode="auto">
          <a:xfrm>
            <a:off x="0" y="0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kern="0" dirty="0">
                <a:effectLst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+mj-ea"/>
                <a:cs typeface="+mj-cs"/>
              </a:rPr>
              <a:t>Сумо</a:t>
            </a:r>
          </a:p>
        </p:txBody>
      </p:sp>
      <p:pic>
        <p:nvPicPr>
          <p:cNvPr id="12300" name="Picture 12" descr="http://www.yaponskii.net.ru/SumoNagFighting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0430" y="1071546"/>
            <a:ext cx="5037504" cy="3726496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2298" name="Picture 10" descr="http://demotivators.ru/media/posters/714263_bratya-teplyashinyi-zanimayutsya-utrennej-zaryadkoj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3143248"/>
            <a:ext cx="4714907" cy="3465218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44606652-689B-4643-91F8-54FCA7080D37}" type="slidenum">
              <a:rPr lang="ru-RU" sz="2800" b="1">
                <a:solidFill>
                  <a:srgbClr val="0033CC"/>
                </a:solidFill>
              </a:rPr>
              <a:pPr algn="r"/>
              <a:t>8</a:t>
            </a:fld>
            <a:endParaRPr lang="ru-RU" sz="2800" b="1">
              <a:solidFill>
                <a:srgbClr val="0033CC"/>
              </a:solidFill>
            </a:endParaRPr>
          </a:p>
        </p:txBody>
      </p:sp>
      <p:sp>
        <p:nvSpPr>
          <p:cNvPr id="9219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143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800" b="1" smtClean="0">
                <a:solidFill>
                  <a:schemeClr val="tx1"/>
                </a:solidFill>
                <a:latin typeface="Verdana" pitchFamily="34" charset="0"/>
              </a:rPr>
              <a:t>Каллиграфия</a:t>
            </a:r>
          </a:p>
        </p:txBody>
      </p:sp>
      <p:pic>
        <p:nvPicPr>
          <p:cNvPr id="10249" name="Picture 9" descr="http://autodsl.ru/wp-content/uploads/2010/04/ieroglif_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9300" y="928688"/>
            <a:ext cx="7645400" cy="5572125"/>
          </a:xfrm>
          <a:prstGeom prst="rect">
            <a:avLst/>
          </a:prstGeom>
          <a:noFill/>
          <a:ln w="57150">
            <a:solidFill>
              <a:srgbClr val="CC66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Номер слайда 8"/>
          <p:cNvSpPr txBox="1">
            <a:spLocks/>
          </p:cNvSpPr>
          <p:nvPr/>
        </p:nvSpPr>
        <p:spPr bwMode="auto">
          <a:xfrm>
            <a:off x="8429625" y="6286500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462AE3C-D252-4028-A6F6-B68B2F973F76}" type="slidenum">
              <a:rPr lang="ru-RU" sz="2800" b="1">
                <a:solidFill>
                  <a:srgbClr val="0033CC"/>
                </a:solidFill>
              </a:rPr>
              <a:pPr algn="r"/>
              <a:t>9</a:t>
            </a:fld>
            <a:endParaRPr lang="ru-RU" sz="2800" b="1">
              <a:solidFill>
                <a:srgbClr val="0033CC"/>
              </a:solidFill>
            </a:endParaRPr>
          </a:p>
        </p:txBody>
      </p:sp>
      <p:sp>
        <p:nvSpPr>
          <p:cNvPr id="15" name="Rectangle 11"/>
          <p:cNvSpPr txBox="1">
            <a:spLocks noChangeArrowheads="1"/>
          </p:cNvSpPr>
          <p:nvPr/>
        </p:nvSpPr>
        <p:spPr bwMode="auto">
          <a:xfrm>
            <a:off x="0" y="-142875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kern="0" dirty="0">
                <a:effectLst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+mj-ea"/>
                <a:cs typeface="+mj-cs"/>
              </a:rPr>
              <a:t>Кимоно</a:t>
            </a:r>
          </a:p>
        </p:txBody>
      </p:sp>
      <p:pic>
        <p:nvPicPr>
          <p:cNvPr id="13324" name="Picture 12" descr="C:\Documents and Settings\Администратор\Рабочий стол\Япония\комоно 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85728"/>
            <a:ext cx="3217731" cy="5286368"/>
          </a:xfrm>
          <a:prstGeom prst="rect">
            <a:avLst/>
          </a:prstGeom>
          <a:noFill/>
          <a:ln w="25400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12296" name="AutoShape 17" descr="http://img.2sao.vietnamnet.vn/2010/03/19/15/53/100317kimonoa1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7" name="AutoShape 19" descr="http://img.2sao.vietnamnet.vn/2010/03/19/15/53/100317kimonoa1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33" name="Picture 21" descr="http://img-2007-03.photosight.ru/01/195253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83018" y="469827"/>
            <a:ext cx="3460981" cy="4459372"/>
          </a:xfrm>
          <a:prstGeom prst="rect">
            <a:avLst/>
          </a:prstGeom>
          <a:noFill/>
          <a:ln w="222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13327" name="Picture 15" descr="http://s02.radikal.ru/i175/0908/ae/94fbcba794b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57422" y="3253800"/>
            <a:ext cx="4665667" cy="3604200"/>
          </a:xfrm>
          <a:prstGeom prst="rect">
            <a:avLst/>
          </a:prstGeom>
          <a:noFill/>
          <a:ln w="22225">
            <a:solidFill>
              <a:srgbClr val="FF66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288</TotalTime>
  <Words>526</Words>
  <Application>Microsoft Office PowerPoint</Application>
  <PresentationFormat>Экран (4:3)</PresentationFormat>
  <Paragraphs>121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Трек</vt:lpstr>
      <vt:lpstr>Япония</vt:lpstr>
      <vt:lpstr>Флаг Японии</vt:lpstr>
      <vt:lpstr>Герб Японии</vt:lpstr>
      <vt:lpstr>Слайд 4</vt:lpstr>
      <vt:lpstr>Бонсай</vt:lpstr>
      <vt:lpstr>Слайд 6</vt:lpstr>
      <vt:lpstr>Слайд 7</vt:lpstr>
      <vt:lpstr>Каллиграфия</vt:lpstr>
      <vt:lpstr>Слайд 9</vt:lpstr>
      <vt:lpstr>Слайд 10</vt:lpstr>
      <vt:lpstr>Задание 1:Дайте оценку ЭГП страны</vt:lpstr>
      <vt:lpstr>Задание 2: Оцените природные ресурсы и полезные ископаемые Японии(по плану в тетради)</vt:lpstr>
      <vt:lpstr>Полезные ископаемые:</vt:lpstr>
      <vt:lpstr>Лесные ресурсы:</vt:lpstr>
      <vt:lpstr>Земельные ресурсы:</vt:lpstr>
      <vt:lpstr>Водные ресурсы:</vt:lpstr>
      <vt:lpstr>Задание 3:Оцените население Японии ( по плану в тетради используя атлас)</vt:lpstr>
      <vt:lpstr>Население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Выполнила:  Сырникова Надежда Александровна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Олег</cp:lastModifiedBy>
  <cp:revision>17</cp:revision>
  <dcterms:created xsi:type="dcterms:W3CDTF">2011-02-07T05:21:30Z</dcterms:created>
  <dcterms:modified xsi:type="dcterms:W3CDTF">2011-04-04T15:42:00Z</dcterms:modified>
</cp:coreProperties>
</file>