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65" r:id="rId4"/>
    <p:sldId id="274" r:id="rId5"/>
    <p:sldId id="258" r:id="rId6"/>
    <p:sldId id="259" r:id="rId7"/>
    <p:sldId id="260" r:id="rId8"/>
    <p:sldId id="261" r:id="rId9"/>
    <p:sldId id="262" r:id="rId10"/>
    <p:sldId id="263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5" r:id="rId19"/>
    <p:sldId id="276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cdn3.img22.ria.ru/images/20763/21/207632159.jpg" TargetMode="External"/><Relationship Id="rId2" Type="http://schemas.openxmlformats.org/officeDocument/2006/relationships/hyperlink" Target="http://livadia-palace.crimea.com/images/crimean_conference03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ic.pics.livejournal.com/kleomen/12970488/870364/870364_original.jpg" TargetMode="External"/><Relationship Id="rId4" Type="http://schemas.openxmlformats.org/officeDocument/2006/relationships/hyperlink" Target="http://gdb.rferl.org/9E96A4D1-3046-4F54-BA51-C399E439553F_mw1024_s_n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files.moscvichka.ru/photo/moscvichka/2014/03/doc6ee9ts7pye015xsvulu9.jpg" TargetMode="External"/><Relationship Id="rId2" Type="http://schemas.openxmlformats.org/officeDocument/2006/relationships/hyperlink" Target="http://pics.top.rbc.ru/top_pics/uniora/09/1370949789_03029.1000x800.jpe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victory.rusarchives.ru/img/photos/1129_1840363727_big.jpg" TargetMode="External"/><Relationship Id="rId4" Type="http://schemas.openxmlformats.org/officeDocument/2006/relationships/hyperlink" Target="http://heartsongs.narod.ru/img/if/0322_franklin_roosevelt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doseng.org/uploads/posts/2011-04/1303161579_f10820071215225356.jpg" TargetMode="External"/><Relationship Id="rId2" Type="http://schemas.openxmlformats.org/officeDocument/2006/relationships/hyperlink" Target="http://files.school-collection.edu.ru/dlrstore/00000c51-1000-4ddd-517d-3600483aebf5/objects/02-3-2/2305.pn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bs.twimg.com/profile_images/416235486793830402/00rFjMlS_400x400.jpeg" TargetMode="External"/><Relationship Id="rId4" Type="http://schemas.openxmlformats.org/officeDocument/2006/relationships/hyperlink" Target="http://image.newsru.com/pict/id/large/737735_20050311115328.gif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00B0F0"/>
                </a:solidFill>
              </a:rPr>
              <a:t>ЯЛТИНСКАЯ </a:t>
            </a:r>
            <a:r>
              <a:rPr lang="ru-RU" b="1" dirty="0">
                <a:solidFill>
                  <a:srgbClr val="00B0F0"/>
                </a:solidFill>
              </a:rPr>
              <a:t>(КРЫМСКАЯ) КОНФЕРЕНЦИЯ.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3777952"/>
          </a:xfrm>
        </p:spPr>
        <p:txBody>
          <a:bodyPr>
            <a:normAutofit/>
          </a:bodyPr>
          <a:lstStyle/>
          <a:p>
            <a:r>
              <a:rPr lang="ru-RU" sz="4400" b="1" i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Дата проведения: </a:t>
            </a:r>
            <a:r>
              <a:rPr lang="ru-RU" sz="4400" i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400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4—11 февраля 1945 г.</a:t>
            </a:r>
          </a:p>
          <a:p>
            <a:endParaRPr lang="ru-RU" sz="2800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истории и обществознания</a:t>
            </a:r>
          </a:p>
          <a:p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ГБОУ Школа №1269 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anose="02020603050405020304" pitchFamily="18" charset="0"/>
              </a:rPr>
              <a:t>г.Москва</a:t>
            </a:r>
            <a:endParaRPr lang="ru-RU" sz="2800" b="1" dirty="0" smtClean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r>
              <a:rPr lang="ru-RU" sz="2800" b="1" dirty="0" err="1" smtClean="0">
                <a:solidFill>
                  <a:schemeClr val="bg1"/>
                </a:solidFill>
                <a:latin typeface="Times New Roman" panose="02020603050405020304" pitchFamily="18" charset="0"/>
              </a:rPr>
              <a:t>Агаев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Олег Семенович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75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8229600" cy="1296144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00B0F0"/>
                </a:solidFill>
              </a:rPr>
              <a:t>Принятые решения:</a:t>
            </a:r>
            <a:r>
              <a:rPr lang="ru-RU" sz="4400" dirty="0" smtClean="0">
                <a:solidFill>
                  <a:srgbClr val="00B0F0"/>
                </a:solidFill>
              </a:rPr>
              <a:t/>
            </a:r>
            <a:br>
              <a:rPr lang="ru-RU" sz="4400" dirty="0" smtClean="0">
                <a:solidFill>
                  <a:srgbClr val="00B0F0"/>
                </a:solidFill>
              </a:rPr>
            </a:br>
            <a:endParaRPr lang="ru-RU" sz="4400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C000"/>
                </a:solidFill>
              </a:rPr>
              <a:t>1)</a:t>
            </a:r>
            <a:r>
              <a:rPr lang="ru-RU" dirty="0" smtClean="0">
                <a:solidFill>
                  <a:srgbClr val="FFC000"/>
                </a:solidFill>
              </a:rPr>
              <a:t>Германия </a:t>
            </a:r>
            <a:r>
              <a:rPr lang="ru-RU" dirty="0">
                <a:solidFill>
                  <a:srgbClr val="FFC000"/>
                </a:solidFill>
              </a:rPr>
              <a:t>делилась союзниками на четыре оккупационные зоны — английскую, американскую, советскую и французскую. </a:t>
            </a:r>
          </a:p>
          <a:p>
            <a:endParaRPr lang="ru-RU" dirty="0"/>
          </a:p>
        </p:txBody>
      </p:sp>
      <p:pic>
        <p:nvPicPr>
          <p:cNvPr id="9218" name="Picture 2" descr="C:\Users\Bogdanova\Desktop\230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222" y="3284984"/>
            <a:ext cx="3300114" cy="3210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03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663296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00B0F0"/>
                </a:solidFill>
              </a:rPr>
              <a:t>Принятые решения:</a:t>
            </a:r>
            <a:r>
              <a:rPr lang="ru-RU" sz="4800" dirty="0">
                <a:solidFill>
                  <a:srgbClr val="00B0F0"/>
                </a:solidFill>
              </a:rPr>
              <a:t/>
            </a:r>
            <a:br>
              <a:rPr lang="ru-RU" sz="4800" dirty="0">
                <a:solidFill>
                  <a:srgbClr val="00B0F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67652"/>
          </a:xfrm>
        </p:spPr>
        <p:txBody>
          <a:bodyPr/>
          <a:lstStyle/>
          <a:p>
            <a:r>
              <a:rPr lang="ru-RU" b="1" dirty="0">
                <a:solidFill>
                  <a:srgbClr val="FFC000"/>
                </a:solidFill>
              </a:rPr>
              <a:t>2)</a:t>
            </a:r>
            <a:r>
              <a:rPr lang="ru-RU" dirty="0">
                <a:solidFill>
                  <a:srgbClr val="FFC000"/>
                </a:solidFill>
              </a:rPr>
              <a:t>Предусматривалось установление союзнической администрации и контроля, осуществляемого специально создаваемым органом в составе главнокомандующих трех держав с местом пребывания в Берлине.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497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591288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rgbClr val="00B0F0"/>
                </a:solidFill>
              </a:rPr>
              <a:t>Принятые решения:</a:t>
            </a:r>
            <a:r>
              <a:rPr lang="ru-RU" sz="4400" dirty="0">
                <a:solidFill>
                  <a:srgbClr val="00B0F0"/>
                </a:solidFill>
              </a:rPr>
              <a:t/>
            </a:r>
            <a:br>
              <a:rPr lang="ru-RU" sz="4400" dirty="0">
                <a:solidFill>
                  <a:srgbClr val="00B0F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solidFill>
                  <a:srgbClr val="FFC000"/>
                </a:solidFill>
              </a:rPr>
              <a:t>3)</a:t>
            </a:r>
            <a:r>
              <a:rPr lang="ru-RU" dirty="0">
                <a:solidFill>
                  <a:srgbClr val="FFC000"/>
                </a:solidFill>
              </a:rPr>
              <a:t>Признано законным требование СССР о немецких репарациях в размере 10 млрд. долларов.</a:t>
            </a:r>
          </a:p>
          <a:p>
            <a:endParaRPr lang="ru-RU" dirty="0"/>
          </a:p>
        </p:txBody>
      </p:sp>
      <p:pic>
        <p:nvPicPr>
          <p:cNvPr id="10242" name="Picture 2" descr="C:\Users\Bogdanova\Desktop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140968"/>
            <a:ext cx="446449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409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5192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>
                <a:solidFill>
                  <a:srgbClr val="00B0F0"/>
                </a:solidFill>
              </a:rPr>
              <a:t>Принятые решения:</a:t>
            </a:r>
            <a:r>
              <a:rPr lang="ru-RU" sz="4800" dirty="0">
                <a:solidFill>
                  <a:srgbClr val="00B0F0"/>
                </a:solidFill>
              </a:rPr>
              <a:t/>
            </a:r>
            <a:br>
              <a:rPr lang="ru-RU" sz="4800" dirty="0">
                <a:solidFill>
                  <a:srgbClr val="00B0F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67652"/>
          </a:xfrm>
        </p:spPr>
        <p:txBody>
          <a:bodyPr/>
          <a:lstStyle/>
          <a:p>
            <a:r>
              <a:rPr lang="ru-RU" b="1" dirty="0">
                <a:solidFill>
                  <a:srgbClr val="FFC000"/>
                </a:solidFill>
              </a:rPr>
              <a:t>4)</a:t>
            </a:r>
            <a:r>
              <a:rPr lang="ru-RU" dirty="0">
                <a:solidFill>
                  <a:srgbClr val="FFC000"/>
                </a:solidFill>
              </a:rPr>
              <a:t>В Декларации об освобожденной Европе союзники подчеркнули стремление согласовывать свои действия при решении политических и экономических вопросов в Европе.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068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2023336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00B0F0"/>
                </a:solidFill>
              </a:rPr>
              <a:t>Принятые решения:</a:t>
            </a:r>
            <a:r>
              <a:rPr lang="ru-RU" sz="4800" dirty="0">
                <a:solidFill>
                  <a:srgbClr val="00B0F0"/>
                </a:solidFill>
              </a:rPr>
              <a:t/>
            </a:r>
            <a:br>
              <a:rPr lang="ru-RU" sz="4800" dirty="0">
                <a:solidFill>
                  <a:srgbClr val="00B0F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3"/>
            <a:ext cx="8229600" cy="3607613"/>
          </a:xfrm>
        </p:spPr>
        <p:txBody>
          <a:bodyPr/>
          <a:lstStyle/>
          <a:p>
            <a:r>
              <a:rPr lang="ru-RU" sz="4000" b="1" dirty="0">
                <a:solidFill>
                  <a:srgbClr val="FFC000"/>
                </a:solidFill>
              </a:rPr>
              <a:t>5)</a:t>
            </a:r>
            <a:r>
              <a:rPr lang="ru-RU" sz="4000" dirty="0">
                <a:solidFill>
                  <a:srgbClr val="FFC000"/>
                </a:solidFill>
              </a:rPr>
              <a:t>СССР добился укрепления своих позиций в Польше, Чехословакии, Румынии, Болгарии, Югославии.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4337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3752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>
                <a:solidFill>
                  <a:srgbClr val="00B0F0"/>
                </a:solidFill>
              </a:rPr>
              <a:t>Принятые решения:</a:t>
            </a:r>
            <a:r>
              <a:rPr lang="ru-RU" sz="4800" dirty="0">
                <a:solidFill>
                  <a:srgbClr val="00B0F0"/>
                </a:solidFill>
              </a:rPr>
              <a:t/>
            </a:r>
            <a:br>
              <a:rPr lang="ru-RU" sz="4800" dirty="0">
                <a:solidFill>
                  <a:srgbClr val="00B0F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dirty="0">
                <a:solidFill>
                  <a:srgbClr val="FFC000"/>
                </a:solidFill>
              </a:rPr>
              <a:t>6)</a:t>
            </a:r>
            <a:r>
              <a:rPr lang="ru-RU" sz="2800" dirty="0">
                <a:solidFill>
                  <a:srgbClr val="FFC000"/>
                </a:solidFill>
              </a:rPr>
              <a:t> СССР обещал вступить в войну с Японией, за что получил согласие союзников на присоединение к нему Курильских островов и Южного Сахалина.</a:t>
            </a:r>
          </a:p>
          <a:p>
            <a:endParaRPr lang="ru-RU" dirty="0"/>
          </a:p>
        </p:txBody>
      </p:sp>
      <p:pic>
        <p:nvPicPr>
          <p:cNvPr id="11266" name="Picture 2" descr="C:\Users\Bogdanova\Desktop\737735_20050311115328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429000"/>
            <a:ext cx="4732287" cy="305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238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3752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>
                <a:solidFill>
                  <a:srgbClr val="00B0F0"/>
                </a:solidFill>
              </a:rPr>
              <a:t>Принятые решения:</a:t>
            </a:r>
            <a:r>
              <a:rPr lang="ru-RU" sz="4800" dirty="0">
                <a:solidFill>
                  <a:srgbClr val="00B0F0"/>
                </a:solidFill>
              </a:rPr>
              <a:t/>
            </a:r>
            <a:br>
              <a:rPr lang="ru-RU" sz="4800" dirty="0">
                <a:solidFill>
                  <a:srgbClr val="00B0F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75765"/>
          </a:xfrm>
        </p:spPr>
        <p:txBody>
          <a:bodyPr/>
          <a:lstStyle/>
          <a:p>
            <a:r>
              <a:rPr lang="ru-RU" b="1" dirty="0">
                <a:solidFill>
                  <a:srgbClr val="FFC000"/>
                </a:solidFill>
              </a:rPr>
              <a:t>7)</a:t>
            </a:r>
            <a:r>
              <a:rPr lang="ru-RU" dirty="0">
                <a:solidFill>
                  <a:srgbClr val="FFC000"/>
                </a:solidFill>
              </a:rPr>
              <a:t>Было принято решение о создании Организации Объединенных Наций (ООН), в которой СССР получил три места — для РСФСР, Украины и Белоруссии.</a:t>
            </a:r>
          </a:p>
          <a:p>
            <a:endParaRPr lang="ru-RU" dirty="0"/>
          </a:p>
        </p:txBody>
      </p:sp>
      <p:pic>
        <p:nvPicPr>
          <p:cNvPr id="12290" name="Picture 2" descr="C:\Users\Bogdanova\Desktop\images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688" y="3429000"/>
            <a:ext cx="3170584" cy="295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1876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735304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</a:rPr>
              <a:t>Литература:</a:t>
            </a:r>
            <a:r>
              <a:rPr lang="ru-RU" sz="5400" dirty="0">
                <a:solidFill>
                  <a:srgbClr val="FF0000"/>
                </a:solidFill>
              </a:rPr>
              <a:t/>
            </a:r>
            <a:br>
              <a:rPr lang="ru-RU" sz="5400" dirty="0">
                <a:solidFill>
                  <a:srgbClr val="FF0000"/>
                </a:solidFill>
              </a:rPr>
            </a:b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1"/>
            <a:ext cx="8229600" cy="4176463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B050"/>
                </a:solidFill>
              </a:rPr>
              <a:t>А)Список использованных печатных источников:</a:t>
            </a:r>
          </a:p>
          <a:p>
            <a:pPr marL="0" indent="0">
              <a:buNone/>
            </a:pPr>
            <a:endParaRPr lang="ru-RU" sz="2400" b="1" dirty="0" smtClean="0">
              <a:solidFill>
                <a:srgbClr val="92D050"/>
              </a:solidFill>
            </a:endParaRPr>
          </a:p>
          <a:p>
            <a:r>
              <a:rPr lang="ru-RU" sz="2400" b="1" dirty="0" smtClean="0">
                <a:solidFill>
                  <a:srgbClr val="92D050"/>
                </a:solidFill>
              </a:rPr>
              <a:t>Тегеран</a:t>
            </a:r>
            <a:r>
              <a:rPr lang="ru-RU" sz="2400" b="1" dirty="0">
                <a:solidFill>
                  <a:srgbClr val="92D050"/>
                </a:solidFill>
              </a:rPr>
              <a:t>. Ялта. Потсдам. Сб. </a:t>
            </a:r>
            <a:r>
              <a:rPr lang="ru-RU" sz="2400" b="1" dirty="0" smtClean="0">
                <a:solidFill>
                  <a:srgbClr val="92D050"/>
                </a:solidFill>
              </a:rPr>
              <a:t>док-</a:t>
            </a:r>
            <a:r>
              <a:rPr lang="ru-RU" sz="2400" b="1" dirty="0" err="1" smtClean="0">
                <a:solidFill>
                  <a:srgbClr val="92D050"/>
                </a:solidFill>
              </a:rPr>
              <a:t>тов</a:t>
            </a:r>
            <a:r>
              <a:rPr lang="ru-RU" sz="2400" b="1" dirty="0" smtClean="0">
                <a:solidFill>
                  <a:srgbClr val="92D050"/>
                </a:solidFill>
              </a:rPr>
              <a:t>, </a:t>
            </a:r>
            <a:r>
              <a:rPr lang="ru-RU" sz="2400" b="1" dirty="0">
                <a:solidFill>
                  <a:srgbClr val="92D050"/>
                </a:solidFill>
              </a:rPr>
              <a:t>М., 1971</a:t>
            </a:r>
          </a:p>
          <a:p>
            <a:r>
              <a:rPr lang="ru-RU" sz="2400" b="1" dirty="0">
                <a:solidFill>
                  <a:srgbClr val="92D050"/>
                </a:solidFill>
              </a:rPr>
              <a:t>Исраэлян В. Л., Дипломатическая история Великой Отечественной войны 1941 - 1945, М., 1959;</a:t>
            </a:r>
          </a:p>
          <a:p>
            <a:r>
              <a:rPr lang="ru-RU" sz="2400" b="1" dirty="0">
                <a:solidFill>
                  <a:srgbClr val="92D050"/>
                </a:solidFill>
              </a:rPr>
              <a:t>История внешней политики СССР, ч. 1, 1917 -1945, М., 1966.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1281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B050"/>
                </a:solidFill>
              </a:rPr>
              <a:t>Б)Активные ссылки на страницы материалов в Интернете:</a:t>
            </a: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C000"/>
                </a:solidFill>
              </a:rPr>
              <a:t>«</a:t>
            </a:r>
            <a:r>
              <a:rPr lang="ru-RU" sz="2400" dirty="0" err="1" smtClean="0">
                <a:solidFill>
                  <a:srgbClr val="FFC000"/>
                </a:solidFill>
              </a:rPr>
              <a:t>Ливадийский</a:t>
            </a:r>
            <a:r>
              <a:rPr lang="ru-RU" sz="2400" dirty="0" smtClean="0">
                <a:solidFill>
                  <a:srgbClr val="FFC000"/>
                </a:solidFill>
              </a:rPr>
              <a:t> дворец»:</a:t>
            </a:r>
          </a:p>
          <a:p>
            <a:r>
              <a:rPr lang="en-US" sz="2400" dirty="0">
                <a:hlinkClick r:id="rId2"/>
              </a:rPr>
              <a:t>http://</a:t>
            </a:r>
            <a:r>
              <a:rPr lang="en-US" sz="2400" dirty="0" smtClean="0">
                <a:hlinkClick r:id="rId2"/>
              </a:rPr>
              <a:t>livadia-palace.crimea.com/images/crimean_conference03.jpg</a:t>
            </a:r>
            <a:endParaRPr lang="ru-RU" sz="2400" dirty="0" smtClean="0"/>
          </a:p>
          <a:p>
            <a:r>
              <a:rPr lang="ru-RU" sz="2400" dirty="0" smtClean="0">
                <a:solidFill>
                  <a:srgbClr val="FFC000"/>
                </a:solidFill>
              </a:rPr>
              <a:t>«Карта послевоенного мирового порядка»:</a:t>
            </a:r>
          </a:p>
          <a:p>
            <a:r>
              <a:rPr lang="en-US" sz="2400" dirty="0">
                <a:hlinkClick r:id="rId3"/>
              </a:rPr>
              <a:t>http://</a:t>
            </a:r>
            <a:r>
              <a:rPr lang="en-US" sz="2400" dirty="0" smtClean="0">
                <a:hlinkClick r:id="rId3"/>
              </a:rPr>
              <a:t>cdn3.img22.ria.ru/images/20763/21/207632159.jpg</a:t>
            </a:r>
            <a:endParaRPr lang="ru-RU" sz="2400" dirty="0" smtClean="0"/>
          </a:p>
          <a:p>
            <a:r>
              <a:rPr lang="ru-RU" sz="2400" dirty="0" smtClean="0">
                <a:solidFill>
                  <a:srgbClr val="FFC000"/>
                </a:solidFill>
              </a:rPr>
              <a:t>«Большая тройка»:</a:t>
            </a:r>
          </a:p>
          <a:p>
            <a:r>
              <a:rPr lang="en-US" sz="2400" dirty="0">
                <a:hlinkClick r:id="rId4"/>
              </a:rPr>
              <a:t>http://</a:t>
            </a:r>
            <a:r>
              <a:rPr lang="en-US" sz="2400" dirty="0" smtClean="0">
                <a:hlinkClick r:id="rId4"/>
              </a:rPr>
              <a:t>gdb.rferl.org/9E96A4D1-3046-4F54-BA51-C399E439553F_mw1024_s_n.jpg</a:t>
            </a:r>
            <a:endParaRPr lang="ru-RU" sz="2400" dirty="0" smtClean="0"/>
          </a:p>
          <a:p>
            <a:r>
              <a:rPr lang="ru-RU" sz="2400" dirty="0" smtClean="0">
                <a:solidFill>
                  <a:srgbClr val="FFC000"/>
                </a:solidFill>
              </a:rPr>
              <a:t>«Большая тройка (2)»:</a:t>
            </a:r>
          </a:p>
          <a:p>
            <a:r>
              <a:rPr lang="en-US" sz="2400" dirty="0">
                <a:hlinkClick r:id="rId5"/>
              </a:rPr>
              <a:t>http://</a:t>
            </a:r>
            <a:r>
              <a:rPr lang="en-US" sz="2400" dirty="0" smtClean="0">
                <a:hlinkClick r:id="rId5"/>
              </a:rPr>
              <a:t>ic.pics.livejournal.com/kleomen/12970488/870364/870364_original.jpg</a:t>
            </a:r>
            <a:endParaRPr lang="ru-RU" sz="2400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174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solidFill>
                  <a:srgbClr val="00B050"/>
                </a:solidFill>
              </a:rPr>
              <a:t>Б)Активные ссылки на страницы материалов в Интернете: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FFC000"/>
                </a:solidFill>
              </a:rPr>
              <a:t>«Сталин И.В.»:</a:t>
            </a:r>
          </a:p>
          <a:p>
            <a:r>
              <a:rPr lang="en-US" sz="2400" dirty="0">
                <a:hlinkClick r:id="rId2"/>
              </a:rPr>
              <a:t>http://</a:t>
            </a:r>
            <a:r>
              <a:rPr lang="en-US" sz="2400" dirty="0" smtClean="0">
                <a:hlinkClick r:id="rId2"/>
              </a:rPr>
              <a:t>pics.top.rbc.ru/top_pics/uniora/09/1370949789_030</a:t>
            </a:r>
            <a:r>
              <a:rPr lang="ru-RU" sz="2400" dirty="0" smtClean="0">
                <a:hlinkClick r:id="rId2"/>
              </a:rPr>
              <a:t>2</a:t>
            </a:r>
            <a:r>
              <a:rPr lang="en-US" sz="2400" dirty="0" smtClean="0">
                <a:hlinkClick r:id="rId2"/>
              </a:rPr>
              <a:t>9.1000x800.jpeg</a:t>
            </a:r>
            <a:endParaRPr lang="ru-RU" sz="2400" dirty="0" smtClean="0"/>
          </a:p>
          <a:p>
            <a:r>
              <a:rPr lang="ru-RU" sz="2400" dirty="0" smtClean="0">
                <a:solidFill>
                  <a:srgbClr val="FFC000"/>
                </a:solidFill>
              </a:rPr>
              <a:t>«Черчилль У.»:</a:t>
            </a:r>
          </a:p>
          <a:p>
            <a:r>
              <a:rPr lang="en-US" sz="2400" dirty="0">
                <a:hlinkClick r:id="rId3"/>
              </a:rPr>
              <a:t>http://</a:t>
            </a:r>
            <a:r>
              <a:rPr lang="en-US" sz="2400" dirty="0" smtClean="0">
                <a:hlinkClick r:id="rId3"/>
              </a:rPr>
              <a:t>files.moscvichka.ru/photo/moscvichka/2014/03/doc6ee9ts7pye015xsvulu9.jpg</a:t>
            </a:r>
            <a:endParaRPr lang="ru-RU" sz="2400" dirty="0" smtClean="0"/>
          </a:p>
          <a:p>
            <a:r>
              <a:rPr lang="ru-RU" sz="2400" dirty="0" smtClean="0">
                <a:solidFill>
                  <a:srgbClr val="FFC000"/>
                </a:solidFill>
              </a:rPr>
              <a:t>«Рузвельт Ф.Д»:</a:t>
            </a:r>
          </a:p>
          <a:p>
            <a:r>
              <a:rPr lang="en-US" sz="2400" dirty="0">
                <a:hlinkClick r:id="rId4"/>
              </a:rPr>
              <a:t>http://</a:t>
            </a:r>
            <a:r>
              <a:rPr lang="en-US" sz="2400" dirty="0" smtClean="0">
                <a:hlinkClick r:id="rId4"/>
              </a:rPr>
              <a:t>heartsongs.narod.ru/img/if/0322_franklin_roosevelt.jpg</a:t>
            </a:r>
            <a:endParaRPr lang="ru-RU" sz="2400" dirty="0" smtClean="0"/>
          </a:p>
          <a:p>
            <a:r>
              <a:rPr lang="ru-RU" sz="2400" dirty="0" smtClean="0">
                <a:solidFill>
                  <a:srgbClr val="FFC000"/>
                </a:solidFill>
              </a:rPr>
              <a:t>«Большая тройка (3)»:</a:t>
            </a:r>
          </a:p>
          <a:p>
            <a:r>
              <a:rPr lang="en-US" sz="2400" dirty="0">
                <a:hlinkClick r:id="rId5"/>
              </a:rPr>
              <a:t>http://</a:t>
            </a:r>
            <a:r>
              <a:rPr lang="en-US" sz="2400" dirty="0" smtClean="0">
                <a:hlinkClick r:id="rId5"/>
              </a:rPr>
              <a:t>victory.rusarchives.ru/img/photos/1129_1840363727_big.jpg</a:t>
            </a:r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0942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7038"/>
            <a:ext cx="8229600" cy="1849834"/>
          </a:xfrm>
        </p:spPr>
        <p:txBody>
          <a:bodyPr>
            <a:normAutofit fontScale="90000"/>
          </a:bodyPr>
          <a:lstStyle/>
          <a:p>
            <a:r>
              <a:rPr lang="ru-RU" sz="4900" dirty="0">
                <a:solidFill>
                  <a:srgbClr val="00B0F0"/>
                </a:solidFill>
              </a:rPr>
              <a:t/>
            </a:r>
            <a:br>
              <a:rPr lang="ru-RU" sz="4900" dirty="0">
                <a:solidFill>
                  <a:srgbClr val="00B0F0"/>
                </a:solidFill>
              </a:rPr>
            </a:br>
            <a:r>
              <a:rPr lang="ru-RU" sz="4900" dirty="0">
                <a:solidFill>
                  <a:srgbClr val="00B0F0"/>
                </a:solidFill>
              </a:rPr>
              <a:t/>
            </a:r>
            <a:br>
              <a:rPr lang="ru-RU" sz="4900" dirty="0">
                <a:solidFill>
                  <a:srgbClr val="00B0F0"/>
                </a:solidFill>
              </a:rPr>
            </a:br>
            <a:r>
              <a:rPr lang="ru-RU" sz="4900" b="1" dirty="0">
                <a:solidFill>
                  <a:srgbClr val="00B0F0"/>
                </a:solidFill>
              </a:rPr>
              <a:t>Место проведения:</a:t>
            </a:r>
            <a:r>
              <a:rPr lang="ru-RU" sz="4900" dirty="0">
                <a:solidFill>
                  <a:srgbClr val="00B0F0"/>
                </a:solidFill>
              </a:rPr>
              <a:t>  Ливадийский дворец, Ялта (Крым)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492896"/>
            <a:ext cx="7632848" cy="403244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Bogdanova\Desktop\crimean_conference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92896"/>
            <a:ext cx="7776864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7381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rgbClr val="00B050"/>
                </a:solidFill>
              </a:rPr>
              <a:t>Б)Активные ссылки на страницы материалов в Интернете: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FFC000"/>
                </a:solidFill>
              </a:rPr>
              <a:t>«Четыре зоны оккупации Германии»:</a:t>
            </a:r>
          </a:p>
          <a:p>
            <a:r>
              <a:rPr lang="en-US" sz="2400" dirty="0">
                <a:hlinkClick r:id="rId2"/>
              </a:rPr>
              <a:t>http://</a:t>
            </a:r>
            <a:r>
              <a:rPr lang="en-US" sz="2400" dirty="0" smtClean="0">
                <a:hlinkClick r:id="rId2"/>
              </a:rPr>
              <a:t>files.school-collection.edu.ru/dlrstore/00000c51-1000-4ddd-517d-3600483aebf5/objects/02-3-2/2305.png</a:t>
            </a:r>
            <a:endParaRPr lang="ru-RU" sz="2400" dirty="0" smtClean="0"/>
          </a:p>
          <a:p>
            <a:r>
              <a:rPr lang="ru-RU" sz="2400" dirty="0" smtClean="0">
                <a:solidFill>
                  <a:srgbClr val="FFC000"/>
                </a:solidFill>
              </a:rPr>
              <a:t>«Репарации»:</a:t>
            </a:r>
          </a:p>
          <a:p>
            <a:r>
              <a:rPr lang="en-US" sz="2400" dirty="0">
                <a:hlinkClick r:id="rId3"/>
              </a:rPr>
              <a:t>http://</a:t>
            </a:r>
            <a:r>
              <a:rPr lang="en-US" sz="2400" dirty="0" smtClean="0">
                <a:hlinkClick r:id="rId3"/>
              </a:rPr>
              <a:t>doseng.org/uploads/posts/2011-04/1303161579_f10820071215225356.jpg</a:t>
            </a:r>
            <a:endParaRPr lang="ru-RU" sz="2400" dirty="0" smtClean="0"/>
          </a:p>
          <a:p>
            <a:r>
              <a:rPr lang="ru-RU" sz="2400" dirty="0" smtClean="0">
                <a:solidFill>
                  <a:srgbClr val="FFC000"/>
                </a:solidFill>
              </a:rPr>
              <a:t>«Карта Курильских островов и Южного Сахалина»:</a:t>
            </a:r>
          </a:p>
          <a:p>
            <a:r>
              <a:rPr lang="en-US" sz="2400" dirty="0">
                <a:hlinkClick r:id="rId4"/>
              </a:rPr>
              <a:t>http://</a:t>
            </a:r>
            <a:r>
              <a:rPr lang="en-US" sz="2400" dirty="0" smtClean="0">
                <a:hlinkClick r:id="rId4"/>
              </a:rPr>
              <a:t>image.newsru.com/pict/id/large/737735_20050311115328.gif</a:t>
            </a:r>
            <a:endParaRPr lang="ru-RU" sz="2400" dirty="0" smtClean="0"/>
          </a:p>
          <a:p>
            <a:r>
              <a:rPr lang="ru-RU" sz="2400" dirty="0" smtClean="0">
                <a:solidFill>
                  <a:srgbClr val="FFC000"/>
                </a:solidFill>
              </a:rPr>
              <a:t>«Организация Объединенных Наций»:</a:t>
            </a:r>
          </a:p>
          <a:p>
            <a:r>
              <a:rPr lang="en-US" sz="2400" dirty="0">
                <a:hlinkClick r:id="rId5"/>
              </a:rPr>
              <a:t>https://</a:t>
            </a:r>
            <a:r>
              <a:rPr lang="en-US" sz="2400" dirty="0" smtClean="0">
                <a:hlinkClick r:id="rId5"/>
              </a:rPr>
              <a:t>pbs.twimg.com/profile_images/416235486793830402/00rFjMlS_400x400.jpeg</a:t>
            </a:r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2678291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4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конференции</a:t>
            </a:r>
            <a:r>
              <a:rPr lang="ru-RU" sz="44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2817"/>
            <a:ext cx="8229600" cy="4176464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Установление послевоенного мирового порядка. 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 descr="C:\Users\Bogdanova\Desktop\207632159_3651049007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420888"/>
            <a:ext cx="4968552" cy="4137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2769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591288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Рассматриваемые вопросы: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831749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1)Послевоенное </a:t>
            </a:r>
            <a:r>
              <a:rPr lang="ru-RU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</a:t>
            </a:r>
            <a:r>
              <a:rPr lang="ru-RU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Германии. </a:t>
            </a:r>
            <a:endParaRPr lang="ru-RU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2)Будущий </a:t>
            </a:r>
            <a:r>
              <a:rPr lang="ru-RU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мира между </a:t>
            </a:r>
            <a:r>
              <a:rPr lang="ru-RU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странами-победительницами.</a:t>
            </a:r>
            <a:endParaRPr lang="ru-RU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3074" name="Picture 2" descr="C:\Users\Bogdanova\Desktop\9E96A4D1-3046-4F54-BA51-C399E439553F_mw1024_s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996952"/>
            <a:ext cx="6192688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533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22314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70C0"/>
                </a:solidFill>
              </a:rPr>
              <a:t>Участники:  </a:t>
            </a:r>
            <a:r>
              <a:rPr lang="ru-RU" sz="4000" dirty="0">
                <a:solidFill>
                  <a:srgbClr val="00B0F0"/>
                </a:solidFill>
              </a:rPr>
              <a:t>руководителей трех держав — союзников по Антигитлеровской коалиции: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099" name="Picture 3" descr="C:\Users\Bogdanova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348880"/>
            <a:ext cx="5760639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433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869160"/>
            <a:ext cx="8229600" cy="1257003"/>
          </a:xfrm>
        </p:spPr>
        <p:txBody>
          <a:bodyPr>
            <a:normAutofit fontScale="92500"/>
          </a:bodyPr>
          <a:lstStyle/>
          <a:p>
            <a:pPr lvl="0"/>
            <a:r>
              <a:rPr lang="ru-RU" sz="4000" dirty="0">
                <a:solidFill>
                  <a:srgbClr val="FFC000"/>
                </a:solidFill>
              </a:rPr>
              <a:t>Председатель Совета Министров СССР — И. В. </a:t>
            </a:r>
            <a:r>
              <a:rPr lang="ru-RU" sz="4000" dirty="0" smtClean="0">
                <a:solidFill>
                  <a:srgbClr val="FFC000"/>
                </a:solidFill>
              </a:rPr>
              <a:t>Сталин.</a:t>
            </a:r>
            <a:endParaRPr lang="ru-RU" sz="4000" dirty="0">
              <a:solidFill>
                <a:srgbClr val="FFC000"/>
              </a:solidFill>
            </a:endParaRPr>
          </a:p>
          <a:p>
            <a:endParaRPr lang="ru-RU" dirty="0"/>
          </a:p>
        </p:txBody>
      </p:sp>
      <p:pic>
        <p:nvPicPr>
          <p:cNvPr id="5122" name="Picture 2" descr="C:\Users\Bogdanova\Desktop\20081209elpepiint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04664"/>
            <a:ext cx="6192688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40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653136"/>
            <a:ext cx="8229600" cy="1584176"/>
          </a:xfrm>
        </p:spPr>
        <p:txBody>
          <a:bodyPr/>
          <a:lstStyle/>
          <a:p>
            <a:pPr lvl="0"/>
            <a:r>
              <a:rPr lang="ru-RU" sz="4000" dirty="0" smtClean="0">
                <a:solidFill>
                  <a:srgbClr val="FFC000"/>
                </a:solidFill>
              </a:rPr>
              <a:t>Премьер-министр Великобритании </a:t>
            </a:r>
            <a:r>
              <a:rPr lang="ru-RU" sz="4000" dirty="0">
                <a:solidFill>
                  <a:srgbClr val="FFC000"/>
                </a:solidFill>
              </a:rPr>
              <a:t>— У. Черчилль </a:t>
            </a:r>
          </a:p>
          <a:p>
            <a:endParaRPr lang="ru-RU" dirty="0"/>
          </a:p>
        </p:txBody>
      </p:sp>
      <p:pic>
        <p:nvPicPr>
          <p:cNvPr id="6146" name="Picture 2" descr="C:\Users\Bogdanova\Desktop\doc6ee9ts7pye015xsvulu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04664"/>
            <a:ext cx="3516668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22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25144"/>
            <a:ext cx="8229600" cy="1401019"/>
          </a:xfrm>
        </p:spPr>
        <p:txBody>
          <a:bodyPr/>
          <a:lstStyle/>
          <a:p>
            <a:pPr lvl="0"/>
            <a:r>
              <a:rPr lang="ru-RU" sz="3600" dirty="0" smtClean="0">
                <a:solidFill>
                  <a:srgbClr val="FFC000"/>
                </a:solidFill>
              </a:rPr>
              <a:t>Президент </a:t>
            </a:r>
            <a:r>
              <a:rPr lang="ru-RU" sz="3600" dirty="0">
                <a:solidFill>
                  <a:srgbClr val="FFC000"/>
                </a:solidFill>
              </a:rPr>
              <a:t>США — Ф. Д. </a:t>
            </a:r>
            <a:r>
              <a:rPr lang="ru-RU" sz="3600" dirty="0" smtClean="0">
                <a:solidFill>
                  <a:srgbClr val="FFC000"/>
                </a:solidFill>
              </a:rPr>
              <a:t>Рузвельт. </a:t>
            </a:r>
            <a:endParaRPr lang="ru-RU" sz="3600" dirty="0">
              <a:solidFill>
                <a:srgbClr val="FFC000"/>
              </a:solidFill>
            </a:endParaRPr>
          </a:p>
          <a:p>
            <a:endParaRPr lang="ru-RU" dirty="0"/>
          </a:p>
        </p:txBody>
      </p:sp>
      <p:pic>
        <p:nvPicPr>
          <p:cNvPr id="7170" name="Picture 2" descr="C:\Users\Bogdanova\Desktop\0322_franklin_rooseve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76672"/>
            <a:ext cx="3312368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847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56992"/>
            <a:ext cx="8229600" cy="2769171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«Большая тройка»</a:t>
            </a:r>
            <a:r>
              <a:rPr lang="ru-RU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так в годы Второй мировой войны в мировых СМИ называли основные </a:t>
            </a:r>
            <a:r>
              <a:rPr lang="ru-RU" sz="28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страны -участницы</a:t>
            </a:r>
            <a:r>
              <a:rPr lang="ru-RU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Антигитлеровской коалиции</a:t>
            </a:r>
            <a:r>
              <a:rPr lang="ru-RU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 </a:t>
            </a:r>
            <a:r>
              <a:rPr lang="ru-RU" sz="28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СССР,</a:t>
            </a:r>
            <a:r>
              <a:rPr lang="ru-RU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США</a:t>
            </a:r>
            <a:r>
              <a:rPr lang="ru-RU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 Великобританию, а также руководителей этих стран: Сталина, </a:t>
            </a:r>
            <a:r>
              <a:rPr lang="ru-RU" sz="28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Рузвельта</a:t>
            </a:r>
            <a:r>
              <a:rPr lang="ru-RU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Черчилля.</a:t>
            </a:r>
          </a:p>
          <a:p>
            <a:endParaRPr lang="ru-RU" dirty="0"/>
          </a:p>
        </p:txBody>
      </p:sp>
      <p:pic>
        <p:nvPicPr>
          <p:cNvPr id="8194" name="Picture 2" descr="C:\Users\Bogdanova\Desktop\1385073324-be0601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32656"/>
            <a:ext cx="583264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5615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132</TotalTime>
  <Words>408</Words>
  <Application>Microsoft Office PowerPoint</Application>
  <PresentationFormat>Экран (4:3)</PresentationFormat>
  <Paragraphs>68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Литейная</vt:lpstr>
      <vt:lpstr> ЯЛТИНСКАЯ (КРЫМСКАЯ) КОНФЕРЕНЦИЯ. </vt:lpstr>
      <vt:lpstr>  Место проведения:  Ливадийский дворец, Ялта (Крым)</vt:lpstr>
      <vt:lpstr>              Цель конференции:   </vt:lpstr>
      <vt:lpstr>Рассматриваемые вопросы: </vt:lpstr>
      <vt:lpstr>Участники:  руководителей трех держав — союзников по Антигитлеровской коалиции:  </vt:lpstr>
      <vt:lpstr>Презентация PowerPoint</vt:lpstr>
      <vt:lpstr>Презентация PowerPoint</vt:lpstr>
      <vt:lpstr>Презентация PowerPoint</vt:lpstr>
      <vt:lpstr>Презентация PowerPoint</vt:lpstr>
      <vt:lpstr>Принятые решения: </vt:lpstr>
      <vt:lpstr>Принятые решения: </vt:lpstr>
      <vt:lpstr>Принятые решения: </vt:lpstr>
      <vt:lpstr>Принятые решения: </vt:lpstr>
      <vt:lpstr>Принятые решения: </vt:lpstr>
      <vt:lpstr>Принятые решения: </vt:lpstr>
      <vt:lpstr>Принятые решения: </vt:lpstr>
      <vt:lpstr>Литература: </vt:lpstr>
      <vt:lpstr>Б)Активные ссылки на страницы материалов в Интернете:</vt:lpstr>
      <vt:lpstr>Б)Активные ссылки на страницы материалов в Интернете:</vt:lpstr>
      <vt:lpstr>Б)Активные ссылки на страницы материалов в Интернете: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ЯЛТИНСКАЯ (КРЫМСКАЯ) КОНФЕРЕНЦИЯ. </dc:title>
  <dc:creator>Bogdanova</dc:creator>
  <cp:lastModifiedBy>Bogdanova</cp:lastModifiedBy>
  <cp:revision>31</cp:revision>
  <dcterms:created xsi:type="dcterms:W3CDTF">2015-02-24T08:25:07Z</dcterms:created>
  <dcterms:modified xsi:type="dcterms:W3CDTF">2015-03-05T09:05:27Z</dcterms:modified>
</cp:coreProperties>
</file>