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302" r:id="rId15"/>
    <p:sldId id="303" r:id="rId16"/>
    <p:sldId id="304" r:id="rId17"/>
    <p:sldId id="305" r:id="rId18"/>
    <p:sldId id="306" r:id="rId19"/>
    <p:sldId id="271" r:id="rId20"/>
    <p:sldId id="267" r:id="rId21"/>
    <p:sldId id="272" r:id="rId22"/>
    <p:sldId id="274" r:id="rId23"/>
    <p:sldId id="275" r:id="rId24"/>
    <p:sldId id="276" r:id="rId25"/>
    <p:sldId id="280" r:id="rId26"/>
    <p:sldId id="281" r:id="rId27"/>
    <p:sldId id="282" r:id="rId28"/>
    <p:sldId id="283" r:id="rId29"/>
    <p:sldId id="307" r:id="rId30"/>
    <p:sldId id="308" r:id="rId31"/>
    <p:sldId id="309" r:id="rId32"/>
    <p:sldId id="310" r:id="rId33"/>
    <p:sldId id="311" r:id="rId34"/>
    <p:sldId id="312" r:id="rId35"/>
    <p:sldId id="284" r:id="rId36"/>
    <p:sldId id="285" r:id="rId37"/>
    <p:sldId id="286" r:id="rId38"/>
    <p:sldId id="300" r:id="rId39"/>
  </p:sldIdLst>
  <p:sldSz cx="9144000" cy="6858000" type="screen4x3"/>
  <p:notesSz cx="6858000" cy="9190038"/>
  <p:defaultTextStyle>
    <a:defPPr>
      <a:defRPr lang="en-US"/>
    </a:defPPr>
    <a:lvl1pPr algn="l" rtl="0" fontAlgn="base">
      <a:spcBef>
        <a:spcPct val="20000"/>
      </a:spcBef>
      <a:spcAft>
        <a:spcPct val="0"/>
      </a:spcAft>
      <a:buSzPct val="85000"/>
      <a:buChar char="•"/>
      <a:defRPr sz="3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SzPct val="85000"/>
      <a:buChar char="•"/>
      <a:defRPr sz="3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SzPct val="85000"/>
      <a:buChar char="•"/>
      <a:defRPr sz="3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SzPct val="85000"/>
      <a:buChar char="•"/>
      <a:defRPr sz="3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SzPct val="85000"/>
      <a:buChar char="•"/>
      <a:defRPr sz="3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0000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>
        <p:scale>
          <a:sx n="75" d="100"/>
          <a:sy n="75" d="100"/>
        </p:scale>
        <p:origin x="-660" y="-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1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307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2" tIns="45846" rIns="91692" bIns="45846" numCol="1" anchor="t" anchorCtr="0" compatLnSpc="1">
            <a:prstTxWarp prst="textNoShape">
              <a:avLst/>
            </a:prstTxWarp>
          </a:bodyPr>
          <a:lstStyle>
            <a:lvl1pPr defTabSz="917575">
              <a:spcBef>
                <a:spcPct val="0"/>
              </a:spcBef>
              <a:buSzTx/>
              <a:buFontTx/>
              <a:buNone/>
              <a:defRPr sz="1200">
                <a:solidFill>
                  <a:schemeClr val="tx2"/>
                </a:solidFill>
                <a:latin typeface="Arial Black" pitchFamily="34" charset="0"/>
              </a:defRPr>
            </a:lvl1pPr>
          </a:lstStyle>
          <a:p>
            <a:endParaRPr lang="en-US"/>
          </a:p>
        </p:txBody>
      </p:sp>
      <p:sp>
        <p:nvSpPr>
          <p:cNvPr id="72707" name="Rectangle 3075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2" tIns="45846" rIns="91692" bIns="45846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buSzTx/>
              <a:buFontTx/>
              <a:buNone/>
              <a:defRPr sz="1200">
                <a:solidFill>
                  <a:schemeClr val="tx2"/>
                </a:solidFill>
                <a:latin typeface="Arial Black" pitchFamily="34" charset="0"/>
              </a:defRPr>
            </a:lvl1pPr>
          </a:lstStyle>
          <a:p>
            <a:endParaRPr lang="en-US"/>
          </a:p>
        </p:txBody>
      </p:sp>
      <p:sp>
        <p:nvSpPr>
          <p:cNvPr id="72708" name="Rectangle 3076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9663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2" tIns="45846" rIns="91692" bIns="45846" numCol="1" anchor="b" anchorCtr="0" compatLnSpc="1">
            <a:prstTxWarp prst="textNoShape">
              <a:avLst/>
            </a:prstTxWarp>
          </a:bodyPr>
          <a:lstStyle>
            <a:lvl1pPr defTabSz="917575">
              <a:spcBef>
                <a:spcPct val="0"/>
              </a:spcBef>
              <a:buSzTx/>
              <a:buFontTx/>
              <a:buNone/>
              <a:defRPr sz="1200">
                <a:solidFill>
                  <a:schemeClr val="tx2"/>
                </a:solidFill>
                <a:latin typeface="Arial Black" pitchFamily="34" charset="0"/>
              </a:defRPr>
            </a:lvl1pPr>
          </a:lstStyle>
          <a:p>
            <a:endParaRPr lang="en-US"/>
          </a:p>
        </p:txBody>
      </p:sp>
      <p:sp>
        <p:nvSpPr>
          <p:cNvPr id="72709" name="Rectangle 3077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29663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2" tIns="45846" rIns="91692" bIns="45846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buSzTx/>
              <a:buFontTx/>
              <a:buNone/>
              <a:defRPr sz="1200">
                <a:solidFill>
                  <a:schemeClr val="tx2"/>
                </a:solidFill>
                <a:latin typeface="Arial Black" pitchFamily="34" charset="0"/>
              </a:defRPr>
            </a:lvl1pPr>
          </a:lstStyle>
          <a:p>
            <a:fld id="{DD7C8DBE-DB48-40EA-88A4-C1D56DDD653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2" tIns="45846" rIns="91692" bIns="45846" numCol="1" anchor="t" anchorCtr="0" compatLnSpc="1">
            <a:prstTxWarp prst="textNoShape">
              <a:avLst/>
            </a:prstTxWarp>
          </a:bodyPr>
          <a:lstStyle>
            <a:lvl1pPr defTabSz="917575">
              <a:spcBef>
                <a:spcPct val="0"/>
              </a:spcBef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2" tIns="45846" rIns="91692" bIns="45846" numCol="1" anchor="t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2048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31888" y="688975"/>
            <a:ext cx="4595812" cy="3446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5625"/>
            <a:ext cx="5029200" cy="413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2" tIns="45846" rIns="91692" bIns="458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9663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2" tIns="45846" rIns="91692" bIns="45846" numCol="1" anchor="b" anchorCtr="0" compatLnSpc="1">
            <a:prstTxWarp prst="textNoShape">
              <a:avLst/>
            </a:prstTxWarp>
          </a:bodyPr>
          <a:lstStyle>
            <a:lvl1pPr defTabSz="917575">
              <a:spcBef>
                <a:spcPct val="0"/>
              </a:spcBef>
              <a:buSzTx/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29663"/>
            <a:ext cx="29718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92" tIns="45846" rIns="91692" bIns="45846" numCol="1" anchor="b" anchorCtr="0" compatLnSpc="1">
            <a:prstTxWarp prst="textNoShape">
              <a:avLst/>
            </a:prstTxWarp>
          </a:bodyPr>
          <a:lstStyle>
            <a:lvl1pPr algn="r" defTabSz="917575">
              <a:spcBef>
                <a:spcPct val="0"/>
              </a:spcBef>
              <a:buSzTx/>
              <a:buFontTx/>
              <a:buNone/>
              <a:defRPr sz="1200"/>
            </a:lvl1pPr>
          </a:lstStyle>
          <a:p>
            <a:fld id="{4D05B909-9B41-4BCA-A93E-BB1B9AC3BD2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77EC77-F7EC-4892-8AC3-9503685F036C}" type="slidenum">
              <a:rPr lang="en-US"/>
              <a:pPr/>
              <a:t>10</a:t>
            </a:fld>
            <a:endParaRPr lang="en-US"/>
          </a:p>
        </p:txBody>
      </p:sp>
      <p:sp>
        <p:nvSpPr>
          <p:cNvPr id="215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0" y="-14288"/>
            <a:ext cx="9155113" cy="6884988"/>
            <a:chOff x="0" y="-9"/>
            <a:chExt cx="5767" cy="4337"/>
          </a:xfrm>
        </p:grpSpPr>
        <p:sp>
          <p:nvSpPr>
            <p:cNvPr id="33795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796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797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798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799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00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01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02" name="Freeform 10"/>
            <p:cNvSpPr>
              <a:spLocks/>
            </p:cNvSpPr>
            <p:nvPr/>
          </p:nvSpPr>
          <p:spPr bwMode="hidden">
            <a:xfrm rot="-2895842">
              <a:off x="-984" y="1041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03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04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05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/>
              <a:ahLst/>
              <a:cxnLst>
                <a:cxn ang="0">
                  <a:pos x="0" y="2265"/>
                </a:cxn>
                <a:cxn ang="0">
                  <a:pos x="1030" y="0"/>
                </a:cxn>
                <a:cxn ang="0">
                  <a:pos x="1089" y="0"/>
                </a:cxn>
                <a:cxn ang="0">
                  <a:pos x="37" y="2285"/>
                </a:cxn>
                <a:cxn ang="0">
                  <a:pos x="0" y="2265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06" name="Rectangle 14"/>
            <p:cNvSpPr>
              <a:spLocks noChangeArrowheads="1"/>
            </p:cNvSpPr>
            <p:nvPr/>
          </p:nvSpPr>
          <p:spPr bwMode="invGray">
            <a:xfrm>
              <a:off x="0" y="2441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07" name="Freeform 15"/>
            <p:cNvSpPr>
              <a:spLocks/>
            </p:cNvSpPr>
            <p:nvPr/>
          </p:nvSpPr>
          <p:spPr bwMode="invGray">
            <a:xfrm>
              <a:off x="1632" y="2487"/>
              <a:ext cx="1737" cy="382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08" name="Freeform 16"/>
            <p:cNvSpPr>
              <a:spLocks/>
            </p:cNvSpPr>
            <p:nvPr/>
          </p:nvSpPr>
          <p:spPr bwMode="invGray">
            <a:xfrm>
              <a:off x="0" y="2487"/>
              <a:ext cx="1737" cy="381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09" name="Freeform 17"/>
            <p:cNvSpPr>
              <a:spLocks/>
            </p:cNvSpPr>
            <p:nvPr/>
          </p:nvSpPr>
          <p:spPr bwMode="invGray">
            <a:xfrm>
              <a:off x="3744" y="2487"/>
              <a:ext cx="1739" cy="382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0" name="Freeform 18"/>
            <p:cNvSpPr>
              <a:spLocks/>
            </p:cNvSpPr>
            <p:nvPr/>
          </p:nvSpPr>
          <p:spPr bwMode="invGray">
            <a:xfrm>
              <a:off x="1920" y="2487"/>
              <a:ext cx="2080" cy="38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1" name="Rectangle 19"/>
            <p:cNvSpPr>
              <a:spLocks noChangeArrowheads="1"/>
            </p:cNvSpPr>
            <p:nvPr/>
          </p:nvSpPr>
          <p:spPr bwMode="invGray">
            <a:xfrm>
              <a:off x="7" y="2456"/>
              <a:ext cx="5760" cy="43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2" name="Freeform 20"/>
            <p:cNvSpPr>
              <a:spLocks/>
            </p:cNvSpPr>
            <p:nvPr/>
          </p:nvSpPr>
          <p:spPr bwMode="invGray">
            <a:xfrm>
              <a:off x="2583" y="2449"/>
              <a:ext cx="1036" cy="420"/>
            </a:xfrm>
            <a:custGeom>
              <a:avLst/>
              <a:gdLst/>
              <a:ahLst/>
              <a:cxnLst>
                <a:cxn ang="0">
                  <a:pos x="1027" y="0"/>
                </a:cxn>
                <a:cxn ang="0">
                  <a:pos x="0" y="417"/>
                </a:cxn>
                <a:cxn ang="0">
                  <a:pos x="24" y="420"/>
                </a:cxn>
                <a:cxn ang="0">
                  <a:pos x="1036" y="16"/>
                </a:cxn>
                <a:cxn ang="0">
                  <a:pos x="1027" y="0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3" name="Freeform 21"/>
            <p:cNvSpPr>
              <a:spLocks/>
            </p:cNvSpPr>
            <p:nvPr/>
          </p:nvSpPr>
          <p:spPr bwMode="invGray">
            <a:xfrm rot="18897039" flipH="1">
              <a:off x="1486" y="2417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4" name="Freeform 22"/>
            <p:cNvSpPr>
              <a:spLocks/>
            </p:cNvSpPr>
            <p:nvPr/>
          </p:nvSpPr>
          <p:spPr bwMode="invGray">
            <a:xfrm rot="18897039" flipH="1">
              <a:off x="766" y="2417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5" name="Freeform 23"/>
            <p:cNvSpPr>
              <a:spLocks/>
            </p:cNvSpPr>
            <p:nvPr/>
          </p:nvSpPr>
          <p:spPr bwMode="invGray">
            <a:xfrm rot="18897039" flipH="1">
              <a:off x="31" y="2385"/>
              <a:ext cx="1034" cy="487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6" name="Freeform 24"/>
            <p:cNvSpPr>
              <a:spLocks/>
            </p:cNvSpPr>
            <p:nvPr/>
          </p:nvSpPr>
          <p:spPr bwMode="invGray">
            <a:xfrm flipH="1" flipV="1">
              <a:off x="576" y="2441"/>
              <a:ext cx="3552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7" name="Freeform 25"/>
            <p:cNvSpPr>
              <a:spLocks/>
            </p:cNvSpPr>
            <p:nvPr/>
          </p:nvSpPr>
          <p:spPr bwMode="invGray">
            <a:xfrm flipH="1" flipV="1">
              <a:off x="240" y="2441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8" name="Freeform 26"/>
            <p:cNvSpPr>
              <a:spLocks/>
            </p:cNvSpPr>
            <p:nvPr/>
          </p:nvSpPr>
          <p:spPr bwMode="invGray">
            <a:xfrm flipH="1" flipV="1">
              <a:off x="3036" y="2489"/>
              <a:ext cx="1332" cy="383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19" name="Freeform 27"/>
            <p:cNvSpPr>
              <a:spLocks/>
            </p:cNvSpPr>
            <p:nvPr/>
          </p:nvSpPr>
          <p:spPr bwMode="invGray">
            <a:xfrm flipH="1" flipV="1">
              <a:off x="3984" y="2441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20" name="Freeform 28"/>
            <p:cNvSpPr>
              <a:spLocks/>
            </p:cNvSpPr>
            <p:nvPr/>
          </p:nvSpPr>
          <p:spPr bwMode="invGray">
            <a:xfrm flipH="1" flipV="1">
              <a:off x="3456" y="2441"/>
              <a:ext cx="2304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21" name="Rectangle 29"/>
            <p:cNvSpPr>
              <a:spLocks noChangeArrowheads="1"/>
            </p:cNvSpPr>
            <p:nvPr/>
          </p:nvSpPr>
          <p:spPr bwMode="invGray">
            <a:xfrm>
              <a:off x="0" y="2462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22" name="Rectangle 30"/>
            <p:cNvSpPr>
              <a:spLocks noChangeArrowheads="1"/>
            </p:cNvSpPr>
            <p:nvPr/>
          </p:nvSpPr>
          <p:spPr bwMode="hidden">
            <a:xfrm>
              <a:off x="0" y="2880"/>
              <a:ext cx="5760" cy="5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823" name="Rectangle 31"/>
            <p:cNvSpPr>
              <a:spLocks noChangeArrowheads="1"/>
            </p:cNvSpPr>
            <p:nvPr/>
          </p:nvSpPr>
          <p:spPr bwMode="hidden">
            <a:xfrm>
              <a:off x="0" y="3408"/>
              <a:ext cx="5760" cy="9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3824" name="Picture 32" descr="D:\FRONTPAGE THEMES\BLITZ\BTZBUL1A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86" y="1650"/>
              <a:ext cx="204" cy="204"/>
            </a:xfrm>
            <a:prstGeom prst="rect">
              <a:avLst/>
            </a:prstGeom>
            <a:noFill/>
          </p:spPr>
        </p:pic>
      </p:grpSp>
      <p:sp>
        <p:nvSpPr>
          <p:cNvPr id="33825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239000" cy="1905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3826" name="Rectangle 34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6400800" cy="16795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endParaRPr lang="ru-RU"/>
          </a:p>
        </p:txBody>
      </p:sp>
      <p:sp>
        <p:nvSpPr>
          <p:cNvPr id="33827" name="Rectangle 3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3828" name="Rectangle 3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3829" name="Rectangle 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SzTx/>
              <a:buFontTx/>
              <a:buNone/>
              <a:defRPr sz="1400">
                <a:latin typeface="+mn-lt"/>
              </a:defRPr>
            </a:lvl1pPr>
          </a:lstStyle>
          <a:p>
            <a:fld id="{08DD2139-3F9E-4C4D-80B1-94CD86D745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CW360/TTI/VE/LV/03/27/01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465138"/>
            <a:ext cx="1943100" cy="56308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465138"/>
            <a:ext cx="5676900" cy="56308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CW360/TTI/VE/LV/03/27/01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65138"/>
            <a:ext cx="77724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581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24384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CW360/TTI/VE/LV/03/27/01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65138"/>
            <a:ext cx="77724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5814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0" y="6553200"/>
            <a:ext cx="24384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CW360/TTI/VE/LV/03/27/01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CW360/TTI/VE/LV/03/27/01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CW360/TTI/VE/LV/03/27/01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CW360/TTI/VE/LV/03/27/01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CW360/TTI/VE/LV/03/27/01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CW360/TTI/VE/LV/03/27/01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CW360/TTI/VE/LV/03/27/01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CW360/TTI/VE/LV/03/27/01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CW360/TTI/VE/LV/03/27/01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0"/>
            <a:ext cx="9144000" cy="7405688"/>
            <a:chOff x="0" y="-9"/>
            <a:chExt cx="5760" cy="4665"/>
          </a:xfrm>
        </p:grpSpPr>
        <p:sp>
          <p:nvSpPr>
            <p:cNvPr id="32771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72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73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74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75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76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77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78" name="Freeform 10"/>
            <p:cNvSpPr>
              <a:spLocks/>
            </p:cNvSpPr>
            <p:nvPr userDrawn="1"/>
          </p:nvSpPr>
          <p:spPr bwMode="hidden">
            <a:xfrm rot="-2895842">
              <a:off x="-984" y="1041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79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80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81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/>
              <a:ahLst/>
              <a:cxnLst>
                <a:cxn ang="0">
                  <a:pos x="0" y="2265"/>
                </a:cxn>
                <a:cxn ang="0">
                  <a:pos x="1030" y="0"/>
                </a:cxn>
                <a:cxn ang="0">
                  <a:pos x="1089" y="0"/>
                </a:cxn>
                <a:cxn ang="0">
                  <a:pos x="37" y="2285"/>
                </a:cxn>
                <a:cxn ang="0">
                  <a:pos x="0" y="2265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82" name="Rectangle 14"/>
            <p:cNvSpPr>
              <a:spLocks noChangeArrowheads="1"/>
            </p:cNvSpPr>
            <p:nvPr/>
          </p:nvSpPr>
          <p:spPr bwMode="hidden">
            <a:xfrm>
              <a:off x="0" y="3910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83" name="Freeform 15"/>
            <p:cNvSpPr>
              <a:spLocks/>
            </p:cNvSpPr>
            <p:nvPr/>
          </p:nvSpPr>
          <p:spPr bwMode="hidden">
            <a:xfrm>
              <a:off x="1632" y="3956"/>
              <a:ext cx="1737" cy="382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84" name="Freeform 16"/>
            <p:cNvSpPr>
              <a:spLocks/>
            </p:cNvSpPr>
            <p:nvPr/>
          </p:nvSpPr>
          <p:spPr bwMode="hidden">
            <a:xfrm>
              <a:off x="0" y="3956"/>
              <a:ext cx="1737" cy="381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85" name="Freeform 17"/>
            <p:cNvSpPr>
              <a:spLocks/>
            </p:cNvSpPr>
            <p:nvPr/>
          </p:nvSpPr>
          <p:spPr bwMode="hidden">
            <a:xfrm>
              <a:off x="3744" y="3956"/>
              <a:ext cx="1739" cy="382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86" name="Freeform 18"/>
            <p:cNvSpPr>
              <a:spLocks/>
            </p:cNvSpPr>
            <p:nvPr/>
          </p:nvSpPr>
          <p:spPr bwMode="hidden">
            <a:xfrm>
              <a:off x="1920" y="3956"/>
              <a:ext cx="2080" cy="38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87" name="Rectangle 19"/>
            <p:cNvSpPr>
              <a:spLocks noChangeArrowheads="1"/>
            </p:cNvSpPr>
            <p:nvPr/>
          </p:nvSpPr>
          <p:spPr bwMode="hidden">
            <a:xfrm>
              <a:off x="0" y="3905"/>
              <a:ext cx="5760" cy="43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88" name="Freeform 20"/>
            <p:cNvSpPr>
              <a:spLocks/>
            </p:cNvSpPr>
            <p:nvPr/>
          </p:nvSpPr>
          <p:spPr bwMode="hidden">
            <a:xfrm>
              <a:off x="2583" y="3918"/>
              <a:ext cx="1036" cy="420"/>
            </a:xfrm>
            <a:custGeom>
              <a:avLst/>
              <a:gdLst/>
              <a:ahLst/>
              <a:cxnLst>
                <a:cxn ang="0">
                  <a:pos x="1027" y="0"/>
                </a:cxn>
                <a:cxn ang="0">
                  <a:pos x="0" y="417"/>
                </a:cxn>
                <a:cxn ang="0">
                  <a:pos x="24" y="420"/>
                </a:cxn>
                <a:cxn ang="0">
                  <a:pos x="1036" y="16"/>
                </a:cxn>
                <a:cxn ang="0">
                  <a:pos x="1027" y="0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89" name="Freeform 21"/>
            <p:cNvSpPr>
              <a:spLocks/>
            </p:cNvSpPr>
            <p:nvPr/>
          </p:nvSpPr>
          <p:spPr bwMode="hidden">
            <a:xfrm rot="18897039" flipH="1">
              <a:off x="1486" y="3886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90" name="Freeform 22"/>
            <p:cNvSpPr>
              <a:spLocks/>
            </p:cNvSpPr>
            <p:nvPr/>
          </p:nvSpPr>
          <p:spPr bwMode="hidden">
            <a:xfrm rot="18897039" flipH="1">
              <a:off x="766" y="3886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91" name="Freeform 23"/>
            <p:cNvSpPr>
              <a:spLocks/>
            </p:cNvSpPr>
            <p:nvPr/>
          </p:nvSpPr>
          <p:spPr bwMode="hidden">
            <a:xfrm rot="18897039" flipH="1">
              <a:off x="31" y="3854"/>
              <a:ext cx="1034" cy="487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92" name="Freeform 24"/>
            <p:cNvSpPr>
              <a:spLocks/>
            </p:cNvSpPr>
            <p:nvPr/>
          </p:nvSpPr>
          <p:spPr bwMode="hidden">
            <a:xfrm flipH="1" flipV="1">
              <a:off x="576" y="3910"/>
              <a:ext cx="3552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93" name="Freeform 25"/>
            <p:cNvSpPr>
              <a:spLocks/>
            </p:cNvSpPr>
            <p:nvPr/>
          </p:nvSpPr>
          <p:spPr bwMode="hidden">
            <a:xfrm flipH="1" flipV="1">
              <a:off x="240" y="3910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94" name="Freeform 26"/>
            <p:cNvSpPr>
              <a:spLocks/>
            </p:cNvSpPr>
            <p:nvPr/>
          </p:nvSpPr>
          <p:spPr bwMode="hidden">
            <a:xfrm flipH="1" flipV="1">
              <a:off x="3036" y="3958"/>
              <a:ext cx="1332" cy="383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95" name="Freeform 27"/>
            <p:cNvSpPr>
              <a:spLocks/>
            </p:cNvSpPr>
            <p:nvPr/>
          </p:nvSpPr>
          <p:spPr bwMode="hidden">
            <a:xfrm flipH="1" flipV="1">
              <a:off x="3984" y="3910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96" name="Freeform 28"/>
            <p:cNvSpPr>
              <a:spLocks/>
            </p:cNvSpPr>
            <p:nvPr/>
          </p:nvSpPr>
          <p:spPr bwMode="hidden">
            <a:xfrm flipH="1" flipV="1">
              <a:off x="3456" y="3910"/>
              <a:ext cx="2304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97" name="Rectangle 29"/>
            <p:cNvSpPr>
              <a:spLocks noChangeArrowheads="1"/>
            </p:cNvSpPr>
            <p:nvPr/>
          </p:nvSpPr>
          <p:spPr bwMode="hidden">
            <a:xfrm>
              <a:off x="0" y="3931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798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5138"/>
            <a:ext cx="7772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2799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800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814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SzTx/>
              <a:buFontTx/>
              <a:buNone/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32801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53200"/>
            <a:ext cx="2438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SzTx/>
              <a:buFontTx/>
              <a:buNone/>
              <a:defRPr sz="900">
                <a:latin typeface="+mn-lt"/>
              </a:defRPr>
            </a:lvl1pPr>
          </a:lstStyle>
          <a:p>
            <a:r>
              <a:rPr lang="en-US"/>
              <a:t>CW360/TTI/VE/LV/03/27/01</a:t>
            </a:r>
          </a:p>
        </p:txBody>
      </p:sp>
      <p:sp>
        <p:nvSpPr>
          <p:cNvPr id="32803" name="Text Box 35"/>
          <p:cNvSpPr txBox="1">
            <a:spLocks noChangeArrowheads="1"/>
          </p:cNvSpPr>
          <p:nvPr/>
        </p:nvSpPr>
        <p:spPr bwMode="auto">
          <a:xfrm>
            <a:off x="8305800" y="6629400"/>
            <a:ext cx="838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fld id="{DABC3DFD-526A-4075-8736-650611BEA0EB}" type="slidenum">
              <a:rPr lang="en-US" sz="900">
                <a:latin typeface="Arial" charset="0"/>
              </a:rPr>
              <a:pPr>
                <a:spcBef>
                  <a:spcPct val="50000"/>
                </a:spcBef>
              </a:pPr>
              <a:t>‹#›</a:t>
            </a:fld>
            <a:endParaRPr lang="en-US" sz="900">
              <a:latin typeface="Arial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5000"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dgl.microsoft.com/mgnsrv.dll?1,en,PE06083_" TargetMode="Externa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71670" y="571480"/>
            <a:ext cx="5715040" cy="1938992"/>
          </a:xfrm>
        </p:spPr>
        <p:txBody>
          <a:bodyPr/>
          <a:lstStyle/>
          <a:p>
            <a:r>
              <a:rPr lang="ru-RU" sz="6000" dirty="0" smtClean="0"/>
              <a:t>Вакцинация</a:t>
            </a:r>
            <a:endParaRPr lang="en-US" sz="6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334000"/>
            <a:ext cx="8077200" cy="1143000"/>
          </a:xfrm>
        </p:spPr>
        <p:txBody>
          <a:bodyPr/>
          <a:lstStyle/>
          <a:p>
            <a:r>
              <a:rPr lang="ru-RU"/>
              <a:t>ДОКЛАДЧИК</a:t>
            </a:r>
            <a:r>
              <a:rPr lang="en-US"/>
              <a:t>:  Марша  Свитт, </a:t>
            </a:r>
            <a:br>
              <a:rPr lang="en-US"/>
            </a:br>
            <a:r>
              <a:rPr lang="en-US" sz="2800"/>
              <a:t>БАКАЛАВР НАУК ПО СЕСТРИНСКОМУ ДЕЛУ</a:t>
            </a:r>
            <a:endParaRPr lang="en-US"/>
          </a:p>
        </p:txBody>
      </p:sp>
      <p:pic>
        <p:nvPicPr>
          <p:cNvPr id="2052" name="Picture 4" descr="C:\WINDOWS\Application Data\Microsoft\Media Catalog\Downloaded Clips\cl70\j028075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2286000"/>
            <a:ext cx="2967038" cy="2917825"/>
          </a:xfrm>
          <a:prstGeom prst="rect">
            <a:avLst/>
          </a:prstGeom>
          <a:noFill/>
        </p:spPr>
      </p:pic>
      <p:sp>
        <p:nvSpPr>
          <p:cNvPr id="7" name="Рамка 6"/>
          <p:cNvSpPr/>
          <p:nvPr/>
        </p:nvSpPr>
        <p:spPr bwMode="auto">
          <a:xfrm>
            <a:off x="3357554" y="0"/>
            <a:ext cx="3714776" cy="785794"/>
          </a:xfrm>
          <a:prstGeom prst="fram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5000"/>
              <a:buFontTx/>
              <a:buBlip>
                <a:blip r:embed="rId3"/>
              </a:buBlip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Prezentacii.com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153400" cy="4495800"/>
          </a:xfrm>
        </p:spPr>
        <p:txBody>
          <a:bodyPr/>
          <a:lstStyle/>
          <a:p>
            <a:pPr lvl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2400"/>
              <a:t>Столбняк (челюстной тризм)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2400"/>
              <a:t>	*острое начало тонического и/или болезненного сокращения мышц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2400"/>
              <a:t>Дифтерия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2400"/>
              <a:t>	*заболевание верхних дыхательных путей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2400"/>
              <a:t>Коклюш (спастический /лающий кашель)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2400"/>
              <a:t>	*заболевание, сопровождающееся кашлем, длится по крайней мере 2 недели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2400"/>
              <a:t>Полиомиелит</a:t>
            </a:r>
          </a:p>
          <a:p>
            <a:pPr lvl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en-US" sz="2400"/>
              <a:t>	*Острое начало с развитием вялого паралича и отсутствием сухожильных рефлексов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525463"/>
            <a:ext cx="7772400" cy="1311275"/>
          </a:xfrm>
        </p:spPr>
        <p:txBody>
          <a:bodyPr/>
          <a:lstStyle/>
          <a:p>
            <a:r>
              <a:rPr lang="en-US" sz="4000"/>
              <a:t>Информация о заболеваниях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3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3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3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3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3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build="p" autoUpdateAnimBg="0"/>
      <p:bldP spid="1434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25463"/>
            <a:ext cx="9144000" cy="1311275"/>
          </a:xfrm>
        </p:spPr>
        <p:txBody>
          <a:bodyPr/>
          <a:lstStyle/>
          <a:p>
            <a:r>
              <a:rPr lang="en-US" sz="4000"/>
              <a:t>Информация о заболеваниях (продолжение)</a:t>
            </a: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0010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 sz="2600"/>
              <a:t>Корь (рубеола)</a:t>
            </a:r>
          </a:p>
          <a:p>
            <a:pPr>
              <a:buFontTx/>
              <a:buNone/>
            </a:pPr>
            <a:r>
              <a:rPr lang="en-US" sz="2600"/>
              <a:t>	*сыпь, температура, кашель или конъюнктивит </a:t>
            </a:r>
          </a:p>
          <a:p>
            <a:pPr>
              <a:buFontTx/>
              <a:buNone/>
            </a:pPr>
            <a:r>
              <a:rPr lang="en-US" sz="2600"/>
              <a:t>Паротит (эпидемическая свинка)</a:t>
            </a:r>
          </a:p>
          <a:p>
            <a:pPr>
              <a:buFontTx/>
              <a:buNone/>
            </a:pPr>
            <a:r>
              <a:rPr lang="en-US" sz="2600"/>
              <a:t>	*острое начало с припуханием одной или обеих околоушных желез или других слюнных желез</a:t>
            </a:r>
          </a:p>
          <a:p>
            <a:pPr>
              <a:buFontTx/>
              <a:buNone/>
            </a:pPr>
            <a:r>
              <a:rPr lang="en-US" sz="2600"/>
              <a:t>Краснуха (немецкая корь, три дня)</a:t>
            </a:r>
          </a:p>
          <a:p>
            <a:pPr>
              <a:buFontTx/>
              <a:buNone/>
            </a:pPr>
            <a:r>
              <a:rPr lang="en-US" sz="2600"/>
              <a:t>	*</a:t>
            </a:r>
            <a:r>
              <a:rPr lang="ru-RU" sz="2600"/>
              <a:t>пятнисто-папулезная сыпь</a:t>
            </a:r>
            <a:r>
              <a:rPr lang="en-US" sz="2600"/>
              <a:t>, повышение температуры, воспаление суставов, припухание лимфатических узлов или конъюнктивит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79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0663"/>
            <a:ext cx="7772400" cy="1920875"/>
          </a:xfrm>
        </p:spPr>
        <p:txBody>
          <a:bodyPr/>
          <a:lstStyle/>
          <a:p>
            <a:r>
              <a:rPr lang="en-US" sz="4000"/>
              <a:t>ИНформация о заболеваниях (продолжение)</a:t>
            </a: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610600" cy="4114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Гемофильная инфекция (HIB)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	* клинический синдром: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менингит, бактериемия (сепсис), эпиглоттит или пневмония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Гепатит В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	*постепенное развитие симптомов и желтухи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Оспа ветряная (ветрянка)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	* начинается с появления папуловезикулярной сыпи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03225"/>
            <a:ext cx="7772400" cy="1554163"/>
          </a:xfrm>
        </p:spPr>
        <p:txBody>
          <a:bodyPr/>
          <a:lstStyle/>
          <a:p>
            <a:r>
              <a:rPr lang="en-US" sz="3200"/>
              <a:t>Финансовые и медицинские последствия отсутствия прививок в детском возрасте</a:t>
            </a: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Смертность пациентов, заболевших дифтерией в возрасте до 5 лет и после 40 лет, составляет 20%.</a:t>
            </a:r>
          </a:p>
          <a:p>
            <a:pPr>
              <a:lnSpc>
                <a:spcPct val="90000"/>
              </a:lnSpc>
            </a:pPr>
            <a:r>
              <a:rPr lang="en-US" sz="2400"/>
              <a:t>30% людей заболевших столбняком погибает.</a:t>
            </a:r>
          </a:p>
          <a:p>
            <a:pPr>
              <a:lnSpc>
                <a:spcPct val="90000"/>
              </a:lnSpc>
            </a:pPr>
            <a:r>
              <a:rPr lang="en-US" sz="2400"/>
              <a:t>У15% пациетов  паротит осложняется менингитом.</a:t>
            </a:r>
          </a:p>
          <a:p>
            <a:pPr>
              <a:lnSpc>
                <a:spcPct val="90000"/>
              </a:lnSpc>
            </a:pPr>
            <a:r>
              <a:rPr lang="en-US" sz="2400"/>
              <a:t>При заболевании женщин краснухой в первые 3 месяца беременности, риск врожденной патологии у ребенка повышается на 85%.</a:t>
            </a:r>
          </a:p>
          <a:p>
            <a:pPr>
              <a:lnSpc>
                <a:spcPct val="90000"/>
              </a:lnSpc>
            </a:pPr>
            <a:r>
              <a:rPr lang="en-US" sz="2400"/>
              <a:t>У15% детей с гемофилитической инфлюэнцой осложненной менингитом наступает постоянное поражение мозга.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27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74757" name="WordArt 5"/>
          <p:cNvSpPr>
            <a:spLocks noChangeArrowheads="1" noChangeShapeType="1" noTextEdit="1"/>
          </p:cNvSpPr>
          <p:nvPr/>
        </p:nvSpPr>
        <p:spPr bwMode="auto">
          <a:xfrm>
            <a:off x="304800" y="1066800"/>
            <a:ext cx="8534400" cy="38100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Рекомендации и требования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7680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744538"/>
            <a:ext cx="7772400" cy="701675"/>
          </a:xfrm>
        </p:spPr>
        <p:txBody>
          <a:bodyPr/>
          <a:lstStyle/>
          <a:p>
            <a:r>
              <a:rPr lang="en-US" sz="2000"/>
              <a:t>Рекомендуемая схема вакцинации в детском возрасте</a:t>
            </a:r>
          </a:p>
        </p:txBody>
      </p:sp>
      <p:sp>
        <p:nvSpPr>
          <p:cNvPr id="76803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981200"/>
            <a:ext cx="44958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Гепатит B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Доза №1 – от  1-</a:t>
            </a:r>
            <a:r>
              <a:rPr lang="ru-RU" sz="2000"/>
              <a:t>го</a:t>
            </a:r>
            <a:r>
              <a:rPr lang="en-US" sz="2000"/>
              <a:t> дня жизни ребенка до 2-х месяцев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Доза №2 – от 1 до 4-х месяцев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Доза №3 – от 6 до 18 месяцев</a:t>
            </a:r>
          </a:p>
          <a:p>
            <a:pPr lvl="1">
              <a:lnSpc>
                <a:spcPct val="90000"/>
              </a:lnSpc>
            </a:pPr>
            <a:r>
              <a:rPr lang="ru-RU" sz="2000"/>
              <a:t>«Туровая» трехкратная вакцинация</a:t>
            </a:r>
            <a:r>
              <a:rPr lang="en-US" sz="2000"/>
              <a:t> – от 11 до 12 лет</a:t>
            </a:r>
          </a:p>
          <a:p>
            <a:pPr>
              <a:lnSpc>
                <a:spcPct val="90000"/>
              </a:lnSpc>
            </a:pPr>
            <a:r>
              <a:rPr lang="en-US" sz="2000"/>
              <a:t>Гепатит A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Двукратная вакцинация – от 24 месяцев до 12 лет</a:t>
            </a:r>
          </a:p>
        </p:txBody>
      </p:sp>
      <p:sp>
        <p:nvSpPr>
          <p:cNvPr id="76804" name="Rectangle 102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000"/>
              <a:t>Дифтерия, столбняк, коклюш</a:t>
            </a:r>
          </a:p>
          <a:p>
            <a:pPr lvl="1"/>
            <a:r>
              <a:rPr lang="en-US" sz="2000"/>
              <a:t>Доза №1 – 2 месяца</a:t>
            </a:r>
          </a:p>
          <a:p>
            <a:pPr lvl="1"/>
            <a:r>
              <a:rPr lang="en-US" sz="2000"/>
              <a:t>Доза №2 – 4 месяца</a:t>
            </a:r>
          </a:p>
          <a:p>
            <a:pPr lvl="1"/>
            <a:r>
              <a:rPr lang="en-US" sz="2000"/>
              <a:t>Доза №3 – 6 месяцев</a:t>
            </a:r>
          </a:p>
          <a:p>
            <a:pPr lvl="1"/>
            <a:r>
              <a:rPr lang="en-US" sz="2000"/>
              <a:t>Доза №4 – от 15 до 18 месяцев</a:t>
            </a:r>
          </a:p>
          <a:p>
            <a:pPr lvl="1"/>
            <a:r>
              <a:rPr lang="en-US" sz="2000"/>
              <a:t>Доза №5 – от 4 до  6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6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6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76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68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768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768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68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 autoUpdateAnimBg="0"/>
      <p:bldP spid="76803" grpId="0" build="p" autoUpdateAnimBg="0"/>
      <p:bldP spid="76804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77827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381000"/>
            <a:ext cx="3810000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Столбняк и дифтерия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11 - 16 лет</a:t>
            </a:r>
          </a:p>
          <a:p>
            <a:pPr>
              <a:lnSpc>
                <a:spcPct val="90000"/>
              </a:lnSpc>
            </a:pPr>
            <a:r>
              <a:rPr lang="en-US" sz="2000"/>
              <a:t>Гемофильная инфекция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Доза №1 – 2 месяца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Доза №2 – 4 месяца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Доза №3 – 6 месяцев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Доза №4 – от 12 до 15 месяцев</a:t>
            </a:r>
          </a:p>
          <a:p>
            <a:pPr>
              <a:lnSpc>
                <a:spcPct val="90000"/>
              </a:lnSpc>
            </a:pPr>
            <a:r>
              <a:rPr lang="en-US" sz="2000"/>
              <a:t>Ветряная оспа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Доза №1 – от 12 до 18 месяцев</a:t>
            </a:r>
          </a:p>
          <a:p>
            <a:pPr lvl="1">
              <a:lnSpc>
                <a:spcPct val="90000"/>
              </a:lnSpc>
            </a:pPr>
            <a:r>
              <a:rPr lang="ru-RU" sz="2000"/>
              <a:t>«Туровая» вакцинация </a:t>
            </a:r>
            <a:r>
              <a:rPr lang="en-US" sz="2000"/>
              <a:t>– от 11 до 12 лет</a:t>
            </a:r>
          </a:p>
        </p:txBody>
      </p:sp>
      <p:sp>
        <p:nvSpPr>
          <p:cNvPr id="77828" name="Rectangle 1028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81000"/>
            <a:ext cx="4191000" cy="5943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Полиомиелит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Инактивированная полиомиелитная вакцина. Доза №1 – 2 месяца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Инактивированная  полиомиелитная вакцина. Доза №2 – 4 месяца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Полиомиелитная вакцина. Доза №3 – от 6 до 18 месяцев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Полиомиелитная вакцина. Доза №4 – от 4 до 6 лет</a:t>
            </a:r>
          </a:p>
          <a:p>
            <a:pPr>
              <a:lnSpc>
                <a:spcPct val="90000"/>
              </a:lnSpc>
            </a:pPr>
            <a:r>
              <a:rPr lang="en-US" sz="2000"/>
              <a:t>Корь, паротит, краснуха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Доза №1 – от 12 до 15 месяцев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Доза №2 – 4 - 6 лет</a:t>
            </a:r>
          </a:p>
          <a:p>
            <a:pPr lvl="1">
              <a:lnSpc>
                <a:spcPct val="90000"/>
              </a:lnSpc>
            </a:pPr>
            <a:r>
              <a:rPr lang="ru-RU" sz="2000"/>
              <a:t>«Туровая» вакцинация </a:t>
            </a:r>
            <a:r>
              <a:rPr lang="en-US" sz="2000"/>
              <a:t>– от 11 до 12 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7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78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77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778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778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778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778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778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778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778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778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6" dur="500"/>
                                        <p:tgtEl>
                                          <p:spTgt spid="778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778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build="p" autoUpdateAnimBg="0"/>
      <p:bldP spid="77828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788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04800" y="381000"/>
            <a:ext cx="8839200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АКДС – Трехкратная вакцинация, начиная с двухмесячного возраста.  Вакцина может быть введена начиная с 6-недельного возраста. Дети старше 7 лет вакцинации не подлежат.</a:t>
            </a:r>
          </a:p>
          <a:p>
            <a:pPr>
              <a:lnSpc>
                <a:spcPct val="90000"/>
              </a:lnSpc>
            </a:pPr>
            <a:r>
              <a:rPr lang="en-US" sz="2400"/>
              <a:t>АДС – препарат для детей. Назначается при наличии противопоказаний к коклюшному компоненту АКДС. Вакцина может быть введена начиная с 6-недельного возраста. Дети старше 7 лет вакцинации не подлежат.</a:t>
            </a:r>
          </a:p>
          <a:p>
            <a:pPr>
              <a:lnSpc>
                <a:spcPct val="90000"/>
              </a:lnSpc>
            </a:pPr>
            <a:r>
              <a:rPr lang="en-US" sz="2400"/>
              <a:t>АДС-анатоксин– препарат для взрослых. Назначается начиная с 7-летнего возраста.</a:t>
            </a:r>
          </a:p>
          <a:p>
            <a:pPr>
              <a:lnSpc>
                <a:spcPct val="90000"/>
              </a:lnSpc>
            </a:pPr>
            <a:r>
              <a:rPr lang="en-US" sz="2400"/>
              <a:t>Вакцина против ветряной оспы – однократная вакцинация проводится после первого года жизни.  Если вакцинация проводится до года, то вакцинируют двукратно.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79875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0" y="304800"/>
            <a:ext cx="9144000" cy="579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Вакцина против полиомиелита – Оральную полимиелитную вакцину более не рекомендуется включать в календарь иммунизации детей. Четырехкратно вводится инактивированная полиомиелитная вакцина в возрасте 2, 4, 12 месяцев и в 4 года. </a:t>
            </a:r>
          </a:p>
          <a:p>
            <a:pPr>
              <a:lnSpc>
                <a:spcPct val="90000"/>
              </a:lnSpc>
            </a:pPr>
            <a:r>
              <a:rPr lang="en-US" sz="2000"/>
              <a:t>Тривакцина (против кори/паротита/краснухи) – двукратная  вакцинация.  Не назначается до 1 года.  При вакцинации до 1 года необходимо повторное введение вакцины.</a:t>
            </a:r>
          </a:p>
          <a:p>
            <a:pPr>
              <a:lnSpc>
                <a:spcPct val="90000"/>
              </a:lnSpc>
            </a:pPr>
            <a:r>
              <a:rPr lang="en-US" sz="2000"/>
              <a:t>Вакцина против гемофильной инфекции – Количество вакцинаций  зависит от возраста ребенка при введении первой дозы. Однократная вакцинация проводится только при введении вакцины после 15-месячного возраста. Дети старше 5 лет вакцинации не подлежат.</a:t>
            </a:r>
          </a:p>
          <a:p>
            <a:pPr>
              <a:lnSpc>
                <a:spcPct val="90000"/>
              </a:lnSpc>
            </a:pPr>
            <a:r>
              <a:rPr lang="en-US" sz="2000"/>
              <a:t>Вакцина против Гепатита B –Вакцинацию (трехкратную) желательно начинать сразу после рождения ребенка.  Не возобновляйте вакцинацию. Проверьте справочную таблицу повышенного риска больших доз вакцины против гепатита 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652" name="AutoShape 4"/>
          <p:cNvCxnSpPr>
            <a:cxnSpLocks noChangeShapeType="1"/>
          </p:cNvCxnSpPr>
          <p:nvPr/>
        </p:nvCxnSpPr>
        <p:spPr bwMode="auto">
          <a:xfrm flipH="1" flipV="1">
            <a:off x="5105400" y="6172200"/>
            <a:ext cx="152400" cy="152400"/>
          </a:xfrm>
          <a:prstGeom prst="straightConnector1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</p:cxnSp>
      <p:sp>
        <p:nvSpPr>
          <p:cNvPr id="27654" name="WordArt 6"/>
          <p:cNvSpPr>
            <a:spLocks noChangeArrowheads="1" noChangeShapeType="1" noTextEdit="1"/>
          </p:cNvSpPr>
          <p:nvPr/>
        </p:nvSpPr>
        <p:spPr bwMode="auto">
          <a:xfrm>
            <a:off x="609600" y="4038600"/>
            <a:ext cx="8305800" cy="1447800"/>
          </a:xfrm>
          <a:prstGeom prst="rect">
            <a:avLst/>
          </a:prstGeom>
        </p:spPr>
        <p:txBody>
          <a:bodyPr wrap="none" fromWordArt="1">
            <a:prstTxWarp prst="textDeflateTop">
              <a:avLst>
                <a:gd name="adj" fmla="val 46875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 Black"/>
              </a:rPr>
              <a:t>меры предосторожности и противопоказания</a:t>
            </a:r>
          </a:p>
        </p:txBody>
      </p:sp>
      <p:pic>
        <p:nvPicPr>
          <p:cNvPr id="27655" name="Picture 7" descr="C:\WINDOWS\Application Data\Microsoft\Media Catalog\Downloaded Clips\cl80\j032009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28600"/>
            <a:ext cx="44196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762000"/>
          </a:xfrm>
        </p:spPr>
        <p:txBody>
          <a:bodyPr/>
          <a:lstStyle/>
          <a:p>
            <a:r>
              <a:rPr lang="en-US"/>
              <a:t>СОДЕРЖАНИЕ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88392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/>
              <a:t>Введение</a:t>
            </a:r>
          </a:p>
          <a:p>
            <a:pPr>
              <a:lnSpc>
                <a:spcPct val="90000"/>
              </a:lnSpc>
            </a:pPr>
            <a:r>
              <a:rPr lang="en-US" sz="2600"/>
              <a:t>Обзор целей и задач учебной программы</a:t>
            </a:r>
          </a:p>
          <a:p>
            <a:pPr>
              <a:lnSpc>
                <a:spcPct val="90000"/>
              </a:lnSpc>
            </a:pPr>
            <a:r>
              <a:rPr lang="en-US" sz="2600"/>
              <a:t>Национальные стандарты вакцинации в педиатрической практике</a:t>
            </a:r>
          </a:p>
          <a:p>
            <a:pPr>
              <a:lnSpc>
                <a:spcPct val="90000"/>
              </a:lnSpc>
            </a:pPr>
            <a:r>
              <a:rPr lang="en-US" sz="2600"/>
              <a:t>Профилактика заболеваний с помощью вакцинации</a:t>
            </a:r>
          </a:p>
          <a:p>
            <a:pPr>
              <a:lnSpc>
                <a:spcPct val="90000"/>
              </a:lnSpc>
            </a:pPr>
            <a:r>
              <a:rPr lang="en-US" sz="2600"/>
              <a:t>Требования и рекомендации к вакцинации</a:t>
            </a:r>
          </a:p>
          <a:p>
            <a:pPr>
              <a:lnSpc>
                <a:spcPct val="90000"/>
              </a:lnSpc>
            </a:pPr>
            <a:r>
              <a:rPr lang="en-US" sz="2600"/>
              <a:t>Утвержденные меры предосторожности и потивопоказания при вакцинации</a:t>
            </a:r>
          </a:p>
          <a:p>
            <a:pPr>
              <a:lnSpc>
                <a:spcPct val="90000"/>
              </a:lnSpc>
            </a:pPr>
            <a:r>
              <a:rPr lang="en-US" sz="2600"/>
              <a:t>Диагностирование и лечение осложнений, развивающихся после вакцинации</a:t>
            </a:r>
          </a:p>
          <a:p>
            <a:pPr>
              <a:lnSpc>
                <a:spcPct val="90000"/>
              </a:lnSpc>
            </a:pPr>
            <a:r>
              <a:rPr lang="en-US" sz="2600"/>
              <a:t>Правильное проведение вакцинации </a:t>
            </a:r>
          </a:p>
          <a:p>
            <a:pPr>
              <a:lnSpc>
                <a:spcPct val="90000"/>
              </a:lnSpc>
            </a:pPr>
            <a:r>
              <a:rPr lang="en-US" sz="2600"/>
              <a:t>Экзаменационный тест/Заключение/Оценка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5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uild="p" autoUpdateAnimBg="0"/>
      <p:bldP spid="3075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2250"/>
            <a:ext cx="7772400" cy="1917700"/>
          </a:xfrm>
        </p:spPr>
        <p:txBody>
          <a:bodyPr/>
          <a:lstStyle/>
          <a:p>
            <a:r>
              <a:rPr lang="en-US" sz="2400"/>
              <a:t>Общая информация по применению вакцин (АКДС, АДС, ОПВ/ИПВ, тривакцина, вакцина против гемолитической инфекции, гепатита B)</a:t>
            </a:r>
            <a:br>
              <a:rPr lang="en-US" sz="2400"/>
            </a:br>
            <a:endParaRPr lang="en-US" sz="240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Анафилатическая реакция на вакцину является противопоказанием для последующего введения вакцины</a:t>
            </a:r>
          </a:p>
          <a:p>
            <a:r>
              <a:rPr lang="en-US" sz="2400"/>
              <a:t>Анафилактическая реакция на компонент вакцины является противопоказанием к использованию вакцин, содержащих этот компонент</a:t>
            </a:r>
          </a:p>
          <a:p>
            <a:r>
              <a:rPr lang="en-US" sz="2400"/>
              <a:t>Наличие средней или сильной тяжести заболевания независимо от  температуры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  <p:bldP spid="22531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r>
              <a:rPr lang="en-US"/>
              <a:t>АКДС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7924800" cy="4419600"/>
          </a:xfrm>
        </p:spPr>
        <p:txBody>
          <a:bodyPr/>
          <a:lstStyle/>
          <a:p>
            <a:r>
              <a:rPr lang="en-US" sz="2600"/>
              <a:t>Энцефалопатия в течение 7 дней после введения предыдущей дозы АКДС</a:t>
            </a:r>
          </a:p>
          <a:p>
            <a:r>
              <a:rPr lang="en-US" sz="2600"/>
              <a:t>Принять меры предосторожности при:</a:t>
            </a:r>
          </a:p>
          <a:p>
            <a:pPr lvl="1"/>
            <a:r>
              <a:rPr lang="en-US" sz="2600"/>
              <a:t>Повышении температуры до 105º Ф (40,6º С) в течение 48 часов после введения вакцины </a:t>
            </a:r>
          </a:p>
          <a:p>
            <a:pPr lvl="1"/>
            <a:r>
              <a:rPr lang="en-US" sz="2600"/>
              <a:t>Коллапсе или шокоподобном состоянии</a:t>
            </a:r>
          </a:p>
          <a:p>
            <a:pPr lvl="1"/>
            <a:r>
              <a:rPr lang="en-US" sz="2600"/>
              <a:t>Судорогах, продолжающихся в течение 3 дней</a:t>
            </a:r>
          </a:p>
          <a:p>
            <a:pPr lvl="1"/>
            <a:r>
              <a:rPr lang="en-US" sz="2600"/>
              <a:t>Постоянном, безостановочном плаче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utoUpdateAnimBg="0"/>
      <p:bldP spid="34819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495800" y="465138"/>
            <a:ext cx="3962400" cy="1431925"/>
          </a:xfrm>
        </p:spPr>
        <p:txBody>
          <a:bodyPr/>
          <a:lstStyle/>
          <a:p>
            <a:r>
              <a:rPr lang="en-US"/>
              <a:t>             Гепатит В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810000" cy="1447800"/>
          </a:xfrm>
        </p:spPr>
        <p:txBody>
          <a:bodyPr/>
          <a:lstStyle/>
          <a:p>
            <a:pPr>
              <a:buFontTx/>
              <a:buNone/>
            </a:pPr>
            <a:r>
              <a:rPr lang="en-US"/>
              <a:t>Неизвестны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0" y="1981200"/>
            <a:ext cx="3810000" cy="1600200"/>
          </a:xfrm>
        </p:spPr>
        <p:txBody>
          <a:bodyPr/>
          <a:lstStyle/>
          <a:p>
            <a:r>
              <a:rPr lang="en-US"/>
              <a:t>Анафилактическая реакция на обычные хлебопекарные дрожжи</a:t>
            </a:r>
          </a:p>
        </p:txBody>
      </p:sp>
      <p:sp>
        <p:nvSpPr>
          <p:cNvPr id="36886" name="Rectangle 22"/>
          <p:cNvSpPr>
            <a:spLocks noChangeArrowheads="1"/>
          </p:cNvSpPr>
          <p:nvPr/>
        </p:nvSpPr>
        <p:spPr bwMode="auto">
          <a:xfrm>
            <a:off x="914400" y="5181600"/>
            <a:ext cx="6248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</a:pPr>
            <a:endParaRPr lang="ru-RU">
              <a:latin typeface="Arial" charset="0"/>
            </a:endParaRPr>
          </a:p>
        </p:txBody>
      </p:sp>
      <p:cxnSp>
        <p:nvCxnSpPr>
          <p:cNvPr id="36888" name="AutoShape 24"/>
          <p:cNvCxnSpPr>
            <a:cxnSpLocks noChangeShapeType="1"/>
          </p:cNvCxnSpPr>
          <p:nvPr/>
        </p:nvCxnSpPr>
        <p:spPr bwMode="auto">
          <a:xfrm>
            <a:off x="1447800" y="3962400"/>
            <a:ext cx="5334000" cy="1828800"/>
          </a:xfrm>
          <a:prstGeom prst="curvedConnector3">
            <a:avLst>
              <a:gd name="adj1" fmla="val 47440"/>
            </a:avLst>
          </a:prstGeom>
          <a:noFill/>
          <a:ln w="9525">
            <a:noFill/>
            <a:round/>
            <a:headEnd/>
            <a:tailEnd type="triangle" w="med" len="med"/>
          </a:ln>
          <a:effectLst/>
        </p:spPr>
      </p:cxnSp>
      <p:pic>
        <p:nvPicPr>
          <p:cNvPr id="36889" name="Picture 25" descr="C:\WINDOWS\Application Data\Microsoft\Media Catalog\Downloaded Clips\cl54\j021194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124200"/>
            <a:ext cx="4800600" cy="3440113"/>
          </a:xfrm>
          <a:prstGeom prst="rect">
            <a:avLst/>
          </a:prstGeom>
          <a:noFill/>
        </p:spPr>
      </p:pic>
      <p:sp>
        <p:nvSpPr>
          <p:cNvPr id="36890" name="Text Box 26"/>
          <p:cNvSpPr txBox="1">
            <a:spLocks noChangeArrowheads="1"/>
          </p:cNvSpPr>
          <p:nvPr/>
        </p:nvSpPr>
        <p:spPr bwMode="auto">
          <a:xfrm>
            <a:off x="609600" y="914400"/>
            <a:ext cx="3200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3600" b="1">
                <a:solidFill>
                  <a:schemeClr val="tx2"/>
                </a:solidFill>
              </a:rPr>
              <a:t>Гемофильная инфекция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36867" grpId="0" build="p" autoUpdateAnimBg="0"/>
      <p:bldP spid="36868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25463"/>
            <a:ext cx="8153400" cy="1311275"/>
          </a:xfrm>
        </p:spPr>
        <p:txBody>
          <a:bodyPr/>
          <a:lstStyle/>
          <a:p>
            <a:r>
              <a:rPr lang="en-US" sz="4000"/>
              <a:t>Тривакцина 1 (против кори/паротита/краснухи)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Анафилактическая реакция на неомицин и желатин</a:t>
            </a:r>
          </a:p>
          <a:p>
            <a:r>
              <a:rPr lang="en-US"/>
              <a:t>Беременность</a:t>
            </a:r>
          </a:p>
          <a:p>
            <a:r>
              <a:rPr lang="en-US"/>
              <a:t>Установленный иммунодефицит</a:t>
            </a:r>
          </a:p>
          <a:p>
            <a:r>
              <a:rPr lang="en-US"/>
              <a:t>Соблюдать меры предосторожности при:</a:t>
            </a:r>
          </a:p>
          <a:p>
            <a:pPr lvl="1"/>
            <a:r>
              <a:rPr lang="en-US"/>
              <a:t>Недавнем введении иммуноглобулина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15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558800"/>
            <a:ext cx="6019800" cy="1739900"/>
          </a:xfrm>
        </p:spPr>
        <p:txBody>
          <a:bodyPr/>
          <a:lstStyle/>
          <a:p>
            <a:r>
              <a:rPr lang="en-US" sz="3600"/>
              <a:t>Инактивированная полиомиелитная вакцина (ИПВ)</a:t>
            </a: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4600" y="2590800"/>
            <a:ext cx="5943600" cy="3505200"/>
          </a:xfrm>
        </p:spPr>
        <p:txBody>
          <a:bodyPr/>
          <a:lstStyle/>
          <a:p>
            <a:r>
              <a:rPr lang="en-US"/>
              <a:t>Анафилактическая реакция на неомицин и стрептомицин</a:t>
            </a:r>
          </a:p>
          <a:p>
            <a:r>
              <a:rPr lang="en-US"/>
              <a:t>Соблюдать меры предосторожности при:</a:t>
            </a:r>
          </a:p>
          <a:p>
            <a:pPr lvl="1"/>
            <a:r>
              <a:rPr lang="en-US"/>
              <a:t>беременности</a:t>
            </a:r>
          </a:p>
        </p:txBody>
      </p:sp>
      <p:pic>
        <p:nvPicPr>
          <p:cNvPr id="39940" name="Picture 4" descr="C:\WINDOWS\Application Data\Microsoft\Media Catalog\Downloaded Clips\cl37\j013915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57200"/>
            <a:ext cx="14478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49154" name="WordArt 2"/>
          <p:cNvSpPr>
            <a:spLocks noChangeArrowheads="1" noChangeShapeType="1" noTextEdit="1"/>
          </p:cNvSpPr>
          <p:nvPr/>
        </p:nvSpPr>
        <p:spPr bwMode="auto">
          <a:xfrm>
            <a:off x="1905000" y="1828800"/>
            <a:ext cx="5410200" cy="2971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Осложнения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Поствакциональные осложнения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828800"/>
            <a:ext cx="4495800" cy="4114800"/>
          </a:xfrm>
        </p:spPr>
        <p:txBody>
          <a:bodyPr/>
          <a:lstStyle/>
          <a:p>
            <a:r>
              <a:rPr lang="en-US"/>
              <a:t>Объективные признаки и симптомы</a:t>
            </a:r>
          </a:p>
          <a:p>
            <a:pPr lvl="1"/>
            <a:r>
              <a:rPr lang="en-US"/>
              <a:t>Зуд</a:t>
            </a:r>
          </a:p>
          <a:p>
            <a:pPr lvl="1"/>
            <a:r>
              <a:rPr lang="en-US"/>
              <a:t>Покрасенение</a:t>
            </a:r>
          </a:p>
          <a:p>
            <a:pPr lvl="1"/>
            <a:r>
              <a:rPr lang="en-US"/>
              <a:t>Затруднения при глотании, разговоре или дыхании</a:t>
            </a:r>
          </a:p>
          <a:p>
            <a:pPr lvl="1"/>
            <a:r>
              <a:rPr lang="en-US"/>
              <a:t>Бронхоспазм</a:t>
            </a:r>
          </a:p>
          <a:p>
            <a:pPr lvl="1"/>
            <a:r>
              <a:rPr lang="en-US"/>
              <a:t>Анафилактический шок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4267200" cy="4114800"/>
          </a:xfrm>
        </p:spPr>
        <p:txBody>
          <a:bodyPr/>
          <a:lstStyle/>
          <a:p>
            <a:r>
              <a:rPr lang="en-US"/>
              <a:t>Лечение</a:t>
            </a:r>
            <a:endParaRPr lang="en-US" sz="2200"/>
          </a:p>
          <a:p>
            <a:pPr lvl="1"/>
            <a:r>
              <a:rPr lang="en-US" sz="2200"/>
              <a:t>Медицинское обследование</a:t>
            </a:r>
          </a:p>
          <a:p>
            <a:pPr lvl="1"/>
            <a:r>
              <a:rPr lang="en-US" sz="2200"/>
              <a:t>Оценка проходимости дыхательных путей, функции дыхания и кровобращения</a:t>
            </a:r>
          </a:p>
          <a:p>
            <a:pPr lvl="1"/>
            <a:r>
              <a:rPr lang="en-US" sz="2200"/>
              <a:t>Документирование поствакцинального осложнения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utoUpdateAnimBg="0"/>
      <p:bldP spid="50179" grpId="0" build="p" autoUpdateAnimBg="0"/>
      <p:bldP spid="50180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51202" name="WordArt 2"/>
          <p:cNvSpPr>
            <a:spLocks noChangeArrowheads="1" noChangeShapeType="1" noTextEdit="1"/>
          </p:cNvSpPr>
          <p:nvPr/>
        </p:nvSpPr>
        <p:spPr bwMode="auto">
          <a:xfrm>
            <a:off x="1371600" y="1981200"/>
            <a:ext cx="6324600" cy="23622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Введение вакцин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0175"/>
            <a:ext cx="7772400" cy="2101850"/>
          </a:xfrm>
        </p:spPr>
        <p:txBody>
          <a:bodyPr/>
          <a:lstStyle/>
          <a:p>
            <a:r>
              <a:rPr lang="en-US"/>
              <a:t>Последовательность проведения вакцинации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914400" y="2514600"/>
            <a:ext cx="7620000" cy="4343400"/>
          </a:xfrm>
        </p:spPr>
        <p:txBody>
          <a:bodyPr/>
          <a:lstStyle/>
          <a:p>
            <a:r>
              <a:rPr lang="en-US" sz="2800"/>
              <a:t>Проверка карты профилактических прививок </a:t>
            </a:r>
          </a:p>
          <a:p>
            <a:r>
              <a:rPr lang="en-US" sz="2800"/>
              <a:t>Медицинские вопросы по вакцинации</a:t>
            </a:r>
          </a:p>
          <a:p>
            <a:r>
              <a:rPr lang="en-US" sz="2800"/>
              <a:t>Инфекционный контроль</a:t>
            </a:r>
          </a:p>
          <a:p>
            <a:r>
              <a:rPr lang="en-US" sz="2800"/>
              <a:t>Введение вакцины</a:t>
            </a:r>
          </a:p>
          <a:p>
            <a:r>
              <a:rPr lang="en-US" sz="2800"/>
              <a:t>Действия после </a:t>
            </a:r>
            <a:br>
              <a:rPr lang="en-US" sz="2800"/>
            </a:br>
            <a:r>
              <a:rPr lang="en-US" sz="2800"/>
              <a:t>введения вакцины</a:t>
            </a:r>
          </a:p>
          <a:p>
            <a:r>
              <a:rPr lang="en-US" sz="2800"/>
              <a:t>Документирование</a:t>
            </a:r>
          </a:p>
        </p:txBody>
      </p:sp>
      <p:pic>
        <p:nvPicPr>
          <p:cNvPr id="52230" name="Picture 6" descr="C:\Program Files\Common Files\Microsoft Shared\Clipart\cagcat50\HM00163_.wmf"/>
          <p:cNvPicPr>
            <a:picLocks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24400" y="3048000"/>
            <a:ext cx="4419600" cy="31877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2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22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22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22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utoUpdateAnimBg="0"/>
      <p:bldP spid="52228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80899" name="WordArt 3"/>
          <p:cNvSpPr>
            <a:spLocks noChangeArrowheads="1" noChangeShapeType="1" noTextEdit="1"/>
          </p:cNvSpPr>
          <p:nvPr/>
        </p:nvSpPr>
        <p:spPr bwMode="auto">
          <a:xfrm>
            <a:off x="381000" y="2590800"/>
            <a:ext cx="8153400" cy="18288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Проведение вакцинации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r>
              <a:rPr lang="en-US" b="1" i="1">
                <a:solidFill>
                  <a:srgbClr val="FFFF00"/>
                </a:solidFill>
                <a:latin typeface="Tw Cen MT" pitchFamily="34" charset="0"/>
              </a:rPr>
              <a:t>ЦЕЛЬ УЧЕБНОГО КУРСА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752600"/>
            <a:ext cx="7620000" cy="4495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3600" i="1">
                <a:solidFill>
                  <a:srgbClr val="FFFF00"/>
                </a:solidFill>
              </a:rPr>
              <a:t>Предоставить медицинскому персоналу информацию по стандартам современной вакцинации, сред</a:t>
            </a:r>
            <a:r>
              <a:rPr lang="ru-RU" sz="3600" i="1">
                <a:solidFill>
                  <a:srgbClr val="FFFF00"/>
                </a:solidFill>
              </a:rPr>
              <a:t>ствам и методам, что важно для оценки необходимости проведения </a:t>
            </a:r>
            <a:r>
              <a:rPr lang="en-US" sz="3600" i="1">
                <a:solidFill>
                  <a:srgbClr val="FFFF00"/>
                </a:solidFill>
              </a:rPr>
              <a:t>вакцинации и правильного введения вакцин</a:t>
            </a:r>
            <a:endParaRPr lang="en-US" sz="2800" b="1" i="1">
              <a:solidFill>
                <a:srgbClr val="FFFF00"/>
              </a:solidFill>
              <a:latin typeface="Tempus Sans ITC" pitchFamily="82" charset="0"/>
            </a:endParaRPr>
          </a:p>
        </p:txBody>
      </p:sp>
      <p:pic>
        <p:nvPicPr>
          <p:cNvPr id="4103" name="Picture 7" descr="C:\WINDOWS\Application Data\Microsoft\Media Catalog\Downloaded Clips\cl65\j025432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438400"/>
            <a:ext cx="1808163" cy="1665288"/>
          </a:xfrm>
          <a:prstGeom prst="rect">
            <a:avLst/>
          </a:prstGeom>
          <a:noFill/>
        </p:spPr>
      </p:pic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0" y="6553200"/>
            <a:ext cx="152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3581400" y="6400800"/>
            <a:ext cx="1666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spcBef>
                <a:spcPct val="0"/>
              </a:spcBef>
              <a:buSzTx/>
              <a:buFontTx/>
              <a:buNone/>
            </a:pPr>
            <a:endParaRPr lang="en-US" sz="1400">
              <a:latin typeface="Arial" charset="0"/>
            </a:endParaRPr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0" y="65532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spcBef>
                <a:spcPct val="0"/>
              </a:spcBef>
              <a:buSzTx/>
              <a:buFontTx/>
              <a:buNone/>
            </a:pPr>
            <a:r>
              <a:rPr lang="en-US" sz="900">
                <a:latin typeface="Arial" charset="0"/>
              </a:rPr>
              <a:t>CW360/TTI/VE/LV/03/27/01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8305800" y="6629400"/>
            <a:ext cx="7334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fld id="{7020A5D7-AF74-49B6-AE29-2DB75EFA4D0D}" type="slidenum">
              <a:rPr lang="en-US" sz="900">
                <a:latin typeface="Arial" charset="0"/>
              </a:rPr>
              <a:pPr>
                <a:spcBef>
                  <a:spcPct val="50000"/>
                </a:spcBef>
              </a:pPr>
              <a:t>3</a:t>
            </a:fld>
            <a:endParaRPr lang="en-US" sz="9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099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42888"/>
            <a:ext cx="7772400" cy="1190625"/>
          </a:xfrm>
        </p:spPr>
        <p:txBody>
          <a:bodyPr/>
          <a:lstStyle/>
          <a:p>
            <a:r>
              <a:rPr lang="en-US" sz="3600"/>
              <a:t>Проверка карты профилактических прививок</a:t>
            </a:r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181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/>
              <a:t>Установить возраст ребенка</a:t>
            </a:r>
          </a:p>
          <a:p>
            <a:pPr>
              <a:lnSpc>
                <a:spcPct val="90000"/>
              </a:lnSpc>
            </a:pPr>
            <a:r>
              <a:rPr lang="en-US" sz="2600"/>
              <a:t>Ознакомиться с записями в карте</a:t>
            </a:r>
          </a:p>
          <a:p>
            <a:pPr>
              <a:lnSpc>
                <a:spcPct val="90000"/>
              </a:lnSpc>
            </a:pPr>
            <a:r>
              <a:rPr lang="en-US" sz="2600"/>
              <a:t>Выяснить имеются ли вопросы у взрослых, сопровождающих ребенка </a:t>
            </a:r>
          </a:p>
          <a:p>
            <a:pPr>
              <a:lnSpc>
                <a:spcPct val="90000"/>
              </a:lnSpc>
            </a:pPr>
            <a:r>
              <a:rPr lang="en-US" sz="2600"/>
              <a:t>Проинформировать взрослых, сопровождающих ребенка о вакцине, которая должна быть введена</a:t>
            </a:r>
          </a:p>
          <a:p>
            <a:pPr>
              <a:lnSpc>
                <a:spcPct val="90000"/>
              </a:lnSpc>
            </a:pPr>
            <a:r>
              <a:rPr lang="en-US" sz="2600"/>
              <a:t>Держать ребенка в безопасном положении при введении вакцины</a:t>
            </a:r>
          </a:p>
          <a:p>
            <a:pPr>
              <a:lnSpc>
                <a:spcPct val="90000"/>
              </a:lnSpc>
            </a:pPr>
            <a:r>
              <a:rPr lang="en-US" sz="2600"/>
              <a:t>Провести вакцинацию</a:t>
            </a:r>
          </a:p>
          <a:p>
            <a:pPr>
              <a:lnSpc>
                <a:spcPct val="90000"/>
              </a:lnSpc>
            </a:pPr>
            <a:r>
              <a:rPr lang="en-US" sz="2600"/>
              <a:t>Внести данные о проведении вакцинации в карту профилактических прививок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2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2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 autoUpdateAnimBg="0"/>
      <p:bldP spid="82947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34963"/>
            <a:ext cx="9144000" cy="2101851"/>
          </a:xfrm>
        </p:spPr>
        <p:txBody>
          <a:bodyPr/>
          <a:lstStyle/>
          <a:p>
            <a:r>
              <a:rPr lang="en-US"/>
              <a:t>Необходимые медицинские вопросы перед проведением иммунизации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5562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Как ваш ребенок себя сегодня чувствует?</a:t>
            </a:r>
          </a:p>
          <a:p>
            <a:pPr>
              <a:lnSpc>
                <a:spcPct val="90000"/>
              </a:lnSpc>
            </a:pPr>
            <a:r>
              <a:rPr lang="en-US" sz="2800"/>
              <a:t>Принимает</a:t>
            </a:r>
            <a:r>
              <a:rPr lang="en-US" sz="2800" b="1"/>
              <a:t> </a:t>
            </a:r>
            <a:r>
              <a:rPr lang="en-US" sz="2800"/>
              <a:t>ли Ваш ребенок какие-нибудь лекарства?</a:t>
            </a:r>
          </a:p>
          <a:p>
            <a:pPr>
              <a:lnSpc>
                <a:spcPct val="90000"/>
              </a:lnSpc>
            </a:pPr>
            <a:r>
              <a:rPr lang="en-US" sz="2800"/>
              <a:t>Бывает ли у Вашего ребенка аллергия?</a:t>
            </a:r>
          </a:p>
          <a:p>
            <a:pPr>
              <a:lnSpc>
                <a:spcPct val="90000"/>
              </a:lnSpc>
            </a:pPr>
            <a:r>
              <a:rPr lang="en-US" sz="2800"/>
              <a:t>Была ли у Вашего ребенка в прошлом </a:t>
            </a:r>
            <a:r>
              <a:rPr lang="ru-RU" sz="2800"/>
              <a:t>аллергическая </a:t>
            </a:r>
            <a:r>
              <a:rPr lang="en-US" sz="2800"/>
              <a:t>реакция на вакцины?</a:t>
            </a:r>
          </a:p>
        </p:txBody>
      </p:sp>
      <p:pic>
        <p:nvPicPr>
          <p:cNvPr id="83972" name="Picture 4" descr="C:\WINDOWS\Application Data\Microsoft\Media Catalog\Downloaded Clips\cl38\j014021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1828800"/>
            <a:ext cx="3124200" cy="3883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 autoUpdateAnimBg="0"/>
      <p:bldP spid="83971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44475"/>
            <a:ext cx="7772400" cy="1920875"/>
          </a:xfrm>
        </p:spPr>
        <p:txBody>
          <a:bodyPr/>
          <a:lstStyle/>
          <a:p>
            <a:r>
              <a:rPr lang="en-US" sz="4000"/>
              <a:t>Инфекционный контроль и обращение с острым инструментарием</a:t>
            </a: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4267200" cy="4114800"/>
          </a:xfrm>
        </p:spPr>
        <p:txBody>
          <a:bodyPr/>
          <a:lstStyle/>
          <a:p>
            <a:r>
              <a:rPr lang="en-US"/>
              <a:t>Обработать руки</a:t>
            </a:r>
          </a:p>
          <a:p>
            <a:r>
              <a:rPr lang="en-US"/>
              <a:t>Удерживать пациента</a:t>
            </a:r>
          </a:p>
          <a:p>
            <a:r>
              <a:rPr lang="en-US"/>
              <a:t>НЕ сгибать, НЕ надевать </a:t>
            </a:r>
            <a:br>
              <a:rPr lang="en-US"/>
            </a:br>
            <a:r>
              <a:rPr lang="en-US"/>
              <a:t>колпачок на</a:t>
            </a:r>
            <a:br>
              <a:rPr lang="en-US"/>
            </a:br>
            <a:r>
              <a:rPr lang="en-US"/>
              <a:t> использованную </a:t>
            </a:r>
            <a:br>
              <a:rPr lang="en-US"/>
            </a:br>
            <a:r>
              <a:rPr lang="en-US"/>
              <a:t>иглу!</a:t>
            </a:r>
          </a:p>
        </p:txBody>
      </p:sp>
      <p:graphicFrame>
        <p:nvGraphicFramePr>
          <p:cNvPr id="88064" name="Object 0"/>
          <p:cNvGraphicFramePr>
            <a:graphicFrameLocks noChangeAspect="1"/>
          </p:cNvGraphicFramePr>
          <p:nvPr/>
        </p:nvGraphicFramePr>
        <p:xfrm>
          <a:off x="5257800" y="3124200"/>
          <a:ext cx="3886200" cy="3151188"/>
        </p:xfrm>
        <a:graphic>
          <a:graphicData uri="http://schemas.openxmlformats.org/presentationml/2006/ole">
            <p:oleObj spid="_x0000_s88064" name="Clip" r:id="rId3" imgW="1760040" imgH="1779120" progId="MS_ClipArt_Gallery.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 autoUpdateAnimBg="0"/>
      <p:bldP spid="84995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8601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r>
              <a:rPr lang="en-US"/>
              <a:t>Введение вакцины</a:t>
            </a:r>
          </a:p>
        </p:txBody>
      </p:sp>
      <p:sp>
        <p:nvSpPr>
          <p:cNvPr id="8601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Дети до 12 месяцев – рекомендуется введение в переднелатеральную область бедра.  Однако при необходимости многократной вакцинации, вакцина может быть введена в дельтовидную мышцу. </a:t>
            </a:r>
          </a:p>
          <a:p>
            <a:r>
              <a:rPr lang="en-US" sz="2800"/>
              <a:t>Дети после одного года и старше – при достаточном объеме дельтовидной мышцы, можно вводить вакцину в дельтовидную мышцу.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6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6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 autoUpdateAnimBg="0"/>
      <p:bldP spid="86019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87043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304800"/>
            <a:ext cx="4495800" cy="5791200"/>
          </a:xfrm>
        </p:spPr>
        <p:txBody>
          <a:bodyPr/>
          <a:lstStyle/>
          <a:p>
            <a:r>
              <a:rPr lang="en-US" sz="2200"/>
              <a:t>Внутримышечные инъекции</a:t>
            </a:r>
          </a:p>
          <a:p>
            <a:pPr lvl="1"/>
            <a:r>
              <a:rPr lang="en-US" sz="2200"/>
              <a:t>Под углом 90º</a:t>
            </a:r>
          </a:p>
          <a:p>
            <a:pPr lvl="1"/>
            <a:r>
              <a:rPr lang="en-US" sz="2200"/>
              <a:t>Детям до года - на глубину 7/8 - 1 дюйм (2,25 - 2.5 см), иглой 22-25 размера</a:t>
            </a:r>
          </a:p>
          <a:p>
            <a:pPr lvl="1"/>
            <a:r>
              <a:rPr lang="en-US" sz="2200"/>
              <a:t>Детям одного года и старше - на глубину 5/8 - 1 ¼ дюйма (1,6 - 3,1 см)</a:t>
            </a:r>
          </a:p>
        </p:txBody>
      </p:sp>
      <p:sp>
        <p:nvSpPr>
          <p:cNvPr id="87044" name="Rectangle 1028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81000"/>
            <a:ext cx="4495800" cy="571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Подкожные инъекции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под углом 45º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на глубину 5/8 - ¾ дюйма (1,6 - 1,9 см), иглой 23 – 25 размера</a:t>
            </a:r>
          </a:p>
          <a:p>
            <a:pPr lvl="1">
              <a:lnSpc>
                <a:spcPct val="90000"/>
              </a:lnSpc>
            </a:pPr>
            <a:endParaRPr lang="en-US" sz="2000"/>
          </a:p>
          <a:p>
            <a:pPr>
              <a:lnSpc>
                <a:spcPct val="90000"/>
              </a:lnSpc>
            </a:pPr>
            <a:r>
              <a:rPr lang="en-US" sz="2000"/>
              <a:t>Многократная вакцинация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Вводить вакцины в разные части тела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Избегать 2-х внутримышечных инъекций в  одну конечность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При введении вакцины в одну мышцу с большим мышечным объемом, отступить от места первой инъекции на 1 - 2 дюйма  (2,5 - 5 см)</a:t>
            </a:r>
          </a:p>
        </p:txBody>
      </p:sp>
      <p:pic>
        <p:nvPicPr>
          <p:cNvPr id="87046" name="Picture 1030" descr="Click To Download">
            <a:hlinkClick r:id="rId2" tooltip="Click To Download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276600"/>
            <a:ext cx="35814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7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7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70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70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70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70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70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70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70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70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70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70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70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70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7" dur="1" fill="hold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build="p" autoUpdateAnimBg="0"/>
      <p:bldP spid="87044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25463"/>
            <a:ext cx="7772400" cy="1311275"/>
          </a:xfrm>
        </p:spPr>
        <p:txBody>
          <a:bodyPr/>
          <a:lstStyle/>
          <a:p>
            <a:r>
              <a:rPr lang="en-US" sz="4000"/>
              <a:t>Положение пациента при  введении вакцины</a:t>
            </a: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Обеспечить безопасность</a:t>
            </a:r>
          </a:p>
          <a:p>
            <a:pPr lvl="1"/>
            <a:r>
              <a:rPr lang="en-US"/>
              <a:t>Пациента</a:t>
            </a:r>
          </a:p>
          <a:p>
            <a:pPr lvl="1"/>
            <a:r>
              <a:rPr lang="en-US"/>
              <a:t>Родителя</a:t>
            </a:r>
          </a:p>
          <a:p>
            <a:pPr lvl="1"/>
            <a:r>
              <a:rPr lang="en-US"/>
              <a:t>Медицинского персонала</a:t>
            </a:r>
          </a:p>
          <a:p>
            <a:r>
              <a:rPr lang="en-US"/>
              <a:t>Удерживать пациента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4343400" cy="4114800"/>
          </a:xfrm>
        </p:spPr>
        <p:txBody>
          <a:bodyPr/>
          <a:lstStyle/>
          <a:p>
            <a:r>
              <a:rPr lang="en-US"/>
              <a:t>Методика</a:t>
            </a:r>
          </a:p>
          <a:p>
            <a:pPr lvl="1"/>
            <a:r>
              <a:rPr lang="en-US"/>
              <a:t>Для детей до года - положение сидя</a:t>
            </a:r>
          </a:p>
          <a:p>
            <a:pPr lvl="1"/>
            <a:r>
              <a:rPr lang="en-US"/>
              <a:t>Дети дошкольного возраста - на коленях у родителей</a:t>
            </a:r>
          </a:p>
          <a:p>
            <a:pPr lvl="1"/>
            <a:r>
              <a:rPr lang="en-US"/>
              <a:t>Подростки и взрослые - положение:</a:t>
            </a:r>
            <a:r>
              <a:rPr lang="ru-RU"/>
              <a:t> локоть приподнят и отведен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3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autoUpdateAnimBg="0"/>
      <p:bldP spid="53251" grpId="0" build="p" autoUpdateAnimBg="0"/>
      <p:bldP spid="53252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Действия после вакцинации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000"/>
              <a:t>Погладить по головке</a:t>
            </a:r>
          </a:p>
          <a:p>
            <a:r>
              <a:rPr lang="en-US" sz="2000"/>
              <a:t>Перечислить ожидаемые реакции и возможные осложнения</a:t>
            </a:r>
          </a:p>
          <a:p>
            <a:r>
              <a:rPr lang="en-US" sz="2000"/>
              <a:t>Дать информацию о последующих контактах с медицинским персоналом</a:t>
            </a:r>
          </a:p>
          <a:p>
            <a:r>
              <a:rPr lang="en-US" sz="2000"/>
              <a:t>Назначить дату следующего посещения</a:t>
            </a:r>
          </a:p>
        </p:txBody>
      </p:sp>
      <p:pic>
        <p:nvPicPr>
          <p:cNvPr id="54277" name="Picture 5" descr="C:\WINDOWS\Application Data\Microsoft\Media Catalog\Downloaded Clips\cl36\j013688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600200"/>
            <a:ext cx="3352800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autoUpdateAnimBg="0"/>
      <p:bldP spid="54275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Документация</a:t>
            </a:r>
            <a:br>
              <a:rPr lang="en-US"/>
            </a:b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71800" y="1981200"/>
            <a:ext cx="5486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Предоставить пациенту документы о вакцинации</a:t>
            </a:r>
          </a:p>
          <a:p>
            <a:pPr>
              <a:lnSpc>
                <a:spcPct val="90000"/>
              </a:lnSpc>
            </a:pPr>
            <a:r>
              <a:rPr lang="en-US" sz="2800"/>
              <a:t>Установить медико- юридическую ответственность</a:t>
            </a:r>
          </a:p>
          <a:p>
            <a:pPr>
              <a:lnSpc>
                <a:spcPct val="90000"/>
              </a:lnSpc>
            </a:pPr>
            <a:r>
              <a:rPr lang="en-US" sz="2800"/>
              <a:t>Предоставить информацию о географическом охвате </a:t>
            </a:r>
          </a:p>
          <a:p>
            <a:pPr>
              <a:lnSpc>
                <a:spcPct val="90000"/>
              </a:lnSpc>
            </a:pPr>
            <a:r>
              <a:rPr lang="en-US" sz="2800"/>
              <a:t>Предоставить демографические данные</a:t>
            </a:r>
          </a:p>
        </p:txBody>
      </p:sp>
      <p:pic>
        <p:nvPicPr>
          <p:cNvPr id="55300" name="Picture 4" descr="C:\WINDOWS\Application Data\Microsoft\Media Catalog\Downloaded Clips\cl4f\j019997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438400"/>
            <a:ext cx="259080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 autoUpdateAnimBg="0"/>
      <p:bldP spid="55299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69634" name="WordArt 2"/>
          <p:cNvSpPr>
            <a:spLocks noChangeArrowheads="1" noChangeShapeType="1" noTextEdit="1"/>
          </p:cNvSpPr>
          <p:nvPr/>
        </p:nvSpPr>
        <p:spPr bwMode="auto">
          <a:xfrm>
            <a:off x="0" y="1143000"/>
            <a:ext cx="8839200" cy="41148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 Black"/>
              </a:rPr>
              <a:t>СПАСИБО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r>
              <a:rPr lang="en-US"/>
              <a:t>Задачи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229600" cy="4114800"/>
          </a:xfrm>
        </p:spPr>
        <p:txBody>
          <a:bodyPr/>
          <a:lstStyle/>
          <a:p>
            <a:r>
              <a:rPr lang="en-US"/>
              <a:t>Определение национальных “стандартов вакцинации в педиатрической практике”</a:t>
            </a:r>
          </a:p>
          <a:p>
            <a:r>
              <a:rPr lang="en-US"/>
              <a:t>Описание заболеваний, предупреждаемых с помощью вакцинаций, а также финансовых и медицинских последствий</a:t>
            </a:r>
          </a:p>
          <a:p>
            <a:r>
              <a:rPr lang="en-US"/>
              <a:t>Необходимость проведения вакцинации и обсуждение карт вакцинации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autoUpdateAnimBg="0" rev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r>
              <a:rPr lang="en-US"/>
              <a:t>Обсуждение мер предосторожности и противопоказаний</a:t>
            </a:r>
          </a:p>
          <a:p>
            <a:r>
              <a:rPr lang="en-US"/>
              <a:t>Диагностирование поствакцинальных осложнений и лечение</a:t>
            </a:r>
          </a:p>
          <a:p>
            <a:r>
              <a:rPr lang="en-US"/>
              <a:t>Правильное проведение вакцинаций.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571500"/>
            <a:ext cx="7772400" cy="762000"/>
          </a:xfrm>
        </p:spPr>
        <p:txBody>
          <a:bodyPr/>
          <a:lstStyle/>
          <a:p>
            <a:r>
              <a:rPr lang="en-US"/>
              <a:t>Задачи (продолжение)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autoUpdateAnimBg="0"/>
      <p:bldP spid="819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381000"/>
            <a:ext cx="7239000" cy="1905000"/>
          </a:xfrm>
        </p:spPr>
        <p:txBody>
          <a:bodyPr/>
          <a:lstStyle/>
          <a:p>
            <a:r>
              <a:rPr lang="en-US" sz="6600"/>
              <a:t>Стандарты</a:t>
            </a:r>
          </a:p>
        </p:txBody>
      </p:sp>
      <p:pic>
        <p:nvPicPr>
          <p:cNvPr id="9220" name="Picture 4" descr="C:\WINDOWS\Application Data\Microsoft\Media Catalog\Downloaded Clips\cl0\PE02453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2667000"/>
            <a:ext cx="2490788" cy="3465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85788"/>
            <a:ext cx="7772400" cy="1190625"/>
          </a:xfrm>
        </p:spPr>
        <p:txBody>
          <a:bodyPr/>
          <a:lstStyle/>
          <a:p>
            <a:r>
              <a:rPr lang="en-US" sz="3600"/>
              <a:t>Стандарты вакцинации в педиатрической практике</a:t>
            </a: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Медицинский персонал в популярной форме объясняет родителям или лицам, ответственным за ребенка принципы вакцинации.</a:t>
            </a:r>
          </a:p>
          <a:p>
            <a:pPr>
              <a:lnSpc>
                <a:spcPct val="90000"/>
              </a:lnSpc>
            </a:pPr>
            <a:r>
              <a:rPr lang="en-US" sz="2000"/>
              <a:t>Медицинский персонал опрашивает родителей или лиц, ответственных за ребетка о противопоказаниях и, до проведения вакцинации ребенку, используя специальную терминологию,  информирует их о риске и пользе вакцинации.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000"/>
              <a:t>Мединский персонал учитывает только действительные противопоказания.</a:t>
            </a:r>
          </a:p>
          <a:p>
            <a:r>
              <a:rPr lang="en-US" sz="2000"/>
              <a:t>Медицинский персонал вводит одновременно все вакцины, назначенные ребенку во время запланированного посещения.</a:t>
            </a:r>
          </a:p>
          <a:p>
            <a:r>
              <a:rPr lang="en-US" sz="2000"/>
              <a:t>Медицинский персонал вносит все точные данные в карту вакцинации.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build="p" autoUpdateAnimBg="0"/>
      <p:bldP spid="10244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CW360/TTI/VE/LV/03/27/01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Стандарты (продолжение)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657600" y="2133600"/>
            <a:ext cx="5257800" cy="3732213"/>
          </a:xfrm>
        </p:spPr>
        <p:txBody>
          <a:bodyPr/>
          <a:lstStyle/>
          <a:p>
            <a:r>
              <a:rPr lang="en-US" sz="2600"/>
              <a:t>Медицинский персонал следует утвержденной процедуре при проведении вакцинации</a:t>
            </a:r>
          </a:p>
          <a:p>
            <a:r>
              <a:rPr lang="en-US" sz="2600"/>
              <a:t>Вакцины вводятся медицинским персоналом, прошедшим соответствующую подготовку</a:t>
            </a:r>
          </a:p>
        </p:txBody>
      </p:sp>
      <p:pic>
        <p:nvPicPr>
          <p:cNvPr id="12293" name="Picture 5" descr="C:\WINDOWS\Application Data\Microsoft\Media Catalog\Downloaded Clips\cl1\PE03131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28800"/>
            <a:ext cx="3055938" cy="3468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Заболевания, предупреждаемые с помощью вакцинации</a:t>
            </a:r>
          </a:p>
        </p:txBody>
      </p:sp>
      <p:pic>
        <p:nvPicPr>
          <p:cNvPr id="13316" name="Picture 4" descr="C:\WINDOWS\Application Data\Microsoft\Media Catalog\Downloaded Clips\cl0\HM00322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3733800"/>
            <a:ext cx="4583113" cy="2713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Network Blitz">
  <a:themeElements>
    <a:clrScheme name="Network Blitz 1">
      <a:dk1>
        <a:srgbClr val="000044"/>
      </a:dk1>
      <a:lt1>
        <a:srgbClr val="FFFFFF"/>
      </a:lt1>
      <a:dk2>
        <a:srgbClr val="000066"/>
      </a:dk2>
      <a:lt2>
        <a:srgbClr val="FFCC00"/>
      </a:lt2>
      <a:accent1>
        <a:srgbClr val="9CE157"/>
      </a:accent1>
      <a:accent2>
        <a:srgbClr val="2663A0"/>
      </a:accent2>
      <a:accent3>
        <a:srgbClr val="AAAAB8"/>
      </a:accent3>
      <a:accent4>
        <a:srgbClr val="DADADA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Network Blitz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85000"/>
          <a:buFontTx/>
          <a:buBlip>
            <a:blip xmlns:r="http://schemas.openxmlformats.org/officeDocument/2006/relationships" r:embed="rId1"/>
          </a:buBlip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85000"/>
          <a:buFontTx/>
          <a:buBlip>
            <a:blip xmlns:r="http://schemas.openxmlformats.org/officeDocument/2006/relationships" r:embed="rId1"/>
          </a:buBlip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Network Blitz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Blitz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Blitz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Designs\Network Blitz.pot</Template>
  <TotalTime>158</TotalTime>
  <Words>1393</Words>
  <Application>Microsoft Office PowerPoint</Application>
  <PresentationFormat>Экран (4:3)</PresentationFormat>
  <Paragraphs>242</Paragraphs>
  <Slides>38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6" baseType="lpstr">
      <vt:lpstr>Times New Roman</vt:lpstr>
      <vt:lpstr>Arial Black</vt:lpstr>
      <vt:lpstr>Arial</vt:lpstr>
      <vt:lpstr>Wingdings</vt:lpstr>
      <vt:lpstr>Tw Cen MT</vt:lpstr>
      <vt:lpstr>Tempus Sans ITC</vt:lpstr>
      <vt:lpstr>Network Blitz</vt:lpstr>
      <vt:lpstr>Microsoft Clip Gallery</vt:lpstr>
      <vt:lpstr>Вакцинация</vt:lpstr>
      <vt:lpstr>СОДЕРЖАНИЕ</vt:lpstr>
      <vt:lpstr>ЦЕЛЬ УЧЕБНОГО КУРСА</vt:lpstr>
      <vt:lpstr>Задачи</vt:lpstr>
      <vt:lpstr>Задачи (продолжение)</vt:lpstr>
      <vt:lpstr>Стандарты</vt:lpstr>
      <vt:lpstr>Стандарты вакцинации в педиатрической практике</vt:lpstr>
      <vt:lpstr>Стандарты (продолжение)</vt:lpstr>
      <vt:lpstr>Заболевания, предупреждаемые с помощью вакцинации</vt:lpstr>
      <vt:lpstr>Информация о заболеваниях</vt:lpstr>
      <vt:lpstr>Информация о заболеваниях (продолжение)</vt:lpstr>
      <vt:lpstr>ИНформация о заболеваниях (продолжение)</vt:lpstr>
      <vt:lpstr>Финансовые и медицинские последствия отсутствия прививок в детском возрасте</vt:lpstr>
      <vt:lpstr>Слайд 14</vt:lpstr>
      <vt:lpstr>Рекомендуемая схема вакцинации в детском возрасте</vt:lpstr>
      <vt:lpstr>Слайд 16</vt:lpstr>
      <vt:lpstr>Слайд 17</vt:lpstr>
      <vt:lpstr>Слайд 18</vt:lpstr>
      <vt:lpstr>Слайд 19</vt:lpstr>
      <vt:lpstr>Общая информация по применению вакцин (АКДС, АДС, ОПВ/ИПВ, тривакцина, вакцина против гемолитической инфекции, гепатита B) </vt:lpstr>
      <vt:lpstr>АКДС</vt:lpstr>
      <vt:lpstr>             Гепатит В</vt:lpstr>
      <vt:lpstr>Тривакцина 1 (против кори/паротита/краснухи)</vt:lpstr>
      <vt:lpstr>Инактивированная полиомиелитная вакцина (ИПВ)</vt:lpstr>
      <vt:lpstr>Слайд 25</vt:lpstr>
      <vt:lpstr>Поствакциональные осложнения</vt:lpstr>
      <vt:lpstr>Слайд 27</vt:lpstr>
      <vt:lpstr>Последовательность проведения вакцинации</vt:lpstr>
      <vt:lpstr>Слайд 29</vt:lpstr>
      <vt:lpstr>Проверка карты профилактических прививок</vt:lpstr>
      <vt:lpstr>Необходимые медицинские вопросы перед проведением иммунизации</vt:lpstr>
      <vt:lpstr>Инфекционный контроль и обращение с острым инструментарием</vt:lpstr>
      <vt:lpstr>Введение вакцины</vt:lpstr>
      <vt:lpstr>Слайд 34</vt:lpstr>
      <vt:lpstr>Положение пациента при  введении вакцины</vt:lpstr>
      <vt:lpstr>Действия после вакцинации</vt:lpstr>
      <vt:lpstr>Документация </vt:lpstr>
      <vt:lpstr>Слайд 38</vt:lpstr>
    </vt:vector>
  </TitlesOfParts>
  <Company>UTMB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Вакцинация  Учебная программа</dc:title>
  <dc:creator>Marsha Sweatt</dc:creator>
  <dc:description>Translated by TransTech International 4/01</dc:description>
  <cp:lastModifiedBy>Admin</cp:lastModifiedBy>
  <cp:revision>7</cp:revision>
  <cp:lastPrinted>2001-03-29T17:34:56Z</cp:lastPrinted>
  <dcterms:created xsi:type="dcterms:W3CDTF">2001-03-28T23:58:46Z</dcterms:created>
  <dcterms:modified xsi:type="dcterms:W3CDTF">2012-03-24T11:32:44Z</dcterms:modified>
</cp:coreProperties>
</file>