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2103"/>
    <a:srgbClr val="FFFFCC"/>
    <a:srgbClr val="5B3E1F"/>
    <a:srgbClr val="FFFFFF"/>
    <a:srgbClr val="070701"/>
    <a:srgbClr val="A3F56B"/>
    <a:srgbClr val="336600"/>
    <a:srgbClr val="F7F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EB8B3-02C7-48A7-9037-032B44AC033E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E12A8-F267-4F68-AD00-CFB7E613B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37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A3613-44C3-44FD-AE7B-32253468E3B9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AF201-0FF4-45B9-9D0B-1D459337F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1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B23E2-3995-4825-AA4E-02AA95992B4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B6451-6099-421F-A9EC-7262EDA4E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111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7F658-7DD1-421C-91AE-65E84B34119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0A9DB-5D85-487B-A862-9AAFBCC55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94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5BD78-4227-478E-977F-E34813B5A575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AC0B0-2FD8-46F8-A717-32A9D3A57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6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0F10B-B535-49FD-A50C-D75360C7C963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F4104-3FD6-4277-BC5E-B8C838C09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753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CC111-C83F-46DC-8092-1D64BF041B24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9B6D9-BB6B-4012-8BBB-ABEE4DE99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0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15710-1D49-4693-9D47-41CB16138C91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82FF6-443B-4336-BFC4-B40D79D9C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199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0F1F6-BC42-41AA-B085-177F8E0BB15D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2A86C-6A45-4545-9D28-AD89F24651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3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B7C3E-0D53-4C37-95C1-C617B2F731F7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0633B-0383-4B3A-A76B-1F6843544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828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B092A-D32C-4F75-9EB5-C8ACB69267F1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1FF8-CEAD-405B-BBFC-23CBC5892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16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1F9ABD-2571-4AA9-961B-E21F716A4EFA}" type="datetimeFigureOut">
              <a:rPr lang="ru-RU"/>
              <a:pPr>
                <a:defRPr/>
              </a:pPr>
              <a:t>29.09.2015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CEEBAB-1508-49BD-8866-99D9445536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E%D0%BB%D1%81%D1%82%D0%BE%D0%B9,_%D0%9B%D0%B5%D0%B2_%D0%9D%D0%B8%D0%BA%D0%BE%D0%BB%D0%B0%D0%B5%D0%B2%D0%B8%D1%87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dn.dept-of-awe.changemakrs.com/users/51ed6b7997d9df56530000d8/background/1374514214.desktop.jpg?13745142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025" y="30163"/>
            <a:ext cx="4143372" cy="3166823"/>
          </a:xfrm>
          <a:prstGeom prst="roundRect">
            <a:avLst/>
          </a:prstGeom>
          <a:gradFill>
            <a:gsLst>
              <a:gs pos="0">
                <a:srgbClr val="4B6022"/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  <a:ln>
            <a:solidFill>
              <a:schemeClr val="accent3">
                <a:shade val="95000"/>
                <a:satMod val="105000"/>
                <a:alpha val="52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Уроки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нравственности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Л.Н. Толстого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 187-летию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 Дня рождения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писателя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784350" y="5432425"/>
            <a:ext cx="7385050" cy="1228725"/>
          </a:xfrm>
          <a:prstGeom prst="rect">
            <a:avLst/>
          </a:prstGeom>
          <a:solidFill>
            <a:srgbClr val="80B638">
              <a:alpha val="67000"/>
            </a:srgbClr>
          </a:solidFill>
          <a:ln w="38100">
            <a:solidFill>
              <a:srgbClr val="4B602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Презентация к внеклассному мероприятию, </a:t>
            </a:r>
          </a:p>
          <a:p>
            <a:r>
              <a:rPr lang="ru-RU" b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посвященному 187-летию Л.Н.Толстого</a:t>
            </a:r>
          </a:p>
          <a:p>
            <a:r>
              <a:rPr lang="ru-RU" b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Подготовила: </a:t>
            </a:r>
          </a:p>
          <a:p>
            <a:r>
              <a:rPr lang="ru-RU" b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учитель русского языка и литературы Свиридова И.В.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00430" y="119680"/>
            <a:ext cx="5357818" cy="652403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В баснях, сказках, рассказах Л.Н.Толстой стремится внушить ребёнку моральные понятия, необходимые в его настоящей и будущей, взрослой жизни: добро не только лучше, но и «выгоднее» зла; к другому человеку нужно относиться так, как ты хочешь, чтобы относились к тебе; за бескорыстную помощь воздастся сторицей и т.п.</a:t>
            </a:r>
          </a:p>
          <a:p>
            <a:pPr algn="just" eaLnBrk="0" hangingPunct="0">
              <a:defRPr/>
            </a:pPr>
            <a:r>
              <a:rPr lang="ru-RU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	Согласно народной традиции, носителем высоких моральных качеств в произведениях Толстого выступает бедный, незнатный человек. Таков мудрый садовник, завещавший сыновьям перекопать землю в винограднике («Садовник и сыновья»), умный мужик, придумавший способ убрать большой камень с городской площади («Как мужик убрал камень»), сметливый бедняк, сумевший и барина не рассердить, и себя наградить из сказки «Как мужик гусей делил». В этих и других произведениях Толстой умело передаёт точку зрения народа, его оценку людей и событий.</a:t>
            </a:r>
          </a:p>
        </p:txBody>
      </p:sp>
      <p:pic>
        <p:nvPicPr>
          <p:cNvPr id="21507" name="Picture 3" descr="http://static1.ozone.ru/multimedia/books_covers/10115247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44516">
            <a:off x="620853" y="383317"/>
            <a:ext cx="2511298" cy="3855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1509" name="Picture 5" descr="http://os1.i.ua/3/1/12676980_f556b8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72437">
            <a:off x="428596" y="4000504"/>
            <a:ext cx="1990735" cy="25705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868" y="0"/>
            <a:ext cx="5572132" cy="6817251"/>
          </a:xfrm>
          <a:prstGeom prst="round1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r>
              <a:rPr lang="ru-RU" sz="1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Нравственная проблематика является ведущей в рассказах о крестьянских детях («Косточка», «Котёнок», «Пожар», «Подкидыш» и др.). В них выражается авторское представление о детстве — «золотой поре» человеческой жизни.</a:t>
            </a:r>
          </a:p>
          <a:p>
            <a:pPr eaLnBrk="0" hangingPunct="0">
              <a:defRPr/>
            </a:pPr>
            <a:r>
              <a:rPr lang="ru-RU" sz="1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 образах героев писатель выделяет такие важные нравственные качества, как искренность, естественность, прямодушие, милосердие. В произведениях о детях проявилось мастерство Л.Н.Толстого в раскрытии переживаний ребёнка, вызванных решением моральной проблемы. Автор сумел передать «внутреннюю борьбу», происходящую в душе ребёнка, через фиксацию изменений в его внешнем облике — мимике, позе, телодвижениях («Косточка», «Филиппок»). Ему удалось наметить и социальные «контуры» личности («Корова», «</a:t>
            </a:r>
            <a:r>
              <a:rPr lang="ru-RU" sz="19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Солдаткино</a:t>
            </a:r>
            <a:r>
              <a:rPr lang="ru-RU" sz="19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житьё»).</a:t>
            </a:r>
          </a:p>
        </p:txBody>
      </p:sp>
      <p:pic>
        <p:nvPicPr>
          <p:cNvPr id="11267" name="Picture 3" descr="http://jpuz.ru/public/11285/9518928404Nikolai%20Petrovich%20Bogdanov-Belsky%20Russia%201868-1945.%20Portrait%20of%20eight%20children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00438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5" descr="http://player.myshared.ru/926801/data/images/img3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" r="4369"/>
          <a:stretch>
            <a:fillRect/>
          </a:stretch>
        </p:blipFill>
        <p:spPr bwMode="auto">
          <a:xfrm>
            <a:off x="0" y="4214813"/>
            <a:ext cx="3500438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2" descr="koten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26670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2714612" cy="70788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Котёнок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2643188" y="0"/>
            <a:ext cx="6500812" cy="7015163"/>
          </a:xfrm>
          <a:prstGeom prst="foldedCorner">
            <a:avLst>
              <a:gd name="adj" fmla="val 10608"/>
            </a:avLst>
          </a:prstGeom>
          <a:solidFill>
            <a:srgbClr val="EFE1A7"/>
          </a:solidFill>
          <a:ln>
            <a:solidFill>
              <a:srgbClr val="734A13"/>
            </a:solidFill>
          </a:ln>
        </p:spPr>
        <p:txBody>
          <a:bodyPr>
            <a:spAutoFit/>
          </a:bodyPr>
          <a:lstStyle/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Были брат и сестра — Вася и Катя; и у них была кошка. Весной кошка пропала. Дети искали её везде, но не могли найти. Один раз они играли подле амбара и услыхали — над головой что-то мяучит тонкими голосами. Вася влез по лестнице под крышу амбара. А Катя стояла внизу и всё спрашивала: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— Нашёл? Нашёл?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Но Вася не отвечал ей. Наконец, Вася закричал ей: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— Нашёл! Наша кошка… И у неё котята; такие чудесные; иди сюда скорее..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Катя побежала домой, достала молока и принесла кошке.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Котят было пять. Когда они выросли немножко и стали вылезать из-под угла, где вывелись, дети выбрали себе одного котёнка, серого с белыми лапками, и принесли в дом. Мать раздала всех остальных котят, а этого оставила детям. Дети кормили его, играли с ним и клали с собой спать.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Один раз дети пошли играть на дорогу и взяли с собой котёнка.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Ветер шевелил солому по дороге, а котёнок играл с соломой, и дети радовались на него. Потом они нашли подле дороги щавель, пошли собирать его и забыли про котёнка. Вдруг они услыхали, что кто-то громко кричит: «Назад, назад!» — и увидали, что скачет охотник, а впереди его две собаки увидали котёнка и хотят схватить его. А котёнок глупый, вместо того чтобы бежать, присел к земле, сгорбил спину и смотрит на собак.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Катя испугалась собак, закричала и побежала прочь от них. А Вася что было духу пустился к котёнку и в одно время с собаками подбежал к нему. Собаки хотели схватить котёнка, но Вася упал животом на котёнка и закрыл его от собак.</a:t>
            </a:r>
          </a:p>
          <a:p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</a:rPr>
              <a:t>Охотник подскакал и отогнал собак; а Вася принёс домой котёнка и уж больше не брал его с собой в поле.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3534013"/>
            <a:ext cx="9144000" cy="3323987"/>
          </a:xfrm>
          <a:prstGeom prst="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5400000" scaled="1"/>
            <a:tileRect/>
          </a:gradFill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>
              <a:defRPr/>
            </a:pP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Опыт Л.Н.Толстого в решении задач нравственного воспитания подростков получает отражение в учебном пособии «Беседы с детьми по нравственным вопросам». Книга состоит из девятнадцати отделов: «Бог», «Человек – сын Бога», «Разум», «Любовь», «Совершенствование», «Мысли», «Слова», «Поступки», «Соблазны», «Смирение», «Самоотречение», «Смерть», «Вера» и др. Помещённый в «Беседах» материал имеет выраженную нравственно-философскую направленность.</a:t>
            </a:r>
          </a:p>
          <a:p>
            <a:pPr eaLnBrk="0" hangingPunct="0">
              <a:defRPr/>
            </a:pP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 первых отделах книги Л.Н.Толстой обращает внимание на онтологическую связь человека с Богом, которая может ещё не осознаваться ребёнком. От темы Бога и </a:t>
            </a:r>
            <a:r>
              <a:rPr lang="ru-RU" sz="1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Богообщения</a:t>
            </a:r>
            <a:r>
              <a: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он переходит к теме «Разума», на основе которого дети должны научиться отличать добро от зла в мыслях, словах, поступках («Для доброй жизни нужен свет разума»). Практические советы о том, как научиться любить людей, преодолевая злобу и недовольство, даются в отделе «Любовь» («Постарайся полюбить того, кого ты не любил»). Важным и необходимым Толстой считает ознакомление детей с предельным состоянием человека – смертью. «Беседы» заканчиваются отделами «Жизнь – благо», «Вера», в которых утверждается радость человеческого бытия.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6446" y="1214422"/>
            <a:ext cx="3357554" cy="1200329"/>
          </a:xfrm>
          <a:prstGeom prst="round1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«Беседы с детьми по нравственным вопросам»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3317" name="Picture 3" descr="http://shut-ki.net/up/kult/article/1340_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03900" cy="35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0" y="3351213"/>
            <a:ext cx="9144000" cy="3506787"/>
          </a:xfrm>
          <a:prstGeom prst="round2DiagRect">
            <a:avLst/>
          </a:prstGeom>
          <a:solidFill>
            <a:srgbClr val="EFE1A7"/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ИЗ ОТДЕЛА 8-го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/>
            </a:r>
            <a:br>
              <a:rPr lang="ru-RU" sz="2000" i="1" dirty="0">
                <a:latin typeface="+mn-lt"/>
                <a:cs typeface="+mn-cs"/>
              </a:rPr>
            </a:br>
            <a:r>
              <a:rPr lang="ru-RU" sz="2000" i="1" dirty="0">
                <a:latin typeface="+mn-lt"/>
                <a:cs typeface="+mn-cs"/>
              </a:rPr>
              <a:t>Как удилами во рту мы управляем конями и рулями управляем кораблями, так и языком мы управляем всем телом. Языком можно и осквернить, можно и освятить себя. И потому надо не говорить, что попало, а внимательно следить за своими словами.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>Слово – великое дело. Как небольшой огонь может сжечь целые деревни, так и от одного слова может сделаться большое несчастье.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/>
            </a:r>
            <a:br>
              <a:rPr lang="ru-RU" sz="2000" i="1" dirty="0">
                <a:latin typeface="+mn-lt"/>
                <a:cs typeface="+mn-cs"/>
              </a:rPr>
            </a:br>
            <a:endParaRPr lang="ru-RU" sz="2000" i="1" dirty="0">
              <a:latin typeface="+mn-lt"/>
              <a:cs typeface="+mn-cs"/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0" y="500063"/>
            <a:ext cx="8215313" cy="3048000"/>
          </a:xfrm>
          <a:prstGeom prst="foldedCorner">
            <a:avLst/>
          </a:prstGeom>
          <a:solidFill>
            <a:srgbClr val="EFE1A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ИЗ ОТДЕЛА </a:t>
            </a:r>
            <a:r>
              <a:rPr lang="ru-RU" sz="2000" b="1" i="1" dirty="0">
                <a:latin typeface="+mn-lt"/>
                <a:cs typeface="+mn-cs"/>
              </a:rPr>
              <a:t>6-го</a:t>
            </a:r>
            <a:r>
              <a:rPr lang="ru-RU" sz="2000" i="1" dirty="0">
                <a:latin typeface="+mn-lt"/>
                <a:cs typeface="+mn-cs"/>
              </a:rPr>
              <a:t/>
            </a:r>
            <a:br>
              <a:rPr lang="ru-RU" sz="2000" i="1" dirty="0">
                <a:latin typeface="+mn-lt"/>
                <a:cs typeface="+mn-cs"/>
              </a:rPr>
            </a:br>
            <a:r>
              <a:rPr lang="ru-RU" sz="2000" i="1" dirty="0">
                <a:latin typeface="+mn-lt"/>
                <a:cs typeface="+mn-cs"/>
              </a:rPr>
              <a:t>Мы все знаем, что живем не так, как надо и как могли бы жить. И потому надо всегда помнить, что жизнь наша может и должна быть лучше.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>Помнить это надо не затем, чтобы осуждать жизнь других людей и свою, не исправляя ее, а затем, чтобы стараться с каждым днем и часом становиться хоть немного лучше, исправлять себя.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>В этом самое главное и самое радостное дело в жизни.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7215206" cy="501848"/>
          </a:xfrm>
          <a:prstGeom prst="snip1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«Беседы с детьми по нравственным вопросам»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0" y="3643313"/>
            <a:ext cx="9144000" cy="2144712"/>
          </a:xfrm>
          <a:prstGeom prst="round2DiagRect">
            <a:avLst/>
          </a:prstGeom>
          <a:solidFill>
            <a:srgbClr val="EFE1A7"/>
          </a:solidFill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ИЗ ОТДЕЛА 18-го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/>
            </a:r>
            <a:br>
              <a:rPr lang="ru-RU" sz="2000" i="1" dirty="0">
                <a:latin typeface="+mn-lt"/>
                <a:cs typeface="+mn-cs"/>
              </a:rPr>
            </a:br>
            <a:r>
              <a:rPr lang="ru-RU" sz="2000" i="1" dirty="0">
                <a:latin typeface="+mn-lt"/>
                <a:cs typeface="+mn-cs"/>
              </a:rPr>
              <a:t>Знай и помни, что если человек несчастен, то он сам в этом виноват, потому что бог создал людей не для того, чтобы они были несчастны, а для их </a:t>
            </a:r>
            <a:r>
              <a:rPr lang="ru-RU" sz="2000" i="1" dirty="0" err="1">
                <a:latin typeface="+mn-lt"/>
                <a:cs typeface="+mn-cs"/>
              </a:rPr>
              <a:t>счастия</a:t>
            </a:r>
            <a:r>
              <a:rPr lang="ru-RU" sz="2000" i="1" dirty="0">
                <a:latin typeface="+mn-lt"/>
                <a:cs typeface="+mn-cs"/>
              </a:rPr>
              <a:t>. 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latin typeface="+mn-lt"/>
              <a:cs typeface="+mn-cs"/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0" y="500063"/>
            <a:ext cx="8215313" cy="3048000"/>
          </a:xfrm>
          <a:prstGeom prst="foldedCorner">
            <a:avLst/>
          </a:prstGeom>
          <a:solidFill>
            <a:srgbClr val="EFE1A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latin typeface="+mn-lt"/>
                <a:cs typeface="+mn-cs"/>
              </a:rPr>
              <a:t>ИЗ ОТДЕЛА 16-го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latin typeface="+mn-lt"/>
                <a:cs typeface="+mn-cs"/>
              </a:rPr>
              <a:t>Никогда </a:t>
            </a:r>
            <a:r>
              <a:rPr lang="ru-RU" sz="2000" i="1" dirty="0">
                <a:latin typeface="+mn-lt"/>
                <a:cs typeface="+mn-cs"/>
              </a:rPr>
              <a:t>не откладывай доброго дела, если можешь сделать его нынче. Смерть не разбирает того, сделал ли, или не сделал человек то, что должен. Смерть никого и ничего не дожидается. У нее нет ни врагов, ни друзей. Дела человека, то, </a:t>
            </a:r>
            <a:r>
              <a:rPr lang="ru-RU" sz="2000" i="1" dirty="0">
                <a:latin typeface="+mn-lt"/>
                <a:cs typeface="+mn-cs"/>
              </a:rPr>
              <a:t>что </a:t>
            </a:r>
            <a:r>
              <a:rPr lang="ru-RU" sz="2000" i="1" dirty="0">
                <a:latin typeface="+mn-lt"/>
                <a:cs typeface="+mn-cs"/>
              </a:rPr>
              <a:t>он успел сделать, становятся его судьбой, хорошей или дурной. И потому для человека важнее всего в мире то, что он сейчас делает.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i="1" dirty="0"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7215206" cy="501848"/>
          </a:xfrm>
          <a:prstGeom prst="snip1Rect">
            <a:avLst/>
          </a:prstGeom>
          <a:gradFill flip="none" rotWithShape="1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«Беседы с детьми по нравственным вопросам»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dn.dept-of-awe.changemakrs.com/users/51ed6b7997d9df56530000d8/background/1374514214.desktop.jpg?13745142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0"/>
            <a:ext cx="4286248" cy="2826306"/>
          </a:xfrm>
          <a:prstGeom prst="roundRect">
            <a:avLst/>
          </a:prstGeom>
          <a:gradFill flip="none" rotWithShape="1">
            <a:gsLst>
              <a:gs pos="0">
                <a:srgbClr val="4B6022">
                  <a:shade val="30000"/>
                  <a:satMod val="115000"/>
                </a:srgbClr>
              </a:gs>
              <a:gs pos="50000">
                <a:srgbClr val="4B6022">
                  <a:shade val="67500"/>
                  <a:satMod val="115000"/>
                </a:srgbClr>
              </a:gs>
              <a:gs pos="100000">
                <a:srgbClr val="4B6022">
                  <a:shade val="100000"/>
                  <a:satMod val="11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3">
                <a:shade val="95000"/>
                <a:satMod val="105000"/>
                <a:alpha val="52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"Нет величия там, где нет простоты, 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добра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 правды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"</a:t>
            </a:r>
            <a:endParaRPr lang="ru-RU" sz="2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6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39750" y="1268413"/>
            <a:ext cx="8137525" cy="1281112"/>
          </a:xfrm>
          <a:prstGeom prst="rect">
            <a:avLst/>
          </a:prstGeom>
          <a:gradFill rotWithShape="1">
            <a:gsLst>
              <a:gs pos="0">
                <a:srgbClr val="FFFFCC">
                  <a:alpha val="2000"/>
                </a:srgbClr>
              </a:gs>
              <a:gs pos="100000">
                <a:srgbClr val="5B3E1F">
                  <a:alpha val="44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Статья в </a:t>
            </a:r>
            <a:r>
              <a:rPr lang="en-US" sz="2400" b="1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Wikipedia - </a:t>
            </a:r>
            <a:r>
              <a:rPr lang="ru-RU" sz="2400" b="1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Л.Н.Толстой</a:t>
            </a:r>
            <a:r>
              <a:rPr lang="ru-RU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>
                <a:solidFill>
                  <a:srgbClr val="070701"/>
                </a:solidFill>
                <a:hlinkClick r:id="rId3"/>
              </a:rPr>
              <a:t>https://ru.wikipedia.org/wiki/%D0%A2%D0%BE%D0%BB%D1%81%D1%82%D0%BE%D0%B9,_%D0%9B%D0%B5%D0%B2_%D0%9D%D0%B8%D0%BA%D0%BE%D0%BB%D0%B0%D0%B5%D0%B2%D0%B8%D1%87</a:t>
            </a:r>
            <a:endParaRPr lang="ru-RU" b="1" i="1">
              <a:solidFill>
                <a:srgbClr val="070701"/>
              </a:solidFill>
            </a:endParaRP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-252413" y="476250"/>
            <a:ext cx="4103688" cy="423863"/>
          </a:xfrm>
          <a:prstGeom prst="rect">
            <a:avLst/>
          </a:prstGeom>
          <a:solidFill>
            <a:srgbClr val="A3F56B">
              <a:alpha val="39000"/>
            </a:srgbClr>
          </a:solidFill>
          <a:ln w="5715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Использованные материалы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39750" y="2708275"/>
            <a:ext cx="8137525" cy="1281113"/>
          </a:xfrm>
          <a:prstGeom prst="rect">
            <a:avLst/>
          </a:prstGeom>
          <a:gradFill rotWithShape="1">
            <a:gsLst>
              <a:gs pos="0">
                <a:srgbClr val="FFFFCC">
                  <a:alpha val="2000"/>
                </a:srgbClr>
              </a:gs>
              <a:gs pos="100000">
                <a:srgbClr val="5B3E1F">
                  <a:alpha val="44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/>
            <a:r>
              <a:rPr lang="ru-RU" sz="2400" b="1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Статья в </a:t>
            </a:r>
            <a:r>
              <a:rPr lang="en-US" sz="2400" b="1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Wikipedia - </a:t>
            </a:r>
            <a:r>
              <a:rPr lang="ru-RU" sz="2400" b="1" i="1">
                <a:solidFill>
                  <a:srgbClr val="FFFFCC"/>
                </a:solidFill>
                <a:latin typeface="Times New Roman" pitchFamily="18" charset="0"/>
                <a:cs typeface="Times New Roman" pitchFamily="18" charset="0"/>
              </a:rPr>
              <a:t>Ясная Поляна </a:t>
            </a:r>
            <a:r>
              <a:rPr lang="ru-RU" b="1" i="1">
                <a:solidFill>
                  <a:srgbClr val="070701"/>
                </a:solidFill>
                <a:hlinkClick r:id="rId3"/>
              </a:rPr>
              <a:t>https://ru.wikipedia.org/wiki/%D0%A2%D0%BE%D0%BB%D1%81%D1%82%D0%BE%D0%B9,_%D0%9B%D0%B5%D0%B2_%D0%9D%D0%B8%D0%BA%D0%BE%D0%BB%D0%B0%D0%B5%D0%B2%D0%B8%D1%87</a:t>
            </a:r>
            <a:endParaRPr lang="ru-RU" b="1" i="1">
              <a:solidFill>
                <a:srgbClr val="070701"/>
              </a:solidFill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468313" y="4508500"/>
            <a:ext cx="8280400" cy="366713"/>
          </a:xfrm>
          <a:prstGeom prst="rect">
            <a:avLst/>
          </a:prstGeom>
          <a:gradFill rotWithShape="1">
            <a:gsLst>
              <a:gs pos="0">
                <a:srgbClr val="FFFFCC">
                  <a:alpha val="2000"/>
                </a:srgbClr>
              </a:gs>
              <a:gs pos="100000">
                <a:srgbClr val="5B3E1F">
                  <a:alpha val="44000"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b="1" i="1">
                <a:solidFill>
                  <a:srgbClr val="FFFFCC"/>
                </a:solidFill>
              </a:rPr>
              <a:t>И . Добрицкая, статья «Нравственные уроки Л.Н.Толстого», 2008 г.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WordArt 8"/>
          <p:cNvSpPr>
            <a:spLocks noChangeArrowheads="1" noChangeShapeType="1" noTextEdit="1"/>
          </p:cNvSpPr>
          <p:nvPr/>
        </p:nvSpPr>
        <p:spPr bwMode="auto">
          <a:xfrm>
            <a:off x="2771775" y="2908300"/>
            <a:ext cx="3600450" cy="1047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Roman"/>
              </a:rPr>
              <a:t>Спасибо за внимание</a:t>
            </a:r>
          </a:p>
        </p:txBody>
      </p:sp>
      <p:sp>
        <p:nvSpPr>
          <p:cNvPr id="30729" name="WordArt 9"/>
          <p:cNvSpPr>
            <a:spLocks noChangeArrowheads="1" noChangeShapeType="1" noTextEdit="1"/>
          </p:cNvSpPr>
          <p:nvPr/>
        </p:nvSpPr>
        <p:spPr bwMode="auto">
          <a:xfrm>
            <a:off x="250825" y="2708275"/>
            <a:ext cx="8569325" cy="9096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22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3F2103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Aniron"/>
              </a:rPr>
              <a:t>Спасибо за внимание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0" y="1484313"/>
            <a:ext cx="8893175" cy="1917700"/>
          </a:xfrm>
          <a:prstGeom prst="rect">
            <a:avLst/>
          </a:prstGeom>
          <a:gradFill rotWithShape="1">
            <a:gsLst>
              <a:gs pos="0">
                <a:srgbClr val="FFFFCC">
                  <a:alpha val="2000"/>
                </a:srgbClr>
              </a:gs>
              <a:gs pos="100000">
                <a:srgbClr val="5B3E1F">
                  <a:alpha val="44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	Расширение кругозора учащихся и развитие их интереса </a:t>
            </a:r>
            <a:r>
              <a:rPr lang="en-US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к предмету</a:t>
            </a:r>
            <a:r>
              <a:rPr lang="en-US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	Привитие интереса к искусству слова, музыке, </a:t>
            </a:r>
            <a:r>
              <a:rPr lang="en-US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живописи.</a:t>
            </a:r>
          </a:p>
          <a:p>
            <a:endParaRPr lang="ru-RU" sz="2400" b="1" i="1">
              <a:solidFill>
                <a:srgbClr val="07070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-180975" y="836613"/>
            <a:ext cx="3240088" cy="423862"/>
          </a:xfrm>
          <a:prstGeom prst="rect">
            <a:avLst/>
          </a:prstGeom>
          <a:solidFill>
            <a:srgbClr val="A3F56B">
              <a:alpha val="39000"/>
            </a:srgbClr>
          </a:solidFill>
          <a:ln w="5715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Цели: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179388" y="4724400"/>
            <a:ext cx="8675687" cy="1552575"/>
          </a:xfrm>
          <a:prstGeom prst="rect">
            <a:avLst/>
          </a:prstGeom>
          <a:gradFill rotWithShape="1">
            <a:gsLst>
              <a:gs pos="0">
                <a:srgbClr val="FFFFCC">
                  <a:alpha val="2000"/>
                </a:srgbClr>
              </a:gs>
              <a:gs pos="100000">
                <a:srgbClr val="5B3E1F">
                  <a:alpha val="44000"/>
                </a:srgbClr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sz="2400" b="1" i="1">
                <a:solidFill>
                  <a:srgbClr val="07070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Повторить сведения о жизни и творчестве писателя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	Познакомиться с мировоззрением Л.Н.Толстого, книгами, написанными им для детей, </a:t>
            </a:r>
          </a:p>
          <a:p>
            <a:pPr algn="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и его духовными исканиями.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6084888" y="4076700"/>
            <a:ext cx="3240087" cy="423863"/>
          </a:xfrm>
          <a:prstGeom prst="rect">
            <a:avLst/>
          </a:prstGeom>
          <a:solidFill>
            <a:srgbClr val="A3F56B">
              <a:alpha val="39000"/>
            </a:srgbClr>
          </a:solidFill>
          <a:ln w="57150">
            <a:solidFill>
              <a:srgbClr val="3399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E8EC5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Задачи: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player.myshared.ru/545680/data/images/img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07" y="625455"/>
            <a:ext cx="3571900" cy="47795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5500688"/>
            <a:ext cx="3857625" cy="830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r>
              <a:rPr lang="ru-RU" sz="2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charset="0"/>
              </a:rPr>
              <a:t>28 августа [9 сентября] </a:t>
            </a:r>
            <a:r>
              <a:rPr lang="ru-RU" sz="2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2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charset="0"/>
              </a:rPr>
              <a:t>1828—7 [20] ноября 1910</a:t>
            </a:r>
          </a:p>
        </p:txBody>
      </p:sp>
      <p:pic>
        <p:nvPicPr>
          <p:cNvPr id="4103" name="Picture 7" descr="http://www.mytripolog.com/wp-content/uploads/2012/07/Tolstoys-house-Yasnaya-Polyana-museum.jpg"/>
          <p:cNvPicPr>
            <a:picLocks noChangeAspect="1" noChangeArrowheads="1"/>
          </p:cNvPicPr>
          <p:nvPr/>
        </p:nvPicPr>
        <p:blipFill>
          <a:blip r:embed="rId4">
            <a:lum bright="10000"/>
          </a:blip>
          <a:srcRect/>
          <a:stretch>
            <a:fillRect/>
          </a:stretch>
        </p:blipFill>
        <p:spPr bwMode="auto">
          <a:xfrm>
            <a:off x="4071934" y="3857628"/>
            <a:ext cx="4880923" cy="2845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949695" y="2296062"/>
            <a:ext cx="5279009" cy="132344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Дом-музей Ясная поляна.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Тульская область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924300" y="188913"/>
            <a:ext cx="49688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1600" b="1" i="1">
                <a:solidFill>
                  <a:srgbClr val="F7FAD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Ясная Поляна</a:t>
            </a:r>
            <a:r>
              <a:rPr lang="ru-RU" sz="1600" i="1">
                <a:solidFill>
                  <a:srgbClr val="F7FAD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— усадьба в Щёкинском районе Тульской области основанная в XVII веке. В ней 28 августа (9 сентября) 1828 родился Лев Николаевич Толстой, здесь он жил, творил (в Ясной Поляне были написаны «Война и мир», «Анна Каренина» и др.), здесь же находится его могила. Главную роль в создании облика усадьбы сыграл дед писателя Н. С. Волконский.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14876" y="1571612"/>
            <a:ext cx="4071966" cy="4524315"/>
          </a:xfrm>
          <a:prstGeom prst="round1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Чтобы жить честно, надо рваться, путаться, ошибаться, начинать и бросать… и вечно бороться и лишаться. А спокойствие — душевная подлость.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5362" name="Picture 2" descr="http://woman-space.ru/bitrix/components/custom/news.list.json/templates/.default/tol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4464875" cy="52864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14688" y="560388"/>
            <a:ext cx="5929312" cy="5753100"/>
          </a:xfrm>
          <a:prstGeom prst="snip1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just">
              <a:defRPr/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ru-RU" b="1" i="1" u="sng" dirty="0">
                <a:latin typeface="Verdana" pitchFamily="34" charset="0"/>
                <a:ea typeface="Times New Roman" pitchFamily="18" charset="0"/>
                <a:cs typeface="Arial" pitchFamily="34" charset="0"/>
              </a:rPr>
              <a:t>Интерес Льва Николаевича Толстого к проблемам воспитания и образования детей младшего возраста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получил отражение не только в его педагогических статьях, публицистике, переписке.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	Педагогические воззрения Толстого нашли художественное воплощение в его реалистических произведениях (детские образы в романах «Война и мир», «Анна Каренина», образ Николеньки </a:t>
            </a:r>
            <a:r>
              <a:rPr lang="ru-RU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Иртеньева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в автобиографической трилогии), многообразном творчестве для детей. Так, в высоко оцененной Н.Г.Чернышевским повести «Детство», раскрывающей процесс духовного становления ребёнка, утверждается благотворность материнского, домашнего воспитания, выражается негативное отношение к насилию как средству воздействия на растущую личность (в том числе — к подавлению воли, унижению достоинства ребёнка).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http://tolstoy.ru/resize/big/upload/iblock/389/38951ecf552078f3aa65908bbf960f0c.jpg"/>
          <p:cNvPicPr>
            <a:picLocks noChangeAspect="1" noChangeArrowheads="1"/>
          </p:cNvPicPr>
          <p:nvPr/>
        </p:nvPicPr>
        <p:blipFill>
          <a:blip r:embed="rId2">
            <a:lum bright="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1468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5" descr="http://player.myshared.ru/987136/data/images/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0563"/>
            <a:ext cx="32702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714876" y="214290"/>
            <a:ext cx="4429124" cy="1477328"/>
          </a:xfrm>
          <a:prstGeom prst="round1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Идеи Льва Толстого получили практическое воплощение в его деятельности в Яснополянской школе. 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hangingPunct="0">
              <a:defRPr/>
            </a:pP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8" name="Picture 3" descr="http://fs00.infourok.ru/images/doc/102/120751/640/img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556"/>
          <a:stretch>
            <a:fillRect/>
          </a:stretch>
        </p:blipFill>
        <p:spPr bwMode="auto">
          <a:xfrm>
            <a:off x="0" y="214313"/>
            <a:ext cx="4714875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://create.chitai-gorod.ru/upload/medialibrary/e6a/e6a73246a24df05e480c1a0cbe711eb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1536">
            <a:off x="4568825" y="1776413"/>
            <a:ext cx="1516063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3995678"/>
            <a:ext cx="9144000" cy="286232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Итогом многолетней работы педагога-новатора явилось создание учебных книг для детей. В основу «Азбуки», «Новой азбуки», «Русских книг для чтения» была положена идея нравственного совершенствования личности. Нравственное воспитание связывалось у Толстого в первую очередь со стремлением приобщить ребёнка к идеалам народа. Включение в круг детского чтения произведений устного народного творчества (малые фольклорные жанры, сказки, былины) мотивировалось не только учебно-образовательными (ознакомление с историей, бытом, нравами русского народа), но и нравственно-воспитательными задачами.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151" name="Picture 7" descr="http://28.r.photoshare.ru/00288/002c1804392f238fd2fd9a6aeb84dfcdbb970a5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30581">
            <a:off x="6213475" y="1522413"/>
            <a:ext cx="1660525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3148013"/>
            <a:ext cx="9144000" cy="3709987"/>
          </a:xfrm>
          <a:prstGeom prst="foldedCorner">
            <a:avLst/>
          </a:prstGeom>
          <a:solidFill>
            <a:srgbClr val="EFE1A7"/>
          </a:solidFill>
          <a:ln>
            <a:solidFill>
              <a:srgbClr val="734A13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r>
              <a:rPr lang="ru-RU" sz="28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В текстах учебных книг были сделаны акценты на осознание учащимися святости честного крестьянского труда, воспитание презрения к праздной жизни «любого тунеядствующего человека». Созданные Толстым произведения учили ребёнка видеть красоту и поэтичность труда, выражали восхищение силой, выносливостью, находчивостью, природным умом русского крестьянина.</a:t>
            </a:r>
            <a:endParaRPr lang="ru-RU" sz="2800" i="1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171" name="Picture 3" descr="http://fbcdn-sphotos-a-a.akamaihd.net/hphotos-ak-xaf1/t31.0-8/c0.212.1150.426/s851x315/469180_329238443810684_406749832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9" descr="http://xsaxs.ru/wall/18/fon_svetlyy_uzory_linii_vetka_tekstura_1920x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 descr="http://dg50.mycdn.me/getImage?photoId=771446708430&amp;photoType=0"/>
          <p:cNvPicPr>
            <a:picLocks noChangeAspect="1" noChangeArrowheads="1"/>
          </p:cNvPicPr>
          <p:nvPr/>
        </p:nvPicPr>
        <p:blipFill>
          <a:blip r:embed="rId3"/>
          <a:srcRect l="5811"/>
          <a:stretch>
            <a:fillRect/>
          </a:stretch>
        </p:blipFill>
        <p:spPr bwMode="auto">
          <a:xfrm>
            <a:off x="-116953" y="0"/>
            <a:ext cx="3474507" cy="23574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357563" y="230188"/>
            <a:ext cx="5786437" cy="1787525"/>
          </a:xfrm>
          <a:prstGeom prst="round2DiagRect">
            <a:avLst/>
          </a:prstGeom>
          <a:solidFill>
            <a:srgbClr val="EFE1A7"/>
          </a:solidFill>
          <a:ln>
            <a:solidFill>
              <a:srgbClr val="734A13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sz="1400" b="1" i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Своеобразную «энциклопедию народной нравственности» составляют басни Льва Николаевича Толстого. </a:t>
            </a:r>
          </a:p>
          <a:p>
            <a:pPr>
              <a:defRPr/>
            </a:pPr>
            <a:r>
              <a:rPr lang="ru-RU" sz="1200" i="1" dirty="0">
                <a:solidFill>
                  <a:srgbClr val="000000"/>
                </a:solidFill>
                <a:latin typeface="Verdana" pitchFamily="34" charset="0"/>
                <a:ea typeface="Times New Roman" pitchFamily="18" charset="0"/>
                <a:cs typeface="Arial" pitchFamily="34" charset="0"/>
              </a:rPr>
              <a:t>Они воспитывают в детях трудолюбие, честность, смелость, доброту. В большинстве басен моральный вывод опирается на живой опыт крестьянского быта («Отец и сыновья», «Старый дед и внучек», «Лгун», «Два товарища» и др.). Автор стремится к тому, чтобы этот опыт закрепился в сознании читателя-ребёнка, подсказывая ему правильное поведение в разных жизненных ситуациях.</a:t>
            </a:r>
            <a:endParaRPr lang="ru-RU" sz="12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2322456"/>
            <a:ext cx="8215370" cy="439269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	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Стал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дед очень стар. Ноги у него не ходили, глаза не видели, уши не слышали, зубов не было. И когда он ел, у него текло назад изо рта. Сын и невестка перестали его за стол сажать, а давали ему обедать за печкой. Снесли ему раз обедать в чашке. Он хотел ее подвинуть, да уронил и разбил. Невестка стала бранить старика за то, что он им все в доме портит и чашки бьет, и сказала, что теперь она ему будет давать обедать в лоханке. Старик только вздохнул и ничего не сказал. Сидят раз муж с женой дома и смотрят – сынишка их на полу дощечками играет – что-то слаживает. Отец и спросил: «Что ты это делаешь, Миша?» А Миша и говорит: «Это я, батюшка, лоханку делаю. Когда вы с матушкой стары будете, чтобы вас из этой лоханки кормить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».</a:t>
            </a:r>
            <a:b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Муж </a:t>
            </a:r>
            <a:r>
              <a:rPr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 женой поглядели друг на друга и заплакали. Им стало стыдно за то, что они так обижали старика; и стали с тех пор сажать его за стол и ухаживать за ним.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0" y="4176713"/>
            <a:ext cx="9144000" cy="2681287"/>
          </a:xfrm>
          <a:prstGeom prst="foldedCorner">
            <a:avLst/>
          </a:prstGeom>
          <a:solidFill>
            <a:srgbClr val="EFE1A7"/>
          </a:solidFill>
          <a:ln>
            <a:solidFill>
              <a:srgbClr val="734A13"/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Мальчик стерег овец и, будто увидал волка, стал звать: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 Помогите, волк! Волк!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Мужики прибежали и видят: неправда. Как сделал он так и два и три раза, случилось – и вправду набежал волк. Мальчик стал кричать: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- Сюда, сюда скорей, волк!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Мужики подумали, что опять по-всегдашнему обманывает, - не послушали его. Волк видит, бояться нечего: на просторе перерезал все стадо.</a:t>
            </a:r>
          </a:p>
        </p:txBody>
      </p:sp>
      <p:pic>
        <p:nvPicPr>
          <p:cNvPr id="9219" name="Picture 2" descr="lgun-chita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94"/>
          <a:stretch>
            <a:fillRect/>
          </a:stretch>
        </p:blipFill>
        <p:spPr bwMode="auto">
          <a:xfrm>
            <a:off x="0" y="0"/>
            <a:ext cx="9144000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1186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Calibri</vt:lpstr>
      <vt:lpstr>Arial</vt:lpstr>
      <vt:lpstr>Monotype Corsiva</vt:lpstr>
      <vt:lpstr>Verdana</vt:lpstr>
      <vt:lpstr>Times New Roman</vt:lpstr>
      <vt:lpstr>Book Antiqua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Admin</cp:lastModifiedBy>
  <cp:revision>26</cp:revision>
  <dcterms:created xsi:type="dcterms:W3CDTF">2015-09-07T17:56:39Z</dcterms:created>
  <dcterms:modified xsi:type="dcterms:W3CDTF">2015-09-29T18:25:00Z</dcterms:modified>
</cp:coreProperties>
</file>