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3.xml" ContentType="application/vnd.openxmlformats-officedocument.themeOverrid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62" r:id="rId6"/>
    <p:sldId id="292" r:id="rId7"/>
    <p:sldId id="276" r:id="rId8"/>
    <p:sldId id="285" r:id="rId9"/>
    <p:sldId id="282" r:id="rId10"/>
    <p:sldId id="300" r:id="rId11"/>
    <p:sldId id="304" r:id="rId12"/>
    <p:sldId id="298" r:id="rId13"/>
    <p:sldId id="279" r:id="rId14"/>
    <p:sldId id="301" r:id="rId15"/>
    <p:sldId id="299" r:id="rId16"/>
    <p:sldId id="281" r:id="rId17"/>
    <p:sldId id="303" r:id="rId18"/>
    <p:sldId id="302" r:id="rId19"/>
    <p:sldId id="286" r:id="rId20"/>
    <p:sldId id="294" r:id="rId21"/>
    <p:sldId id="295" r:id="rId22"/>
    <p:sldId id="296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33C-8D59-4218-B518-B64E02A4F00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6CF9A-98FD-4ABC-8D94-F0813CD4D6D7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573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95665-D1FD-4E16-A646-AAC9996FBF1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864E9-34C6-4C87-8CC3-C55228A0C6B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5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1477A-4B62-45C7-8743-D02A3B6F97A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F652-11EC-4844-8EDF-4C5E4920A7F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797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BB1B7-6ABF-4663-A734-EC2C35E4B0B1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445C-E596-4F7D-9D90-6A4D87B7C6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52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47CE-C32A-4158-BBD2-AB1857B6B1E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57654-98E3-4B78-A246-07DA2957E6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92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5A83-5FC7-40E3-A892-743F25E96E6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038C-71A5-431E-8882-64A04C492B0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64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B45A5-BF60-4E56-85CF-801EB0AE27E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B87A-923B-48B7-9639-870F547B33D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882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CE5F0-459C-46FB-B0F5-FA9F85954F7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ED799-C78F-4395-87E5-EBD35BD1966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711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A6592-3842-42C2-8156-A32ACB93472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2730-6C2A-4EDB-92C3-F48674213D1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548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C17E-9737-4DD7-BFB1-016ACAA2B69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BE87A-1E00-4BC5-855F-23A785A6266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2944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237E-DE0B-4D82-B48B-629D1E34850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91F-2C20-46C7-A067-7C7152C79D5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53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33C-8D59-4218-B518-B64E02A4F00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6CF9A-98FD-4ABC-8D94-F0813CD4D6D7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1052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95665-D1FD-4E16-A646-AAC9996FBF1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864E9-34C6-4C87-8CC3-C55228A0C6B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597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1477A-4B62-45C7-8743-D02A3B6F97A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F652-11EC-4844-8EDF-4C5E4920A7F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20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BB1B7-6ABF-4663-A734-EC2C35E4B0B1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445C-E596-4F7D-9D90-6A4D87B7C6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697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47CE-C32A-4158-BBD2-AB1857B6B1E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57654-98E3-4B78-A246-07DA2957E6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275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5A83-5FC7-40E3-A892-743F25E96E6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038C-71A5-431E-8882-64A04C492B0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8567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B45A5-BF60-4E56-85CF-801EB0AE27E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B87A-923B-48B7-9639-870F547B33D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66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CE5F0-459C-46FB-B0F5-FA9F85954F7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ED799-C78F-4395-87E5-EBD35BD1966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8953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A6592-3842-42C2-8156-A32ACB93472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2730-6C2A-4EDB-92C3-F48674213D1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921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C17E-9737-4DD7-BFB1-016ACAA2B69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BE87A-1E00-4BC5-855F-23A785A6266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2660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237E-DE0B-4D82-B48B-629D1E34850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91F-2C20-46C7-A067-7C7152C79D5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0243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33C-8D59-4218-B518-B64E02A4F00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6CF9A-98FD-4ABC-8D94-F0813CD4D6D7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2473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95665-D1FD-4E16-A646-AAC9996FBF1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864E9-34C6-4C87-8CC3-C55228A0C6B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3756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1477A-4B62-45C7-8743-D02A3B6F97A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F652-11EC-4844-8EDF-4C5E4920A7F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553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BB1B7-6ABF-4663-A734-EC2C35E4B0B1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445C-E596-4F7D-9D90-6A4D87B7C6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9110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47CE-C32A-4158-BBD2-AB1857B6B1E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57654-98E3-4B78-A246-07DA2957E6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379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5A83-5FC7-40E3-A892-743F25E96E6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038C-71A5-431E-8882-64A04C492B0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0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B45A5-BF60-4E56-85CF-801EB0AE27E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B87A-923B-48B7-9639-870F547B33D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7620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CE5F0-459C-46FB-B0F5-FA9F85954F7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ED799-C78F-4395-87E5-EBD35BD1966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325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A6592-3842-42C2-8156-A32ACB93472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2730-6C2A-4EDB-92C3-F48674213D1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238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C17E-9737-4DD7-BFB1-016ACAA2B69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BE87A-1E00-4BC5-855F-23A785A6266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3003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237E-DE0B-4D82-B48B-629D1E34850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91F-2C20-46C7-A067-7C7152C79D5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0478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C33C-8D59-4218-B518-B64E02A4F003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6CF9A-98FD-4ABC-8D94-F0813CD4D6D7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93737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95665-D1FD-4E16-A646-AAC9996FBF10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864E9-34C6-4C87-8CC3-C55228A0C6B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1543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1477A-4B62-45C7-8743-D02A3B6F97A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F652-11EC-4844-8EDF-4C5E4920A7F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5536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BB1B7-6ABF-4663-A734-EC2C35E4B0B1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B445C-E596-4F7D-9D90-6A4D87B7C67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8888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F47CE-C32A-4158-BBD2-AB1857B6B1E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57654-98E3-4B78-A246-07DA2957E6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78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A5A83-5FC7-40E3-A892-743F25E96E6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A038C-71A5-431E-8882-64A04C492B0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3766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B45A5-BF60-4E56-85CF-801EB0AE27E9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B87A-923B-48B7-9639-870F547B33D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9985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CE5F0-459C-46FB-B0F5-FA9F85954F7A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ED799-C78F-4395-87E5-EBD35BD1966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931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A6592-3842-42C2-8156-A32ACB93472C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2730-6C2A-4EDB-92C3-F48674213D1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805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3C17E-9737-4DD7-BFB1-016ACAA2B698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BE87A-1E00-4BC5-855F-23A785A6266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7609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D237E-DE0B-4D82-B48B-629D1E34850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91F-2C20-46C7-A067-7C7152C79D5E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62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173D59-1BD0-479B-8009-E536558B690E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7D39E0-1900-48F3-9F7C-41F3FB30CA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E95B7A-D3F3-4B28-80AE-1DAA7CB026B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6A07AB-DE47-44CC-9F85-F013CE0F74B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0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E95B7A-D3F3-4B28-80AE-1DAA7CB026B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6A07AB-DE47-44CC-9F85-F013CE0F74B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347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E95B7A-D3F3-4B28-80AE-1DAA7CB026B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6A07AB-DE47-44CC-9F85-F013CE0F74B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0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E95B7A-D3F3-4B28-80AE-1DAA7CB026B2}" type="datetimeFigureOut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28.01.2014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16A07AB-DE47-44CC-9F85-F013CE0F74B1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296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3687" y="836712"/>
            <a:ext cx="763284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3687" y="375047"/>
            <a:ext cx="77387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Agatha-Modern" pitchFamily="34" charset="0"/>
              </a:rPr>
              <a:t>Украшения в жизни древних обществ. Роль декоративного искусства в эпоху Древнего </a:t>
            </a:r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Египта.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4941168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Agatha-Modern" pitchFamily="34" charset="0"/>
                <a:cs typeface="Arial" charset="0"/>
              </a:rPr>
              <a:t>Автор: Малявко Нина Валентиновна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Agatha-Modern" pitchFamily="34" charset="0"/>
                <a:cs typeface="Arial" charset="0"/>
              </a:rPr>
              <a:t>учитель ИЗО и черчения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Agatha-Modern" pitchFamily="34" charset="0"/>
                <a:cs typeface="Arial" charset="0"/>
              </a:rPr>
              <a:t>МБОУ СОШ №44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Agatha-Modern" pitchFamily="34" charset="0"/>
                <a:cs typeface="Arial" charset="0"/>
              </a:rPr>
              <a:t>г. Сургут, Тюменская область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48988" y="3645024"/>
            <a:ext cx="55081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C00000"/>
                </a:solidFill>
                <a:latin typeface="Agatha-Modern" pitchFamily="34" charset="0"/>
                <a:cs typeface="Arabic Typesetting" pitchFamily="66" charset="-78"/>
              </a:rPr>
              <a:t>Урок изобразительного </a:t>
            </a:r>
            <a:r>
              <a:rPr lang="ru-RU" sz="3200" b="1" dirty="0" smtClean="0">
                <a:solidFill>
                  <a:srgbClr val="C00000"/>
                </a:solidFill>
                <a:latin typeface="Agatha-Modern" pitchFamily="34" charset="0"/>
                <a:cs typeface="Arabic Typesetting" pitchFamily="66" charset="-78"/>
              </a:rPr>
              <a:t>искусства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Agatha-Modern" pitchFamily="34" charset="0"/>
                <a:cs typeface="Arabic Typesetting" pitchFamily="66" charset="-78"/>
              </a:rPr>
              <a:t> </a:t>
            </a:r>
            <a:r>
              <a:rPr lang="ru-RU" sz="3200" b="1" dirty="0">
                <a:solidFill>
                  <a:srgbClr val="C00000"/>
                </a:solidFill>
                <a:latin typeface="Agatha-Modern" pitchFamily="34" charset="0"/>
                <a:cs typeface="Arabic Typesetting" pitchFamily="66" charset="-78"/>
              </a:rPr>
              <a:t>6 </a:t>
            </a:r>
            <a:r>
              <a:rPr lang="ru-RU" sz="3200" b="1" dirty="0" smtClean="0">
                <a:solidFill>
                  <a:srgbClr val="C00000"/>
                </a:solidFill>
                <a:latin typeface="Agatha-Modern" pitchFamily="34" charset="0"/>
                <a:cs typeface="Arabic Typesetting" pitchFamily="66" charset="-78"/>
              </a:rPr>
              <a:t>класса</a:t>
            </a:r>
            <a:endParaRPr lang="ru-RU" sz="3200" b="1" dirty="0">
              <a:solidFill>
                <a:srgbClr val="C00000"/>
              </a:solidFill>
              <a:latin typeface="Agatha-Modern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25143"/>
            <a:ext cx="8820472" cy="2130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rgbClr val="251200"/>
                </a:solidFill>
                <a:latin typeface="Georgia" pitchFamily="18" charset="0"/>
              </a:rPr>
              <a:t>Так же распространены были и серьги, особенно в форме колец и кругов – символов солнца. К ним прикреплялись подвески различной формы, а также цепочки. В результате вес серег мог быть таким внушительным, что деформировал мочку уха носившего человека, однако, египтян это ничуть не смущало. </a:t>
            </a:r>
            <a:endParaRPr lang="ru-RU" sz="2200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902" y="185744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Серьги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pic>
        <p:nvPicPr>
          <p:cNvPr id="17412" name="Picture 4" descr="C:\Users\user\Desktop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27" y="213744"/>
            <a:ext cx="3701329" cy="443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user\Desktop\Рисунок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744"/>
            <a:ext cx="3240360" cy="443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43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530729"/>
            <a:ext cx="3483496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Georgia" pitchFamily="18" charset="0"/>
              </a:rPr>
              <a:t>Кольца в Древнем Египте также носили представители обоих полов. Отличие могло заключаться лишь в том, что мужчины чиновники часто использовали кольца-печатки с инициалами </a:t>
            </a:r>
            <a:r>
              <a:rPr lang="ru-RU" sz="2200" dirty="0" smtClean="0">
                <a:latin typeface="Georgia" pitchFamily="18" charset="0"/>
              </a:rPr>
              <a:t>и символами</a:t>
            </a:r>
            <a:r>
              <a:rPr lang="ru-RU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26064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Кольца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pic>
        <p:nvPicPr>
          <p:cNvPr id="26626" name="Picture 2" descr="C:\Users\user\Desktop\226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3533684" cy="485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06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43573" y="5399918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Головной убор царицы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423" y="1052736"/>
            <a:ext cx="429003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251200"/>
                </a:solidFill>
                <a:latin typeface="Georgia"/>
              </a:rPr>
              <a:t>Знать использовала гребни и шпильки из дорогого железа, люди менее состоятельные – гребни из кости, которые могли быть оформлены камнями или стеклом. В натуральные волосы и в парики могли вплетаться золотые украшения и цепочки. Также их украшали обручами из разных материалов. </a:t>
            </a:r>
            <a:endParaRPr lang="ru-RU" sz="2200" dirty="0"/>
          </a:p>
        </p:txBody>
      </p:sp>
      <p:sp>
        <p:nvSpPr>
          <p:cNvPr id="6" name="TextBox 5"/>
          <p:cNvSpPr txBox="1"/>
          <p:nvPr/>
        </p:nvSpPr>
        <p:spPr>
          <a:xfrm>
            <a:off x="332447" y="157262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Головной убор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pic>
        <p:nvPicPr>
          <p:cNvPr id="5124" name="Picture 4" descr="C:\Users\user\Desktop\Рисунок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13" y="1048366"/>
            <a:ext cx="4338639" cy="435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77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625" y="4360972"/>
            <a:ext cx="8964488" cy="24272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rgbClr val="000000"/>
                </a:solidFill>
                <a:latin typeface="Georgia" pitchFamily="18" charset="0"/>
              </a:rPr>
              <a:t>На 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</a:rPr>
              <a:t>росписях жены фараонов часто изображаются в головном уборе в виде распростершего крылья ястреба, сделанного из золота, драгоценных камней и эмалей. Были и другой формы головные уборы, например царицы </a:t>
            </a:r>
            <a:r>
              <a:rPr lang="ru-RU" sz="2200" dirty="0" err="1">
                <a:solidFill>
                  <a:srgbClr val="000000"/>
                </a:solidFill>
                <a:latin typeface="Georgia" pitchFamily="18" charset="0"/>
              </a:rPr>
              <a:t>Нефертити</a:t>
            </a:r>
            <a:r>
              <a:rPr lang="ru-RU" sz="2200" dirty="0">
                <a:solidFill>
                  <a:srgbClr val="000000"/>
                </a:solidFill>
                <a:latin typeface="Georgia" pitchFamily="18" charset="0"/>
              </a:rPr>
              <a:t> — цилиндрической формы. Дамы высшего сословия надевали венки, цветы, диадемы, ленты, золотые цепочки с височными подвесками из стекла, смол, драгоценных камней.</a:t>
            </a:r>
            <a:endParaRPr lang="ru-RU" sz="2200" dirty="0">
              <a:latin typeface="Georgia" pitchFamily="18" charset="0"/>
            </a:endParaRPr>
          </a:p>
        </p:txBody>
      </p:sp>
      <p:pic>
        <p:nvPicPr>
          <p:cNvPr id="21507" name="Picture 3" descr="C:\Users\user\Desktop\0_8659b_19daa250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640" y="129491"/>
            <a:ext cx="29908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user\Desktop\Рисунок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2830"/>
            <a:ext cx="3389538" cy="4136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25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5805263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Georgia" pitchFamily="18" charset="0"/>
              </a:rPr>
              <a:t>Погребальная маска египетского фараона Тутанхамона</a:t>
            </a:r>
            <a:endParaRPr lang="ru-RU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131688"/>
            <a:ext cx="4716016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У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  фараона были древнейшие головные уборы, которые практически не менялись во все времена, корона из двух частей (символы Нижнего и Верхнего царств) — </a:t>
            </a:r>
            <a:r>
              <a:rPr lang="ru-RU" sz="2000" dirty="0" err="1">
                <a:solidFill>
                  <a:srgbClr val="000000"/>
                </a:solidFill>
                <a:latin typeface="Georgia"/>
              </a:rPr>
              <a:t>атев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, украшенная изображением коршуном и змеей — </a:t>
            </a:r>
            <a:r>
              <a:rPr lang="ru-RU" sz="2000" dirty="0" err="1">
                <a:solidFill>
                  <a:srgbClr val="000000"/>
                </a:solidFill>
                <a:latin typeface="Georgia"/>
              </a:rPr>
              <a:t>уреем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 — символом власти.  Стоит отметить, что корон у фараона было великое множество (судя по дошедшим до нас фрескам, более 20), для различных религиозных обрядов, охоты, ведения военных операций. Другими царскими регалиями была треххвостая плеть и скипетр (в виде крючка). Следует  заметить, что одним из символов власти фараона была борода, которая </a:t>
            </a:r>
            <a:r>
              <a:rPr lang="ru-RU" sz="2000" dirty="0" smtClean="0">
                <a:solidFill>
                  <a:srgbClr val="000000"/>
                </a:solidFill>
                <a:latin typeface="Georgia"/>
              </a:rPr>
              <a:t>была искусственная</a:t>
            </a:r>
            <a:r>
              <a:rPr lang="ru-RU" sz="2000" dirty="0">
                <a:solidFill>
                  <a:srgbClr val="000000"/>
                </a:solidFill>
                <a:latin typeface="Georgia"/>
              </a:rPr>
              <a:t>, ее крепили за ушами завязками</a:t>
            </a:r>
          </a:p>
          <a:p>
            <a:pPr lvl="0"/>
            <a:endParaRPr lang="ru-RU" sz="2200" dirty="0">
              <a:solidFill>
                <a:prstClr val="black"/>
              </a:solidFill>
            </a:endParaRPr>
          </a:p>
        </p:txBody>
      </p:sp>
      <p:pic>
        <p:nvPicPr>
          <p:cNvPr id="20485" name="Picture 5" descr="C:\Users\user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04" y="131688"/>
            <a:ext cx="3842879" cy="536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56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78154" y="4132866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itchFamily="18" charset="0"/>
              </a:rPr>
              <a:t>Оправа зеркала </a:t>
            </a:r>
            <a:r>
              <a:rPr lang="ru-RU" dirty="0" err="1">
                <a:latin typeface="Georgia" pitchFamily="18" charset="0"/>
              </a:rPr>
              <a:t>Анх</a:t>
            </a:r>
            <a:r>
              <a:rPr lang="ru-RU" dirty="0">
                <a:latin typeface="Georgia" pitchFamily="18" charset="0"/>
              </a:rPr>
              <a:t> или Крест жизни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6399" y="5157192"/>
            <a:ext cx="85689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251200"/>
                </a:solidFill>
                <a:latin typeface="Georgia"/>
              </a:rPr>
              <a:t>Поскольку египтяне верили в загробную жизнь, украшения полагались и мертвым. Для погребальных церемоний изготавливались специальные медальоны в форме жуков скарабеев – символов воскрешения и жизни. </a:t>
            </a: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90763" y="402916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Пектораль с изображением священного жука-скарабея в окружении царских </a:t>
            </a:r>
            <a:r>
              <a:rPr lang="ru-RU" dirty="0" err="1">
                <a:solidFill>
                  <a:srgbClr val="000000"/>
                </a:solidFill>
                <a:latin typeface="Georgia" pitchFamily="18" charset="0"/>
              </a:rPr>
              <a:t>уреев</a:t>
            </a:r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 и растительным орнаментом</a:t>
            </a:r>
            <a:endParaRPr lang="ru-RU" dirty="0">
              <a:solidFill>
                <a:prstClr val="black"/>
              </a:solidFill>
              <a:latin typeface="Georgia" pitchFamily="18" charset="0"/>
            </a:endParaRPr>
          </a:p>
        </p:txBody>
      </p:sp>
      <p:pic>
        <p:nvPicPr>
          <p:cNvPr id="10245" name="Picture 5" descr="C:\Users\user\Desktop\Рисунок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96" y="407141"/>
            <a:ext cx="3985673" cy="359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C:\Users\user\Desktop\Рисунок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535" y="414068"/>
            <a:ext cx="4242814" cy="359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3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Прямоугольник 1"/>
          <p:cNvSpPr>
            <a:spLocks noChangeArrowheads="1"/>
          </p:cNvSpPr>
          <p:nvPr/>
        </p:nvSpPr>
        <p:spPr bwMode="auto">
          <a:xfrm>
            <a:off x="720055" y="5364300"/>
            <a:ext cx="81359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  <a:cs typeface="Arial" charset="0"/>
              </a:rPr>
              <a:t>Ну, а теперь, когда вы получили полное представление о разнообразии ювелирных украшений древнего Египта, символики изображений – самое время заняться творческой работой! </a:t>
            </a:r>
          </a:p>
        </p:txBody>
      </p:sp>
      <p:sp>
        <p:nvSpPr>
          <p:cNvPr id="24581" name="Прямоугольник 3"/>
          <p:cNvSpPr>
            <a:spLocks noChangeArrowheads="1"/>
          </p:cNvSpPr>
          <p:nvPr/>
        </p:nvSpPr>
        <p:spPr bwMode="auto">
          <a:xfrm>
            <a:off x="1384300" y="24823"/>
            <a:ext cx="64817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CC3300"/>
                </a:solidFill>
                <a:latin typeface="Agatha-Modern" pitchFamily="34" charset="0"/>
                <a:cs typeface="Arial" charset="0"/>
              </a:rPr>
              <a:t>Практическое задание</a:t>
            </a:r>
          </a:p>
        </p:txBody>
      </p:sp>
      <p:pic>
        <p:nvPicPr>
          <p:cNvPr id="16387" name="Picture 3" descr="C:\Users\user\Desktop\Рисунок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764704"/>
            <a:ext cx="3091639" cy="45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user\Desktop\Рисунок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162222" cy="4599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4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8" y="260648"/>
            <a:ext cx="8686800" cy="84124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CC3300"/>
                </a:solidFill>
                <a:latin typeface="Agatha-Modern" pitchFamily="34" charset="0"/>
              </a:rPr>
              <a:t>Работы учащихся</a:t>
            </a:r>
            <a:endParaRPr lang="ru-RU" sz="5400" dirty="0">
              <a:solidFill>
                <a:srgbClr val="CC3300"/>
              </a:solidFill>
              <a:latin typeface="Agatha-Modern" pitchFamily="34" charset="0"/>
            </a:endParaRPr>
          </a:p>
        </p:txBody>
      </p:sp>
      <p:pic>
        <p:nvPicPr>
          <p:cNvPr id="23554" name="Picture 2" descr="C:\Users\user\Desktop\Рисунок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83170"/>
            <a:ext cx="3564083" cy="518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user\Desktop\Рисунок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762" y="1206331"/>
            <a:ext cx="3778560" cy="516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05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Рисунок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63218"/>
            <a:ext cx="8064896" cy="610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9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Рисунок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9950"/>
            <a:ext cx="3978176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user\Desktop\Рисунок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1000"/>
            <a:ext cx="4098727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140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effectLst/>
                <a:latin typeface="Agatha-Modern" pitchFamily="34" charset="0"/>
              </a:rPr>
              <a:t>Украшения древнего Египта</a:t>
            </a:r>
            <a:r>
              <a:rPr lang="ru-RU" dirty="0">
                <a:solidFill>
                  <a:srgbClr val="251200"/>
                </a:solidFill>
                <a:effectLst/>
                <a:latin typeface="Georgia"/>
              </a:rPr>
              <a:t/>
            </a:r>
            <a:br>
              <a:rPr lang="ru-RU" dirty="0">
                <a:solidFill>
                  <a:srgbClr val="251200"/>
                </a:solidFill>
                <a:effectLst/>
                <a:latin typeface="Georgia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1052736"/>
            <a:ext cx="4779640" cy="4525963"/>
          </a:xfrm>
        </p:spPr>
        <p:txBody>
          <a:bodyPr>
            <a:noAutofit/>
          </a:bodyPr>
          <a:lstStyle/>
          <a:p>
            <a:pPr marL="0" lvl="0" indent="0">
              <a:buClr>
                <a:srgbClr val="F0A22E"/>
              </a:buClr>
              <a:buNone/>
            </a:pPr>
            <a:r>
              <a:rPr lang="ru-RU" sz="1900" dirty="0">
                <a:solidFill>
                  <a:prstClr val="black"/>
                </a:solidFill>
                <a:latin typeface="Georgia" pitchFamily="18" charset="0"/>
              </a:rPr>
              <a:t>Украшения в Древнем Египте носили все слои населения. Это были кольца, серьги, браслеты. Целый ряд разнообразных украшений был связан с религиозными представлениями египтян. Различные амулеты должны были отгонять злых духов и предохранять от опасностей. Амулеты имели форму глаза, сердца, змеиной головы, жуков-скарабеев. Украшали головные уборы изображениями птиц, стрекоз, лягушек, оправленными в золото и серебро, платину.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rgbClr val="251200"/>
                </a:solidFill>
                <a:latin typeface="Georgia"/>
              </a:rPr>
              <a:t>Способствовало </a:t>
            </a:r>
            <a:r>
              <a:rPr lang="ru-RU" sz="1900" dirty="0">
                <a:solidFill>
                  <a:srgbClr val="251200"/>
                </a:solidFill>
                <a:latin typeface="Georgia"/>
              </a:rPr>
              <a:t>такому развитию несколько факторов. Прежде всего, в Египте располагалось несколько крупных месторождений золота, что делало этот материал </a:t>
            </a:r>
            <a:r>
              <a:rPr lang="ru-RU" sz="1900" dirty="0" smtClean="0">
                <a:solidFill>
                  <a:srgbClr val="251200"/>
                </a:solidFill>
                <a:latin typeface="Georgia"/>
              </a:rPr>
              <a:t>доступным</a:t>
            </a:r>
            <a:r>
              <a:rPr lang="ru-RU" sz="1900" dirty="0">
                <a:solidFill>
                  <a:srgbClr val="251200"/>
                </a:solidFill>
                <a:latin typeface="Georgia"/>
              </a:rPr>
              <a:t>.</a:t>
            </a:r>
            <a:r>
              <a:rPr lang="ru-RU" sz="2100" dirty="0">
                <a:solidFill>
                  <a:srgbClr val="251200"/>
                </a:solidFill>
                <a:latin typeface="Georgia"/>
              </a:rPr>
              <a:t> </a:t>
            </a:r>
            <a:endParaRPr lang="ru-RU" sz="2100" dirty="0"/>
          </a:p>
        </p:txBody>
      </p:sp>
      <p:pic>
        <p:nvPicPr>
          <p:cNvPr id="15363" name="Picture 3" descr="C:\Users\user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77736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53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effectLst/>
                <a:latin typeface="Agatha-Modern" pitchFamily="34" charset="0"/>
              </a:rPr>
              <a:t>Виды украшений</a:t>
            </a:r>
            <a:r>
              <a:rPr lang="ru-RU" dirty="0">
                <a:solidFill>
                  <a:srgbClr val="251200"/>
                </a:solidFill>
                <a:effectLst/>
                <a:latin typeface="Georgia"/>
              </a:rPr>
              <a:t/>
            </a:r>
            <a:br>
              <a:rPr lang="ru-RU" dirty="0">
                <a:solidFill>
                  <a:srgbClr val="251200"/>
                </a:solidFill>
                <a:effectLst/>
                <a:latin typeface="Georgia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7351" y="1361926"/>
            <a:ext cx="3995936" cy="511256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251200"/>
                </a:solidFill>
                <a:latin typeface="Georgia"/>
              </a:rPr>
              <a:t> </a:t>
            </a:r>
            <a:r>
              <a:rPr lang="ru-RU" sz="3600" dirty="0">
                <a:solidFill>
                  <a:srgbClr val="251200"/>
                </a:solidFill>
                <a:latin typeface="Georgia"/>
              </a:rPr>
              <a:t>Самым популярным аксессуаром </a:t>
            </a:r>
            <a:r>
              <a:rPr lang="ru-RU" sz="3600" dirty="0" smtClean="0">
                <a:solidFill>
                  <a:srgbClr val="251200"/>
                </a:solidFill>
                <a:latin typeface="Georgia"/>
              </a:rPr>
              <a:t>были </a:t>
            </a:r>
            <a:r>
              <a:rPr lang="ru-RU" sz="3600" dirty="0">
                <a:solidFill>
                  <a:srgbClr val="251200"/>
                </a:solidFill>
                <a:latin typeface="Georgia"/>
              </a:rPr>
              <a:t>шейные ожерелья, которые носили как женщины, так и мужчины. Изготавливались они из золотых пластин, бисера или из подвесок разной формы. Традиционным украшением Древнего Египта был </a:t>
            </a:r>
            <a:r>
              <a:rPr lang="ru-RU" sz="3600" b="1" dirty="0" err="1">
                <a:solidFill>
                  <a:srgbClr val="251200"/>
                </a:solidFill>
                <a:latin typeface="Georgia"/>
              </a:rPr>
              <a:t>ускх</a:t>
            </a:r>
            <a:r>
              <a:rPr lang="ru-RU" sz="3600" b="1" dirty="0">
                <a:solidFill>
                  <a:srgbClr val="251200"/>
                </a:solidFill>
                <a:latin typeface="Georgia"/>
              </a:rPr>
              <a:t>,</a:t>
            </a:r>
            <a:r>
              <a:rPr lang="ru-RU" sz="3600" dirty="0">
                <a:solidFill>
                  <a:srgbClr val="251200"/>
                </a:solidFill>
                <a:latin typeface="Georgia"/>
              </a:rPr>
              <a:t> так называемое, ожерелье-солнце, которое закреплялось на кожаной подкладке и напоминало воротник. </a:t>
            </a:r>
            <a:r>
              <a:rPr lang="ru-RU" sz="3600" b="1" dirty="0" err="1">
                <a:solidFill>
                  <a:srgbClr val="251200"/>
                </a:solidFill>
                <a:latin typeface="Georgia"/>
              </a:rPr>
              <a:t>Ускх</a:t>
            </a:r>
            <a:r>
              <a:rPr lang="ru-RU" sz="3600" dirty="0">
                <a:solidFill>
                  <a:srgbClr val="251200"/>
                </a:solidFill>
                <a:latin typeface="Georgia"/>
              </a:rPr>
              <a:t> фараона мог весить несколько килограмм, нередко этот предмет использовали в качестве награды отличившимся полководцам и чиновникам. 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9473" y="113751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Ожерелья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pic>
        <p:nvPicPr>
          <p:cNvPr id="1029" name="Picture 5" descr="C:\Users\user\Desktop\Рисунок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34093"/>
            <a:ext cx="4198420" cy="448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97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4436" y="4892068"/>
            <a:ext cx="33694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Georgia" pitchFamily="18" charset="0"/>
              </a:rPr>
              <a:t>Ожерелье с изображениями грифа и кобры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9591" y="4892067"/>
            <a:ext cx="5159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Georgia" pitchFamily="18" charset="0"/>
              </a:rPr>
              <a:t>Ожерелье с завершениями в виде головы сокола</a:t>
            </a:r>
          </a:p>
        </p:txBody>
      </p:sp>
      <p:pic>
        <p:nvPicPr>
          <p:cNvPr id="9220" name="Picture 4" descr="C:\Users\user\Desktop\Рисунок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42" y="657806"/>
            <a:ext cx="3482192" cy="406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\Desktop\Рисунок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314" y="683702"/>
            <a:ext cx="4951689" cy="403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07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6952" y="5973135"/>
            <a:ext cx="31936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Georgia" pitchFamily="18" charset="0"/>
              </a:rPr>
              <a:t>Деталь ожерелья (застежка-противовес)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91707" y="5993004"/>
            <a:ext cx="3374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Деталь ожерелья (пектораль)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6149" name="Picture 5" descr="C:\Users\user\Desktop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19993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user\Desktop\Рисунок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77367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6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63929" y="5785523"/>
            <a:ext cx="3543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Ожерелье с изображением божественной птицы - сокола</a:t>
            </a:r>
            <a:endParaRPr lang="ru-RU" dirty="0">
              <a:solidFill>
                <a:prstClr val="black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94097" y="5661389"/>
            <a:ext cx="2554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Georgia" pitchFamily="18" charset="0"/>
              </a:rPr>
              <a:t>Ожерелье с изображением священных жуков-скарабеев</a:t>
            </a:r>
            <a:endParaRPr lang="ru-RU" dirty="0">
              <a:solidFill>
                <a:prstClr val="black"/>
              </a:solidFill>
              <a:latin typeface="Georgia" pitchFamily="18" charset="0"/>
            </a:endParaRPr>
          </a:p>
        </p:txBody>
      </p:sp>
      <p:pic>
        <p:nvPicPr>
          <p:cNvPr id="22530" name="Picture 2" descr="C:\Users\user\Desktop\Рисунок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6631"/>
            <a:ext cx="3378557" cy="566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user\Desktop\Рисунок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834" y="116631"/>
            <a:ext cx="2371225" cy="565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15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76056" y="5790904"/>
            <a:ext cx="3790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/>
              </a:rPr>
              <a:t>Пектораль с изображением божественной птицы - сокола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414" y="990734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kern="0" dirty="0" smtClean="0">
                <a:solidFill>
                  <a:prstClr val="black"/>
                </a:solidFill>
                <a:latin typeface="Georgia" pitchFamily="18" charset="0"/>
              </a:rPr>
              <a:t>- нагрудное украшение, носимое на цепи или как брошь и изображающее различных божеств и сценки из мифов</a:t>
            </a:r>
            <a:endParaRPr lang="ru-RU" sz="2200" kern="0" dirty="0" smtClean="0">
              <a:solidFill>
                <a:sysClr val="windowText" lastClr="000000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062" y="67404"/>
            <a:ext cx="26372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kern="0" dirty="0">
                <a:solidFill>
                  <a:srgbClr val="C00000"/>
                </a:solidFill>
                <a:latin typeface="Agatha-Modern" pitchFamily="34" charset="0"/>
              </a:rPr>
              <a:t>Пектораль</a:t>
            </a:r>
            <a:r>
              <a:rPr lang="ru-RU" sz="2600" kern="0" dirty="0">
                <a:solidFill>
                  <a:prstClr val="black"/>
                </a:solidFill>
                <a:latin typeface="Georgia" pitchFamily="18" charset="0"/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1268" name="Picture 4" descr="C:\Users\user\Desktop\Рисунок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58" y="2847972"/>
            <a:ext cx="4700954" cy="352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\Desktop\Рисунок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152" y="404664"/>
            <a:ext cx="3699728" cy="526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7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425" y="4437112"/>
            <a:ext cx="8791575" cy="16561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Georgia" pitchFamily="18" charset="0"/>
              </a:rPr>
              <a:t>Невероятной популярностью и среди женщин, и среди мужчин пользовались </a:t>
            </a:r>
            <a:r>
              <a:rPr lang="ru-RU" sz="2000" dirty="0" smtClean="0">
                <a:latin typeface="Georgia" pitchFamily="18" charset="0"/>
              </a:rPr>
              <a:t>браслеты. Носили </a:t>
            </a:r>
            <a:r>
              <a:rPr lang="ru-RU" sz="2000" dirty="0">
                <a:latin typeface="Georgia" pitchFamily="18" charset="0"/>
              </a:rPr>
              <a:t>браслеты на предплечьях, запястьях и на ногах. Женские ножные браслеты иногда украшались колокольчиками, которые мелодично звенели при ходьбе, заставляя женщин двигаться плавно и мягко. Нередко браслеты – мужские и женские – украшали Оком Гора, которое служило оберегом и защищало владельца от злых духов и несчастий.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80579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gatha-Modern" pitchFamily="34" charset="0"/>
              </a:rPr>
              <a:t>Браслеты</a:t>
            </a:r>
            <a:endParaRPr lang="ru-RU" sz="5400" b="1" dirty="0">
              <a:solidFill>
                <a:srgbClr val="C00000"/>
              </a:solidFill>
              <a:latin typeface="Agatha-Modern" pitchFamily="34" charset="0"/>
            </a:endParaRPr>
          </a:p>
        </p:txBody>
      </p:sp>
      <p:pic>
        <p:nvPicPr>
          <p:cNvPr id="19459" name="Picture 3" descr="C:\Users\user\Desktop\Рисунок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908720"/>
            <a:ext cx="713707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22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4581128"/>
            <a:ext cx="4891822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Браслет с застежкой в виде </a:t>
            </a:r>
            <a:r>
              <a:rPr lang="ru-RU" sz="1800" dirty="0" smtClean="0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жука-скарабея</a:t>
            </a:r>
            <a:endParaRPr lang="ru-RU" sz="1800" dirty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Рисунок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62384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6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4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549</Words>
  <Application>Microsoft Office PowerPoint</Application>
  <PresentationFormat>Экран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Трек</vt:lpstr>
      <vt:lpstr>1_Трек</vt:lpstr>
      <vt:lpstr>2_Трек</vt:lpstr>
      <vt:lpstr>3_Трек</vt:lpstr>
      <vt:lpstr>4_Трек</vt:lpstr>
      <vt:lpstr>Презентация PowerPoint</vt:lpstr>
      <vt:lpstr>Украшения древнего Египта </vt:lpstr>
      <vt:lpstr>Виды украшений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Работы учащихся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42</cp:revision>
  <dcterms:created xsi:type="dcterms:W3CDTF">2013-05-16T16:29:21Z</dcterms:created>
  <dcterms:modified xsi:type="dcterms:W3CDTF">2014-01-28T16:51:12Z</dcterms:modified>
</cp:coreProperties>
</file>