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8" r:id="rId3"/>
    <p:sldId id="257" r:id="rId4"/>
    <p:sldId id="267" r:id="rId5"/>
    <p:sldId id="269" r:id="rId6"/>
    <p:sldId id="266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70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80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2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5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28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40" name="Rectangle 114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1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2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29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37" name="Rectangle 84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8" name="Rectangle 85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9" name="Rectangle 113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34" name="Rectangle 77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5" name="Rectangle 78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6" name="Rectangle 80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31" name="Rectangle 74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2" name="Rectangle 75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3" name="Rectangle 76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6" name="Freeform 44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Freeform 4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Freeform 4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Freeform 50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Freeform 51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Hexagon 52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Hexagon 53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Hexagon 54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Hexagon 55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" name="Hexagon 56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" name="Freeform 57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7" name="Hexagon 58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8" name="Hexagon 59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9" name="Hexagon 60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0" name="Hexagon 61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1" name="Hexagon 62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2" name="Hexagon 63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3" name="Hexagon 64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4" name="Hexagon 65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5" name="Hexagon 66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6" name="Freeform 67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7" name="Freeform 68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43" name="Rectangle 45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4" name="Rectangle 46"/>
          <p:cNvSpPr/>
          <p:nvPr/>
        </p:nvSpPr>
        <p:spPr>
          <a:xfrm>
            <a:off x="4649788" y="-22225"/>
            <a:ext cx="3505200" cy="23129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5" name="Rectangle 49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6" name="Rectangle 88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7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688" y="1516063"/>
            <a:ext cx="2133600" cy="752475"/>
          </a:xfrm>
        </p:spPr>
        <p:txBody>
          <a:bodyPr anchor="b"/>
          <a:lstStyle>
            <a:lvl1pPr algn="l">
              <a:defRPr sz="2400"/>
            </a:lvl1pPr>
          </a:lstStyle>
          <a:p>
            <a:pPr>
              <a:defRPr/>
            </a:pPr>
            <a:fld id="{29B7B173-A049-403B-B18B-D5188106DCC0}" type="datetimeFigureOut">
              <a:rPr lang="ru-RU"/>
              <a:pPr>
                <a:defRPr/>
              </a:pPr>
              <a:t>21.12.2012</a:t>
            </a:fld>
            <a:endParaRPr lang="ru-RU"/>
          </a:p>
        </p:txBody>
      </p:sp>
      <p:sp>
        <p:nvSpPr>
          <p:cNvPr id="4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838" y="5719763"/>
            <a:ext cx="283051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788" y="5719763"/>
            <a:ext cx="642937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34E84A9E-BD4E-498A-A0A5-284885BAA5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99277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792A32-5066-4BFF-9877-104101F9CBE6}" type="datetimeFigureOut">
              <a:rPr lang="ru-RU"/>
              <a:pPr>
                <a:defRPr/>
              </a:pPr>
              <a:t>21.12.2012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CD46FC-F4D6-40BF-AA55-DDDF9E8638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434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B7A2AE-F783-4B87-BE86-6BCCF27F939C}" type="datetimeFigureOut">
              <a:rPr lang="ru-RU"/>
              <a:pPr>
                <a:defRPr/>
              </a:pPr>
              <a:t>21.12.2012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3387B-7285-4E3F-B07E-4E1A9F16B4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99835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090CCB-895C-4F05-AE1E-4D58E6FC85B7}" type="datetimeFigureOut">
              <a:rPr lang="ru-RU"/>
              <a:pPr>
                <a:defRPr/>
              </a:pPr>
              <a:t>21.12.2012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9C976-8CDB-4BA8-98D4-E91043A9CF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65702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012C90-1029-4731-947E-7BD15206A2BC}" type="datetimeFigureOut">
              <a:rPr lang="ru-RU"/>
              <a:pPr>
                <a:defRPr/>
              </a:pPr>
              <a:t>21.12.2012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F625C5-68A1-4676-8903-4C6D1C0ABE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6713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2C7E04-D52C-4477-AB25-5930C049C37B}" type="datetimeFigureOut">
              <a:rPr lang="ru-RU"/>
              <a:pPr>
                <a:defRPr/>
              </a:pPr>
              <a:t>21.12.2012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4653EE-705A-4C80-A98E-A25886BC0C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07525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F523D9-6C58-42A2-8D54-8FEF4F037929}" type="datetimeFigureOut">
              <a:rPr lang="ru-RU"/>
              <a:pPr>
                <a:defRPr/>
              </a:pPr>
              <a:t>21.12.2012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EA51A3-EC7C-4984-AE73-5ACBC2960A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1381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53657-B645-48FF-A803-5EA135F44B64}" type="datetimeFigureOut">
              <a:rPr lang="ru-RU"/>
              <a:pPr>
                <a:defRPr/>
              </a:pPr>
              <a:t>21.12.2012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D645D-4882-48C7-BAC0-5B2A7D93E0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7162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7FB860-8BEB-4FB9-BDCE-EACBB4806647}" type="datetimeFigureOut">
              <a:rPr lang="ru-RU"/>
              <a:pPr>
                <a:defRPr/>
              </a:pPr>
              <a:t>21.12.2012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C4676-8950-47C3-991B-E451F2C490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178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6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29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41" name="Rectangle 83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38" name="Rectangle 80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9" name="Rectangle 81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0" name="Rectangle 82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1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35" name="Rectangle 77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6" name="Rectangle 78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7" name="Rectangle 79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32" name="Rectangle 74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3" name="Rectangle 75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4" name="Rectangle 76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7" name="Freeform 46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Freeform 4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Freeform 4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Freeform 49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Freeform 50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Hexagon 51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Hexagon 52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Hexagon 53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" name="Hexagon 54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" name="Hexagon 55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7" name="Freeform 58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8" name="Hexagon 59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9" name="Hexagon 61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0" name="Hexagon 62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1" name="Hexagon 63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2" name="Hexagon 64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3" name="Hexagon 65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4" name="Hexagon 66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5" name="Hexagon 67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6" name="Hexagon 68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7" name="Freeform 69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8" name="Freeform 70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44" name="Rectangle 45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5" name="Rectangle 56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6" name="Rectangle 57"/>
          <p:cNvSpPr/>
          <p:nvPr/>
        </p:nvSpPr>
        <p:spPr>
          <a:xfrm>
            <a:off x="904875" y="601663"/>
            <a:ext cx="3562350" cy="564832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7" name="Rectangle 60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9DD290-B147-4055-AF3C-AEDA714C1DE7}" type="datetimeFigureOut">
              <a:rPr lang="ru-RU"/>
              <a:pPr>
                <a:defRPr/>
              </a:pPr>
              <a:t>21.12.2012</a:t>
            </a:fld>
            <a:endParaRPr lang="ru-RU"/>
          </a:p>
        </p:txBody>
      </p:sp>
      <p:sp>
        <p:nvSpPr>
          <p:cNvPr id="49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9BF7E0-B7F3-44CF-B3E6-B5673BFA96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0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4641850" y="5724525"/>
            <a:ext cx="3492500" cy="365125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36283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6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29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41" name="Rectangle 86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38" name="Rectangle 83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9" name="Rectangle 84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0" name="Rectangle 85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1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35" name="Rectangle 80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6" name="Rectangle 81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7" name="Rectangle 82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32" name="Rectangle 77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3" name="Rectangle 78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4" name="Rectangle 79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7" name="Freeform 45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Freeform 46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Freeform 47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Freeform 48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Freeform 49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Hexagon 50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Hexagon 51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Hexagon 59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" name="Hexagon 60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" name="Hexagon 61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7" name="Freeform 62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8" name="Hexagon 63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9" name="Hexagon 64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0" name="Hexagon 65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1" name="Hexagon 66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2" name="Hexagon 67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3" name="Hexagon 68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4" name="Hexagon 69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5" name="Hexagon 70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6" name="Hexagon 71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7" name="Freeform 72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8" name="Freeform 73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44" name="Rectangle 93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5" name="Rectangle 100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6" name="Rectangle 101"/>
          <p:cNvSpPr/>
          <p:nvPr/>
        </p:nvSpPr>
        <p:spPr>
          <a:xfrm>
            <a:off x="904875" y="601663"/>
            <a:ext cx="3562350" cy="564832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7" name="Rectangle 104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 rtlCol="0">
            <a:norm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B9AA25-BDE2-4213-853E-037FAAB82703}" type="datetimeFigureOut">
              <a:rPr lang="ru-RU"/>
              <a:pPr>
                <a:defRPr/>
              </a:pPr>
              <a:t>21.12.2012</a:t>
            </a:fld>
            <a:endParaRPr lang="ru-RU"/>
          </a:p>
        </p:txBody>
      </p:sp>
      <p:sp>
        <p:nvSpPr>
          <p:cNvPr id="4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850" y="5724525"/>
            <a:ext cx="3492500" cy="365125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29831E-1591-4C59-A873-BD35E17A7D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716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41"/>
          <p:cNvGrpSpPr>
            <a:grpSpLocks/>
          </p:cNvGrpSpPr>
          <p:nvPr/>
        </p:nvGrpSpPr>
        <p:grpSpPr bwMode="auto">
          <a:xfrm>
            <a:off x="-304800" y="0"/>
            <a:ext cx="9932988" cy="6858000"/>
            <a:chOff x="-382404" y="0"/>
            <a:chExt cx="9932332" cy="6858000"/>
          </a:xfrm>
        </p:grpSpPr>
        <p:grpSp>
          <p:nvGrpSpPr>
            <p:cNvPr id="1035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58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1059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1060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2540" y="5035550"/>
              <a:ext cx="9144983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2540" y="3467100"/>
              <a:ext cx="9144983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2540" y="5284788"/>
              <a:ext cx="9144983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6793" y="5132388"/>
              <a:ext cx="6982951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5573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19425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8949" y="159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6524" y="32543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2326" y="53832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3969" y="540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542" y="28495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394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09771" y="54117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8820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443" y="15636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997" y="4056063"/>
              <a:ext cx="1242931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997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375"/>
            <a:ext cx="8229600" cy="618648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0888" y="-22225"/>
            <a:ext cx="3679825" cy="700088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30" name="Title Placeholder 1"/>
          <p:cNvSpPr>
            <a:spLocks noGrp="1"/>
          </p:cNvSpPr>
          <p:nvPr>
            <p:ph type="title"/>
          </p:nvPr>
        </p:nvSpPr>
        <p:spPr bwMode="auto">
          <a:xfrm>
            <a:off x="1042988" y="1027113"/>
            <a:ext cx="702468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42988" y="2324100"/>
            <a:ext cx="6777037" cy="350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575" y="2238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FEFEF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2A9DF35-98D5-429E-BD45-40D8F70ABD7E}" type="datetimeFigureOut">
              <a:rPr lang="ru-RU"/>
              <a:pPr>
                <a:defRPr/>
              </a:pPr>
              <a:t>21.12.2012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850" y="5851525"/>
            <a:ext cx="350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accent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788" y="223838"/>
            <a:ext cx="13319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FEFEF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F6382AE-7B16-41E7-8444-981BF08973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8" r:id="rId8"/>
    <p:sldLayoutId id="2147483699" r:id="rId9"/>
    <p:sldLayoutId id="2147483695" r:id="rId10"/>
    <p:sldLayoutId id="214748369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395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3255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img1.liveinternet.ru/images/attach/c/3/75/324/75324927_660779_kopiya.gif" TargetMode="External"/><Relationship Id="rId3" Type="http://schemas.openxmlformats.org/officeDocument/2006/relationships/hyperlink" Target="http://img.lenta.ru/news/2006/10/27/morgan/picture.jpg" TargetMode="External"/><Relationship Id="rId7" Type="http://schemas.openxmlformats.org/officeDocument/2006/relationships/hyperlink" Target="http://img.lenta.ru/science/2004/10/11/carbon/picture.jpg" TargetMode="External"/><Relationship Id="rId2" Type="http://schemas.openxmlformats.org/officeDocument/2006/relationships/hyperlink" Target="http://www.tonis.ua/content/news/thumbnail/320x240/349.jpg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3dnews.ru/_imgdata/img/2009/11/22/150662.jpg" TargetMode="External"/><Relationship Id="rId11" Type="http://schemas.openxmlformats.org/officeDocument/2006/relationships/hyperlink" Target="http://prezentacii.com/" TargetMode="External"/><Relationship Id="rId5" Type="http://schemas.openxmlformats.org/officeDocument/2006/relationships/hyperlink" Target="http://him.1september.ru/2004/36/23-1.jpg" TargetMode="External"/><Relationship Id="rId10" Type="http://schemas.openxmlformats.org/officeDocument/2006/relationships/hyperlink" Target="http://www.blackpantera.ru/upload/iblock/9c9/9c99680c814d3904d302dd9f4d42c33b.jpg" TargetMode="External"/><Relationship Id="rId4" Type="http://schemas.openxmlformats.org/officeDocument/2006/relationships/hyperlink" Target="http://edwinfotografeert.files.wordpress.com/2010/10/co2-brand.jpg?w=300&amp;h=214" TargetMode="External"/><Relationship Id="rId9" Type="http://schemas.openxmlformats.org/officeDocument/2006/relationships/hyperlink" Target="http://www.qualenergia.it/sites/default/files/articolo-img/CO2_anidride_carbonica_carbon_bomba.jpg?1297712324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1052" y="1340768"/>
            <a:ext cx="8350363" cy="230832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Презентация по химии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для учащихся 9 класса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на тему: «Углекислый газ»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50091" y="251356"/>
            <a:ext cx="8092280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МБОУ –Раздольненская средняя общеобразовательная школа №</a:t>
            </a:r>
            <a:r>
              <a:rPr lang="ru-RU" dirty="0"/>
              <a:t>19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Новосибирского района </a:t>
            </a:r>
            <a:r>
              <a:rPr lang="ru-RU"/>
              <a:t>Новосибирской области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581877" y="4653136"/>
            <a:ext cx="4174541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Выполнила: учитель химии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Евстегнеева Алевтина Васильевна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35896" y="6312414"/>
            <a:ext cx="2396810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с. Раздольное 2011</a:t>
            </a:r>
          </a:p>
        </p:txBody>
      </p:sp>
      <p:pic>
        <p:nvPicPr>
          <p:cNvPr id="5132" name="Picture 2" descr="C:\Users\Mikhail\Desktop\34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13" y="4173538"/>
            <a:ext cx="3048000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0275" y="260648"/>
            <a:ext cx="7907934" cy="156966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Уксус выгоняет из соды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углекислый газ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74663" y="2060575"/>
            <a:ext cx="3784600" cy="45243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	Углекислый газ содержит в ряде веществ, но определить его на глаза невозможно. Если ты польёшь уксусом кусочек  соды, то уксус сильно зашипит и при этом из соды выделится какой то газ. Если ты положишь кусочек соды в пробирку, нальёшь в нее немного уксуса, закроешь пробкой      с коленчатой трубкой и опустишь длинный конец трубки в известковую воду, то убедишься, что из соды так же выделяется углекислый газ.</a:t>
            </a:r>
          </a:p>
        </p:txBody>
      </p:sp>
      <p:pic>
        <p:nvPicPr>
          <p:cNvPr id="14340" name="Picture 2" descr="C:\Users\Mikhail\Desktop\CO2_anidride_carbonica_carbon_bomb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0" y="2971800"/>
            <a:ext cx="3605213" cy="270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332656"/>
            <a:ext cx="7067961" cy="92333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Фабрика лимонада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850" y="1484313"/>
            <a:ext cx="3954463" cy="48021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	Даже слабая кислота выгоняет из соды углекислый газ. Покрой дно пробирки лимонной кислотой и насыпь поверху нее столько же соды. Смешай эти два вещества. Оба они уживаются, но ненадолго. Высыпь эту смесь в обыкновенный стакан и быстро наполни его свежей водой. Как сильно она шипит и пенится! Как настоящий лимонад. Ты спокойно можешь отпить его. Это абсолютно безвредно, даже вкусно. Надо только в самом начале добавить сахар, просто чтобы было вкуснее.</a:t>
            </a:r>
          </a:p>
        </p:txBody>
      </p:sp>
      <p:pic>
        <p:nvPicPr>
          <p:cNvPr id="15364" name="Picture 2" descr="C:\Users\Mikhail\Desktop\9c99680c814d3904d302dd9f4d42c33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3588" y="2703513"/>
            <a:ext cx="3646487" cy="274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404664"/>
            <a:ext cx="7290777" cy="92333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Лимонад в кармане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46075" y="1844675"/>
            <a:ext cx="8424863" cy="34163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	Углекислый газ в напитках увеличивает их освежающее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действие. Ты можешь в любое время приготовить пенящийся лимон. Для этого надо в пробирке смешать 2 кубических сантиметра порошка лимонной кислоты, 2 кубических сантиметра соды и 6 кубических сантиметра истолченного в порошок сахара. Эти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три вещества надо тщательно перемешать, встряхивая, и высыпая на большой лист бумаги. Это количество надо разделить на равные порции. Каждая порция должна быть такой величины, чтобы её можно было покрыть круглое дно пробирки. Каждую порцию заверни в отдельную бумажку, как заворачивают порошки в аптеке. Из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одного такого пакетика можно получить стакан освежающего лимонада.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8222" y="332656"/>
            <a:ext cx="7484741" cy="175432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Известняк выделяет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углекислый газ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3700" y="2636838"/>
            <a:ext cx="8353425" cy="258603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	Если при смачивании какого – либо вещества кислотой появляется пена, почти всегда это происходит от выделяющего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углекислого газа. Именно он и образует эту пену. Смоченный известняк шипит и пенится, из него выделяется углекислый газ. Если ты не уверен в этом, сделай опыт: положи кусочек известняка в пробирку и подлей кислоты, затем закрой пробирку  пробкой со стеклянной трубкой и опусти длинный конец этой трубки в известковую воду. Вода помутнеет. Существует несколько видов извести. Известняк – это углекислый кальций.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260648"/>
            <a:ext cx="5644494" cy="92333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Тонущее пламя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96888" y="1773238"/>
            <a:ext cx="7993062" cy="286226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	Согретый углекислый газ, или дым, легок и свободно поднимается в воздух, холодный углекислый газ тяжёл, оседает на дно сосуда и наполняет его постепенно до краёв. В углекислом газе горение невозможно, так как он сам является продуктом горения. Если ты поставишь свечу на дно какого – </a:t>
            </a:r>
            <a:r>
              <a:rPr lang="ru-RU" dirty="0" err="1"/>
              <a:t>нибудь</a:t>
            </a:r>
            <a:r>
              <a:rPr lang="ru-RU" dirty="0"/>
              <a:t> сосуда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и некоторое время понаблюдаешь за ней, то увидишь, что пламя вскоре погаснет.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	Углекислый газ, преобразовавшийся при горении свечи, постепенно наполнить  сосуд до краёв, и пламя «утонет» в углекислом газе.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65019" y="167073"/>
            <a:ext cx="5075428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Источник информации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08000" y="908050"/>
            <a:ext cx="7993063" cy="14779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dirty="0">
                <a:solidFill>
                  <a:prstClr val="black"/>
                </a:solidFill>
                <a:latin typeface="Candara"/>
              </a:rPr>
              <a:t>Д. Шкурко, «Забавная химия», Ленинград, «Детская литература», 1976 г.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dirty="0" err="1">
                <a:solidFill>
                  <a:prstClr val="black"/>
                </a:solidFill>
                <a:latin typeface="Candara"/>
              </a:rPr>
              <a:t>Джейм</a:t>
            </a:r>
            <a:r>
              <a:rPr lang="ru-RU" dirty="0">
                <a:solidFill>
                  <a:prstClr val="black"/>
                </a:solidFill>
                <a:latin typeface="Candara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Candara"/>
              </a:rPr>
              <a:t>Верзейм</a:t>
            </a:r>
            <a:r>
              <a:rPr lang="ru-RU" dirty="0">
                <a:solidFill>
                  <a:prstClr val="black"/>
                </a:solidFill>
                <a:latin typeface="Candara"/>
              </a:rPr>
              <a:t>, Крис </a:t>
            </a:r>
            <a:r>
              <a:rPr lang="ru-RU" dirty="0" err="1">
                <a:solidFill>
                  <a:prstClr val="black"/>
                </a:solidFill>
                <a:latin typeface="Candara"/>
              </a:rPr>
              <a:t>Окслейд</a:t>
            </a:r>
            <a:r>
              <a:rPr lang="ru-RU" dirty="0">
                <a:solidFill>
                  <a:prstClr val="black"/>
                </a:solidFill>
                <a:latin typeface="Candara"/>
              </a:rPr>
              <a:t>, «Химия. Школьный иллюстрированный справочник», «РОСМЭН», 1995 г.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dirty="0">
                <a:solidFill>
                  <a:prstClr val="black"/>
                </a:solidFill>
                <a:latin typeface="Candara"/>
              </a:rPr>
              <a:t>Ф.Г. </a:t>
            </a:r>
            <a:r>
              <a:rPr lang="ru-RU" dirty="0" err="1">
                <a:solidFill>
                  <a:prstClr val="black"/>
                </a:solidFill>
                <a:latin typeface="Candara"/>
              </a:rPr>
              <a:t>Фельдман,Г.Е</a:t>
            </a:r>
            <a:r>
              <a:rPr lang="ru-RU" dirty="0">
                <a:solidFill>
                  <a:prstClr val="black"/>
                </a:solidFill>
                <a:latin typeface="Candara"/>
              </a:rPr>
              <a:t>. Рудзитис, «Химия 9. Учебник для 9 класса средних общеобразовательных заведений», М. , «Просвещение», 1994 г.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859317" y="2396758"/>
            <a:ext cx="5362365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Источники иллюстраций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38125" y="3105150"/>
            <a:ext cx="8604250" cy="36925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hlinkClick r:id="rId2"/>
              </a:rPr>
              <a:t>http://www.tonis.ua/content/news/thumbnail/320x240/349.jpg</a:t>
            </a: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hlinkClick r:id="rId3"/>
              </a:rPr>
              <a:t>http://img.lenta.ru/news/2006/10/27/morgan/picture.jpg</a:t>
            </a: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hlinkClick r:id="rId4"/>
              </a:rPr>
              <a:t>http://edwinfotografeert.files.wordpress.com/2010/10/co2-brand.jpg?w=300&amp;h=214</a:t>
            </a: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hlinkClick r:id="rId5"/>
              </a:rPr>
              <a:t>http://him.1september.ru/2004/36/23-1.jpg</a:t>
            </a: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hlinkClick r:id="rId6"/>
              </a:rPr>
              <a:t>http://www.3dnews.ru/_imgdata/img/2009/11/22/150662.jpg</a:t>
            </a: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hlinkClick r:id="rId7"/>
              </a:rPr>
              <a:t>http://img.lenta.ru/science/2004/10/11/carbon/picture.jpg</a:t>
            </a: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hlinkClick r:id="rId8"/>
              </a:rPr>
              <a:t>http://img1.liveinternet.ru/images/attach/c/3/75/324/75324927_660779_kopiya.gif</a:t>
            </a: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hlinkClick r:id="rId9"/>
              </a:rPr>
              <a:t>http://www.qualenergia.it/sites/default/files/articolo-img/CO2_anidride_carbonica_carbon_bomba.jpg?1297712324</a:t>
            </a: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hlinkClick r:id="rId10"/>
              </a:rPr>
              <a:t>http://www.blackpantera.ru/upload/iblock/9c9/9c99680c814d3904d302dd9f4d42c33b.jpg</a:t>
            </a:r>
            <a:endParaRPr lang="ru-RU" dirty="0"/>
          </a:p>
        </p:txBody>
      </p:sp>
      <p:sp>
        <p:nvSpPr>
          <p:cNvPr id="7" name="Подзаголовок 2"/>
          <p:cNvSpPr>
            <a:spLocks noGrp="1"/>
          </p:cNvSpPr>
          <p:nvPr/>
        </p:nvSpPr>
        <p:spPr>
          <a:xfrm>
            <a:off x="3244355" y="6519942"/>
            <a:ext cx="2592288" cy="33805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 smtClean="0">
                <a:hlinkClick r:id="rId11"/>
              </a:rPr>
              <a:t>Prezentacii.com</a:t>
            </a:r>
            <a:endParaRPr lang="ru-RU" sz="24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3801" y="332656"/>
            <a:ext cx="8690199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Структурная формула углекислого газа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850" y="1989138"/>
            <a:ext cx="3816350" cy="7080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	</a:t>
            </a:r>
            <a:r>
              <a:rPr lang="ru-RU" sz="4000" dirty="0"/>
              <a:t>О=С=О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80061" y="3140968"/>
            <a:ext cx="8977138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Молекулярная формула углекислого газа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3850" y="4437063"/>
            <a:ext cx="2879725" cy="7080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	</a:t>
            </a:r>
            <a:r>
              <a:rPr lang="ru-RU" sz="4000" dirty="0"/>
              <a:t>СО</a:t>
            </a:r>
            <a:r>
              <a:rPr lang="ru-RU" sz="4000" baseline="-25000" dirty="0"/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36228" y="476672"/>
            <a:ext cx="7861447" cy="92333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Физические свойства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850" y="1989138"/>
            <a:ext cx="3960813" cy="25844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	Оксид углерода (</a:t>
            </a:r>
            <a:r>
              <a:rPr lang="en-US" dirty="0"/>
              <a:t>IV) </a:t>
            </a:r>
            <a:r>
              <a:rPr lang="ru-RU" dirty="0"/>
              <a:t>– бесцветный газ, примерно в 1,5 раза тяжелее воздуха, хорошо растворим в воде без запаха, не горюч,       не поддерживает горение, вызывает удушье. Под давлением превращается          в бесцветную жидкость, которая при охлаждении застывает.  </a:t>
            </a:r>
          </a:p>
        </p:txBody>
      </p:sp>
      <p:pic>
        <p:nvPicPr>
          <p:cNvPr id="7172" name="Picture 2" descr="C:\Users\Mikhail\Desktop\pictu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1525" y="2852738"/>
            <a:ext cx="3635375" cy="272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5630" y="476672"/>
            <a:ext cx="8502649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Образование оксида углерода (</a:t>
            </a:r>
            <a:r>
              <a:rPr lang="en-US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IV)</a:t>
            </a:r>
            <a:endParaRPr lang="ru-RU" sz="3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850" y="1989138"/>
            <a:ext cx="3671888" cy="397033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/>
              <a:t>В промышленности – побочный продукт при производстве извести.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/>
              <a:t>В лаборатории при взаимодействии кислот     с мелом или мрамором.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/>
              <a:t>При сгорании углеродсодержащих веществ.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/>
              <a:t>При медленном окислении в биохимических процессах (дыхание, гниение, брожение).</a:t>
            </a:r>
          </a:p>
        </p:txBody>
      </p:sp>
      <p:pic>
        <p:nvPicPr>
          <p:cNvPr id="8196" name="Picture 3" descr="C:\Users\Mikhail\Desktop\co2-bra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862263"/>
            <a:ext cx="3627438" cy="258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9443" y="476672"/>
            <a:ext cx="8275022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Применение оксида углерода (</a:t>
            </a:r>
            <a:r>
              <a:rPr lang="en-US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IV)</a:t>
            </a:r>
            <a:endParaRPr lang="ru-RU" sz="3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850" y="1989138"/>
            <a:ext cx="3887788" cy="31384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/>
              <a:t>Получение сахара.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/>
              <a:t>Тушение пожара.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/>
              <a:t>Производства фруктовых вод.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/>
              <a:t>«Сухой лёд».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/>
              <a:t>Получение  моющихся средств.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/>
              <a:t>Получение лекарств.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/>
              <a:t>Получение соды, которую используют для получения стекла.</a:t>
            </a:r>
          </a:p>
        </p:txBody>
      </p:sp>
      <p:pic>
        <p:nvPicPr>
          <p:cNvPr id="9220" name="Picture 2" descr="C:\Users\Mikhail\Desktop\23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2565400"/>
            <a:ext cx="3644900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66532" y="476672"/>
            <a:ext cx="5400837" cy="92333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Мы ловим дым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850" y="1700213"/>
            <a:ext cx="4032250" cy="48021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	Горение связано с появлением дыма. Дым бывает белым, черным, а иногда – невидимый. Над горячей свечой или спиртовкой поднимается такой «невидимый» дым, называемый углекислым газом.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          Чистую пробирку подержи над свечей и улови немного «невидимого» дыма.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	Чтобы он не улетел, быстро закрой пробирку пробкой без отверстия. Углекислый газ будет невидим    и в пробирке. Сохрани эту пробирку с углекислым газом для дальнейших опытов.</a:t>
            </a:r>
          </a:p>
        </p:txBody>
      </p:sp>
      <p:pic>
        <p:nvPicPr>
          <p:cNvPr id="10244" name="Picture 2" descr="C:\Users\Mikhail\Desktop\15066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2894013"/>
            <a:ext cx="3622675" cy="2414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98605" y="332656"/>
            <a:ext cx="6551794" cy="92333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«Мутная история»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9388" y="1503363"/>
            <a:ext cx="4068762" cy="507841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	Налей немного известковой воды (чтобы покрыть дно) в ту пробирку, в которую ты уловил углекислый газ от пламени свечи. Закрой пробирку пальцем и встряхни ее.  Прозрачная известковая вода стала совсем мутной.         В этом виноват только углекислый газ. Если возьмёшь известковой воды  в пробирку,     в которой не было углекислого газа, и встряхнешь пробирку,     то вода останется прозрачной. Значит, помутнение известковой воды является доказательством того, что в пробирке был углекислый газ.</a:t>
            </a:r>
          </a:p>
        </p:txBody>
      </p:sp>
      <p:pic>
        <p:nvPicPr>
          <p:cNvPr id="11268" name="Picture 2" descr="C:\Users\Mikhail\Desktop\picture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708275"/>
            <a:ext cx="3608388" cy="321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88640"/>
            <a:ext cx="7577715" cy="175432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Из соды выделяется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углекислый газ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14338" y="2420938"/>
            <a:ext cx="8496300" cy="31384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	Возьми немного порошка соды и подогрей его в горизонтальной укреплённой пробирке. Эту пробирку соедини коленчатой трубкой с другой пробиркой, в которой находится вода. Из трубки начнут появляться пузырьки. Следовательно, из соды в воду поступает какой то газ. Не следует допускать, чтобы стеклянная трубка была опущена в воду после окончания нагрева, иначе вода поднимется по трубке и попадет в горячую пробирку с содой. От этого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пробирка может лопнуть. После того, кок ты увидишь, что из соды при нагревании выделяется газ, попробуй заменить простую воду в пробирке известковой водой.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	Она станет мутной. Из соды выделяется углекислый газ.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6676" y="116632"/>
            <a:ext cx="8930650" cy="175432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Лимонадный газ –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это тоже углекислый газ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0825" y="2276475"/>
            <a:ext cx="4105275" cy="397033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	Если ты откроешь бутылку с лимонадом</a:t>
            </a:r>
            <a:r>
              <a:rPr lang="ru-RU" b="1" dirty="0"/>
              <a:t> </a:t>
            </a:r>
            <a:r>
              <a:rPr lang="ru-RU" dirty="0"/>
              <a:t>или же начнешь её взбалтывать, то в ней появится множество газовых пузырьков. Закрой бутылку с лимонадом пробкой, в которую вставлена стеклянная  трубка, и опусти длинный конец трубки                    в пробирку с известковой водой. Вскоре вода станет мутной. Значит, лимонный газ – это углекислый газ. Он образуется из содержащей в лимонаде угольной кислоты.</a:t>
            </a:r>
          </a:p>
        </p:txBody>
      </p:sp>
      <p:pic>
        <p:nvPicPr>
          <p:cNvPr id="13316" name="Picture 2" descr="C:\Users\Mikhail\Desktop\75324927_660779_kopiya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349500"/>
            <a:ext cx="360045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76</TotalTime>
  <Words>259</Words>
  <Application>Microsoft Office PowerPoint</Application>
  <PresentationFormat>Экран (4:3)</PresentationFormat>
  <Paragraphs>74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Century Gothic</vt:lpstr>
      <vt:lpstr>Arial</vt:lpstr>
      <vt:lpstr>Wingdings 2</vt:lpstr>
      <vt:lpstr>Calibri</vt:lpstr>
      <vt:lpstr>Candara</vt:lpstr>
      <vt:lpstr>Остин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Mikhail</dc:creator>
  <cp:lastModifiedBy>Admin</cp:lastModifiedBy>
  <cp:revision>20</cp:revision>
  <dcterms:created xsi:type="dcterms:W3CDTF">2011-12-17T15:55:03Z</dcterms:created>
  <dcterms:modified xsi:type="dcterms:W3CDTF">2012-12-21T15:31:59Z</dcterms:modified>
</cp:coreProperties>
</file>