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94530-5E30-4F7C-932C-5F93E5820864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1199A-3D78-4414-9A93-482B52C2D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143512"/>
            <a:ext cx="4414846" cy="139541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Constantia" pitchFamily="18" charset="0"/>
              </a:rPr>
              <a:t>Автор Долгорукова С.В.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Constantia" pitchFamily="18" charset="0"/>
              </a:rPr>
              <a:t>учитель биологии и географии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Constantia" pitchFamily="18" charset="0"/>
              </a:rPr>
              <a:t>в</a:t>
            </a:r>
            <a:r>
              <a:rPr lang="ru-RU" sz="1600" dirty="0" smtClean="0">
                <a:solidFill>
                  <a:schemeClr val="tx1"/>
                </a:solidFill>
                <a:latin typeface="Constantia" pitchFamily="18" charset="0"/>
              </a:rPr>
              <a:t>ысшей категории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Constantia" pitchFamily="18" charset="0"/>
              </a:rPr>
              <a:t>МОУ гимназия № 2 г.Екатеринбурга</a:t>
            </a:r>
            <a:endParaRPr lang="ru-RU" sz="1600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214554"/>
            <a:ext cx="578934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Ткани </a:t>
            </a:r>
          </a:p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человека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78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221457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14290"/>
            <a:ext cx="2976569" cy="2076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14290"/>
            <a:ext cx="2815719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857760"/>
            <a:ext cx="2214578" cy="1762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Мышечная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4643446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Поперечно-полосатая скелетная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4119853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643306" y="4357694"/>
            <a:ext cx="5143536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Опорно-двигательный аппарат тела и некоторых внутренних органов (язык, глотка, начальная часть пищевода)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Сократительная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901347" cy="17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Мышечная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4286256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Поперечно-полосатая 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сердечная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14744" y="4214818"/>
            <a:ext cx="5143536" cy="16430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сердце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Сократительная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5291704" cy="2857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571900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429124" y="135729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Гладкая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66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Мышечная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286256"/>
            <a:ext cx="5143536" cy="23574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Мускулатура пищеварительного тракта, мочевого пузыря, кровеносных и лимфатических сосудов и других внутренних органов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Сократительная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2143140" cy="1143008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СЛОВАРЬ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0034" y="1714488"/>
            <a:ext cx="8358246" cy="44291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FF00"/>
                </a:solidFill>
                <a:latin typeface="Constantia" pitchFamily="18" charset="0"/>
              </a:rPr>
              <a:t>Ткань</a:t>
            </a:r>
            <a:r>
              <a:rPr lang="ru-RU" sz="3600" dirty="0" smtClean="0">
                <a:latin typeface="Constantia" pitchFamily="18" charset="0"/>
              </a:rPr>
              <a:t> – это группа клеток и межклеточное вещество, объединенные общим строением, функцией и происхождением</a:t>
            </a:r>
          </a:p>
          <a:p>
            <a:r>
              <a:rPr lang="ru-RU" sz="4800" b="1" dirty="0" smtClean="0">
                <a:solidFill>
                  <a:srgbClr val="FFFF00"/>
                </a:solidFill>
                <a:latin typeface="Constantia" pitchFamily="18" charset="0"/>
              </a:rPr>
              <a:t>Гистология</a:t>
            </a:r>
            <a:r>
              <a:rPr lang="ru-RU" sz="3600" b="1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sz="3600" dirty="0" smtClean="0">
                <a:latin typeface="Constantia" pitchFamily="18" charset="0"/>
              </a:rPr>
              <a:t>– наука о тканях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86050" y="285728"/>
            <a:ext cx="3571900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nstantia" pitchFamily="18" charset="0"/>
              </a:rPr>
              <a:t>Ткани </a:t>
            </a:r>
            <a:endParaRPr lang="ru-RU" sz="4000" dirty="0">
              <a:latin typeface="Constant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1285860"/>
            <a:ext cx="3714776" cy="7143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Эпителиальная 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6314" y="1285860"/>
            <a:ext cx="3571900" cy="7143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Нервная 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786190"/>
            <a:ext cx="3643338" cy="7143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Соединительная  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3786190"/>
            <a:ext cx="3500462" cy="7143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Мышечная 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143116"/>
            <a:ext cx="3643338" cy="1357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Constantia" pitchFamily="18" charset="0"/>
              </a:rPr>
              <a:t>Клетки плотно прилегают друг к другу, межклеточного вещества мало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4714884"/>
            <a:ext cx="3571900" cy="1357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Constantia" pitchFamily="18" charset="0"/>
              </a:rPr>
              <a:t>Клетки расположены рыхло, сильно развито межклеточное вещество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6314" y="2143116"/>
            <a:ext cx="3500462" cy="1357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Constantia" pitchFamily="18" charset="0"/>
              </a:rPr>
              <a:t>Состоит из клеток с отростками. Способна возбуждаться и передавать возбуждение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7752" y="4714884"/>
            <a:ext cx="3500462" cy="1357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Constantia" pitchFamily="18" charset="0"/>
              </a:rPr>
              <a:t>Образована мышечными волокнами, способна возбуждаться и сокращаться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290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Эпителиальная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3097754" cy="2000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340462"/>
            <a:ext cx="3071834" cy="31508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786182" y="1000108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Однослойная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3244334"/>
            <a:ext cx="36360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Многослойная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1571612"/>
            <a:ext cx="5143536" cy="15716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смежные оболочки внутренних органов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Всасывающая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86182" y="3929066"/>
            <a:ext cx="5143536" cy="15001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покровы тела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85728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Эпителиальная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190" y="1214422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Железистая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14744" y="4786322"/>
            <a:ext cx="5143536" cy="15716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Железы внешней и внутренней секреции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секреторная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4476782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4286250" cy="2914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Нервная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8794" y="4357694"/>
            <a:ext cx="6858048" cy="22860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Головной и спинной мозг, нервные узлы и волокна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Обеспечение согласованной деятельности разных систем органов, обеспечение связи организма с внешней средой, приспособление обмена веществ к изменяющимся условиям</a:t>
            </a:r>
          </a:p>
        </p:txBody>
      </p:sp>
      <p:sp>
        <p:nvSpPr>
          <p:cNvPr id="7" name="Выноска 2 6"/>
          <p:cNvSpPr/>
          <p:nvPr/>
        </p:nvSpPr>
        <p:spPr>
          <a:xfrm>
            <a:off x="5929322" y="571480"/>
            <a:ext cx="2928958" cy="78581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9518"/>
              <a:gd name="adj6" fmla="val -73516"/>
            </a:avLst>
          </a:prstGeom>
          <a:solidFill>
            <a:schemeClr val="accent1"/>
          </a:solidFill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nstantia" pitchFamily="18" charset="0"/>
              </a:rPr>
              <a:t>Нейрон </a:t>
            </a:r>
            <a:endParaRPr lang="ru-RU" sz="3200" dirty="0">
              <a:latin typeface="Constant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28802"/>
            <a:ext cx="4172941" cy="1928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2" y="3571876"/>
            <a:ext cx="32147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Нервное волокно</a:t>
            </a:r>
            <a:endParaRPr lang="ru-RU" sz="2800" dirty="0">
              <a:latin typeface="Constantia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428992" y="3214686"/>
            <a:ext cx="1714512" cy="785818"/>
          </a:xfrm>
          <a:prstGeom prst="line">
            <a:avLst/>
          </a:prstGeom>
          <a:ln w="508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Соединительная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100010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Костная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385762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Хрящевая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348655" cy="25003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786182" y="1714488"/>
            <a:ext cx="5143536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скелет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Опорная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кроветворная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4643446"/>
            <a:ext cx="5143536" cy="17859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Скелет, органы дыхания, ушная раковина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опорная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r="19999"/>
          <a:stretch>
            <a:fillRect/>
          </a:stretch>
        </p:blipFill>
        <p:spPr bwMode="auto">
          <a:xfrm>
            <a:off x="214282" y="4143380"/>
            <a:ext cx="3357586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Соединительная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23333"/>
          <a:stretch>
            <a:fillRect/>
          </a:stretch>
        </p:blipFill>
        <p:spPr bwMode="auto">
          <a:xfrm>
            <a:off x="357158" y="1000108"/>
            <a:ext cx="3071834" cy="2528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57620" y="92867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Волокнистая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3643314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Жировая 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6182" y="1643050"/>
            <a:ext cx="5143536" cy="1857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Связки, сухожилия, дерма, прослойки между органами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Опорно-защитная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4357694"/>
            <a:ext cx="5143536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Подкожная клетчатка, между внутренними органами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Запасающая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3071834" cy="22029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43306" y="4357694"/>
            <a:ext cx="5143536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Расположение: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Полости сердца и кровеносных сосудов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Функции: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Дыхательная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Транспортная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Защитная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4285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Соединительная ткань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328612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Кровь 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071546"/>
            <a:ext cx="3750495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281</Words>
  <Application>Microsoft Office PowerPoint</Application>
  <PresentationFormat>Экран (4:3)</PresentationFormat>
  <Paragraphs>96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Николай</cp:lastModifiedBy>
  <cp:revision>52</cp:revision>
  <dcterms:created xsi:type="dcterms:W3CDTF">2009-09-20T04:32:03Z</dcterms:created>
  <dcterms:modified xsi:type="dcterms:W3CDTF">2013-01-23T11:23:28Z</dcterms:modified>
</cp:coreProperties>
</file>