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70" r:id="rId6"/>
    <p:sldId id="271" r:id="rId7"/>
    <p:sldId id="272" r:id="rId8"/>
    <p:sldId id="273" r:id="rId9"/>
    <p:sldId id="275" r:id="rId10"/>
    <p:sldId id="276" r:id="rId11"/>
    <p:sldId id="280" r:id="rId12"/>
    <p:sldId id="277" r:id="rId13"/>
    <p:sldId id="278" r:id="rId14"/>
    <p:sldId id="279" r:id="rId15"/>
    <p:sldId id="286" r:id="rId16"/>
    <p:sldId id="281" r:id="rId17"/>
    <p:sldId id="268" r:id="rId18"/>
    <p:sldId id="282" r:id="rId19"/>
    <p:sldId id="283" r:id="rId20"/>
    <p:sldId id="269" r:id="rId21"/>
    <p:sldId id="285" r:id="rId22"/>
    <p:sldId id="267" r:id="rId23"/>
    <p:sldId id="284" r:id="rId24"/>
    <p:sldId id="266" r:id="rId25"/>
    <p:sldId id="265" r:id="rId26"/>
    <p:sldId id="264" r:id="rId27"/>
    <p:sldId id="263" r:id="rId28"/>
    <p:sldId id="262" r:id="rId29"/>
    <p:sldId id="261" r:id="rId30"/>
    <p:sldId id="259" r:id="rId31"/>
    <p:sldId id="287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72" autoAdjust="0"/>
    <p:restoredTop sz="94600" autoAdjust="0"/>
  </p:normalViewPr>
  <p:slideViewPr>
    <p:cSldViewPr>
      <p:cViewPr varScale="1">
        <p:scale>
          <a:sx n="95" d="100"/>
          <a:sy n="95" d="100"/>
        </p:scale>
        <p:origin x="-1224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E904C-F72D-43D2-886B-0746F307B306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0DB95-1993-486C-8C4B-27ADA427D4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C58FB-9112-4EDE-9FBE-5CE7C8547001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6E901-FABE-4F9F-85E6-2645817E7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176B6-73E8-4471-8650-602EE9DF0C63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E8844-F033-4521-87A8-61BE9737E4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B79F9-7B9D-45DE-ABA9-358B4F54B62E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03758-7293-40B8-BB28-93A776C700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FABB6-D29A-4C55-84C9-712603C36817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41A9E-D468-41AD-A066-DF63E7976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11092-B2B6-4148-AAE8-69F215615D68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0EA95-95C7-4788-AE9D-2B5D20EDA2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BBFA3-A9DA-40EF-B390-ADC6ADFC4F36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B7FE8-D043-4557-A84E-7EB444DCD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ED37F-37FA-4BBC-9EA8-7D475DB2B8BF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5EAD-258C-4EA7-AB52-6EC35D62B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2D301-1505-4C89-8E3C-B11C07A02021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68559-D1D3-4CCE-9A11-2576E3B7A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5EE66-3AB4-4018-BA81-73BF2970E374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2218-F07C-4072-8250-239E900EBB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83AE8-EE96-4E9B-A6A2-71A8189CE67C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EAA6D-86A3-4036-85FF-2BCEEE2E1C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B558DF-0E03-4CB0-A9B4-35B3BDDC499B}" type="datetimeFigureOut">
              <a:rPr lang="en-US"/>
              <a:pPr>
                <a:defRPr/>
              </a:pPr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447AE2-C86D-4963-B83B-C3754FEA38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0.xml"/><Relationship Id="rId18" Type="http://schemas.openxmlformats.org/officeDocument/2006/relationships/slide" Target="slide27.xml"/><Relationship Id="rId26" Type="http://schemas.openxmlformats.org/officeDocument/2006/relationships/slide" Target="slide22.xml"/><Relationship Id="rId3" Type="http://schemas.openxmlformats.org/officeDocument/2006/relationships/slide" Target="slide2.xml"/><Relationship Id="rId21" Type="http://schemas.openxmlformats.org/officeDocument/2006/relationships/slide" Target="slide14.xml"/><Relationship Id="rId7" Type="http://schemas.openxmlformats.org/officeDocument/2006/relationships/slide" Target="slide6.xml"/><Relationship Id="rId12" Type="http://schemas.openxmlformats.org/officeDocument/2006/relationships/slide" Target="slide17.xml"/><Relationship Id="rId17" Type="http://schemas.openxmlformats.org/officeDocument/2006/relationships/slide" Target="slide19.xml"/><Relationship Id="rId25" Type="http://schemas.openxmlformats.org/officeDocument/2006/relationships/slide" Target="slide15.xml"/><Relationship Id="rId2" Type="http://schemas.openxmlformats.org/officeDocument/2006/relationships/audio" Target="../media/audio1.wav"/><Relationship Id="rId16" Type="http://schemas.openxmlformats.org/officeDocument/2006/relationships/slide" Target="slide12.xml"/><Relationship Id="rId20" Type="http://schemas.openxmlformats.org/officeDocument/2006/relationships/slide" Target="slide20.xml"/><Relationship Id="rId29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9.xml"/><Relationship Id="rId24" Type="http://schemas.openxmlformats.org/officeDocument/2006/relationships/slide" Target="slide29.xml"/><Relationship Id="rId5" Type="http://schemas.openxmlformats.org/officeDocument/2006/relationships/slide" Target="slide4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28" Type="http://schemas.openxmlformats.org/officeDocument/2006/relationships/slide" Target="slide25.xml"/><Relationship Id="rId10" Type="http://schemas.openxmlformats.org/officeDocument/2006/relationships/slide" Target="slide16.xml"/><Relationship Id="rId19" Type="http://schemas.openxmlformats.org/officeDocument/2006/relationships/slide" Target="slide13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1.xml"/><Relationship Id="rId22" Type="http://schemas.openxmlformats.org/officeDocument/2006/relationships/slide" Target="slide21.xml"/><Relationship Id="rId27" Type="http://schemas.openxmlformats.org/officeDocument/2006/relationships/slide" Target="slide28.xml"/><Relationship Id="rId30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sproject.org/pages/analysis/analysis_6/images/vozzvzniye_minina_k_nizhegorodcam_hodov.jpg" TargetMode="External"/><Relationship Id="rId3" Type="http://schemas.openxmlformats.org/officeDocument/2006/relationships/hyperlink" Target="http://bibliotekar.ru/rusFreski/47.files/image001.jpg" TargetMode="External"/><Relationship Id="rId7" Type="http://schemas.openxmlformats.org/officeDocument/2006/relationships/hyperlink" Target="http://img1.liveinternet.ru/images/attach/c/0/37/255/37255539_7.jpg" TargetMode="External"/><Relationship Id="rId2" Type="http://schemas.openxmlformats.org/officeDocument/2006/relationships/hyperlink" Target="http://www.moscowvision.ru/img/sk32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history.sgu.ru/img/x1-nevskiy.korin.jpg" TargetMode="External"/><Relationship Id="rId5" Type="http://schemas.openxmlformats.org/officeDocument/2006/relationships/hyperlink" Target="http://dic.academic.ru/pictures/wiki/files/76/Lebedev_baptism.jpg" TargetMode="External"/><Relationship Id="rId4" Type="http://schemas.openxmlformats.org/officeDocument/2006/relationships/hyperlink" Target="http://www.bibliotekar.ru/kRepin/2.files/image001.jpg" TargetMode="External"/><Relationship Id="rId9" Type="http://schemas.openxmlformats.org/officeDocument/2006/relationships/hyperlink" Target="http://img1.liveinternet.ru/images/attach/c/0/34/707/34707050_Skotti_M.jpg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57200" y="533400"/>
          <a:ext cx="7848600" cy="557276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{ED083AE6-46FA-4A59-8FB0-9F97EB10719F}</a:tableStyleId>
              </a:tblPr>
              <a:tblGrid>
                <a:gridCol w="1842198"/>
                <a:gridCol w="939521"/>
                <a:gridCol w="875881"/>
                <a:gridCol w="838200"/>
                <a:gridCol w="838200"/>
                <a:gridCol w="914400"/>
                <a:gridCol w="838200"/>
                <a:gridCol w="762000"/>
              </a:tblGrid>
              <a:tr h="12319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Наша планета Земля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319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Оболочка планеты охваченная жизнью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319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Река времени Российской истории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319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За Землю русскую!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438400" y="914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33" name="TextBox 3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352800" y="914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34" name="TextBox 3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114800" y="914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30</a:t>
            </a:r>
          </a:p>
        </p:txBody>
      </p:sp>
      <p:sp>
        <p:nvSpPr>
          <p:cNvPr id="35" name="TextBox 3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914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40</a:t>
            </a:r>
          </a:p>
        </p:txBody>
      </p:sp>
      <p:sp>
        <p:nvSpPr>
          <p:cNvPr id="36" name="TextBox 35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5867400" y="914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50</a:t>
            </a:r>
          </a:p>
        </p:txBody>
      </p:sp>
      <p:sp>
        <p:nvSpPr>
          <p:cNvPr id="37" name="TextBox 3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781800" y="9906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60</a:t>
            </a:r>
          </a:p>
        </p:txBody>
      </p:sp>
      <p:sp>
        <p:nvSpPr>
          <p:cNvPr id="38" name="TextBox 37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543800" y="9906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70</a:t>
            </a:r>
          </a:p>
        </p:txBody>
      </p:sp>
      <p:sp>
        <p:nvSpPr>
          <p:cNvPr id="40" name="TextBox 39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2438400" y="51450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41" name="TextBox 40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2438400" y="38496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42" name="TextBox 41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3352800" y="51450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44" name="TextBox 43">
            <a:hlinkClick r:id="rId13" action="ppaction://hlinksldjump"/>
          </p:cNvPr>
          <p:cNvSpPr txBox="1">
            <a:spLocks noChangeArrowheads="1"/>
          </p:cNvSpPr>
          <p:nvPr/>
        </p:nvSpPr>
        <p:spPr bwMode="auto">
          <a:xfrm>
            <a:off x="3352800" y="38496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46" name="TextBox 45">
            <a:hlinkClick r:id="rId14" action="ppaction://hlinksldjump"/>
          </p:cNvPr>
          <p:cNvSpPr txBox="1">
            <a:spLocks noChangeArrowheads="1"/>
          </p:cNvSpPr>
          <p:nvPr/>
        </p:nvSpPr>
        <p:spPr bwMode="auto">
          <a:xfrm>
            <a:off x="4191000" y="38100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30</a:t>
            </a:r>
          </a:p>
        </p:txBody>
      </p:sp>
      <p:sp>
        <p:nvSpPr>
          <p:cNvPr id="47" name="TextBox 46">
            <a:hlinkClick r:id="rId15" action="ppaction://hlinksldjump"/>
          </p:cNvPr>
          <p:cNvSpPr txBox="1">
            <a:spLocks noChangeArrowheads="1"/>
          </p:cNvSpPr>
          <p:nvPr/>
        </p:nvSpPr>
        <p:spPr bwMode="auto">
          <a:xfrm>
            <a:off x="4191000" y="5105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30</a:t>
            </a:r>
          </a:p>
        </p:txBody>
      </p:sp>
      <p:sp>
        <p:nvSpPr>
          <p:cNvPr id="49" name="TextBox 48">
            <a:hlinkClick r:id="rId16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38100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40</a:t>
            </a:r>
          </a:p>
        </p:txBody>
      </p:sp>
      <p:sp>
        <p:nvSpPr>
          <p:cNvPr id="50" name="TextBox 49">
            <a:hlinkClick r:id="rId17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5105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40</a:t>
            </a:r>
          </a:p>
        </p:txBody>
      </p:sp>
      <p:sp>
        <p:nvSpPr>
          <p:cNvPr id="51" name="TextBox 50">
            <a:hlinkClick r:id="rId18" action="ppaction://hlinksldjump"/>
          </p:cNvPr>
          <p:cNvSpPr txBox="1">
            <a:spLocks noChangeArrowheads="1"/>
          </p:cNvSpPr>
          <p:nvPr/>
        </p:nvSpPr>
        <p:spPr bwMode="auto">
          <a:xfrm>
            <a:off x="5867400" y="23622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50</a:t>
            </a:r>
          </a:p>
        </p:txBody>
      </p:sp>
      <p:sp>
        <p:nvSpPr>
          <p:cNvPr id="52" name="TextBox 51">
            <a:hlinkClick r:id="rId19" action="ppaction://hlinksldjump"/>
          </p:cNvPr>
          <p:cNvSpPr txBox="1">
            <a:spLocks noChangeArrowheads="1"/>
          </p:cNvSpPr>
          <p:nvPr/>
        </p:nvSpPr>
        <p:spPr bwMode="auto">
          <a:xfrm>
            <a:off x="5943600" y="38100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50</a:t>
            </a:r>
          </a:p>
        </p:txBody>
      </p:sp>
      <p:sp>
        <p:nvSpPr>
          <p:cNvPr id="53" name="TextBox 52">
            <a:hlinkClick r:id="rId20" action="ppaction://hlinksldjump"/>
          </p:cNvPr>
          <p:cNvSpPr txBox="1">
            <a:spLocks noChangeArrowheads="1"/>
          </p:cNvSpPr>
          <p:nvPr/>
        </p:nvSpPr>
        <p:spPr bwMode="auto">
          <a:xfrm>
            <a:off x="5867400" y="5105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50</a:t>
            </a:r>
          </a:p>
        </p:txBody>
      </p:sp>
      <p:sp>
        <p:nvSpPr>
          <p:cNvPr id="55" name="TextBox 54">
            <a:hlinkClick r:id="rId21" action="ppaction://hlinksldjump"/>
          </p:cNvPr>
          <p:cNvSpPr txBox="1">
            <a:spLocks noChangeArrowheads="1"/>
          </p:cNvSpPr>
          <p:nvPr/>
        </p:nvSpPr>
        <p:spPr bwMode="auto">
          <a:xfrm>
            <a:off x="6781800" y="38100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60</a:t>
            </a:r>
          </a:p>
        </p:txBody>
      </p:sp>
      <p:sp>
        <p:nvSpPr>
          <p:cNvPr id="56" name="TextBox 55">
            <a:hlinkClick r:id="rId22" action="ppaction://hlinksldjump"/>
          </p:cNvPr>
          <p:cNvSpPr txBox="1">
            <a:spLocks noChangeArrowheads="1"/>
          </p:cNvSpPr>
          <p:nvPr/>
        </p:nvSpPr>
        <p:spPr bwMode="auto">
          <a:xfrm>
            <a:off x="6781800" y="5105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60</a:t>
            </a:r>
          </a:p>
        </p:txBody>
      </p:sp>
      <p:sp>
        <p:nvSpPr>
          <p:cNvPr id="60" name="TextBox 59">
            <a:hlinkClick r:id="rId23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23622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40</a:t>
            </a:r>
          </a:p>
        </p:txBody>
      </p:sp>
      <p:sp>
        <p:nvSpPr>
          <p:cNvPr id="61" name="TextBox 60">
            <a:hlinkClick r:id="rId24" action="ppaction://hlinksldjump"/>
          </p:cNvPr>
          <p:cNvSpPr txBox="1">
            <a:spLocks noChangeArrowheads="1"/>
          </p:cNvSpPr>
          <p:nvPr/>
        </p:nvSpPr>
        <p:spPr bwMode="auto">
          <a:xfrm>
            <a:off x="7543800" y="24018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70</a:t>
            </a:r>
          </a:p>
        </p:txBody>
      </p:sp>
      <p:sp>
        <p:nvSpPr>
          <p:cNvPr id="62" name="TextBox 61">
            <a:hlinkClick r:id="rId25" action="ppaction://hlinksldjump"/>
          </p:cNvPr>
          <p:cNvSpPr txBox="1">
            <a:spLocks noChangeArrowheads="1"/>
          </p:cNvSpPr>
          <p:nvPr/>
        </p:nvSpPr>
        <p:spPr bwMode="auto">
          <a:xfrm>
            <a:off x="7620000" y="37734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70</a:t>
            </a:r>
          </a:p>
        </p:txBody>
      </p:sp>
      <p:sp>
        <p:nvSpPr>
          <p:cNvPr id="63" name="TextBox 62">
            <a:hlinkClick r:id="rId26" action="ppaction://hlinksldjump"/>
          </p:cNvPr>
          <p:cNvSpPr txBox="1">
            <a:spLocks noChangeArrowheads="1"/>
          </p:cNvSpPr>
          <p:nvPr/>
        </p:nvSpPr>
        <p:spPr bwMode="auto">
          <a:xfrm>
            <a:off x="7543800" y="5105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70</a:t>
            </a:r>
          </a:p>
        </p:txBody>
      </p:sp>
      <p:sp>
        <p:nvSpPr>
          <p:cNvPr id="64" name="TextBox 63">
            <a:hlinkClick r:id="rId27" action="ppaction://hlinksldjump"/>
          </p:cNvPr>
          <p:cNvSpPr txBox="1">
            <a:spLocks noChangeArrowheads="1"/>
          </p:cNvSpPr>
          <p:nvPr/>
        </p:nvSpPr>
        <p:spPr bwMode="auto">
          <a:xfrm>
            <a:off x="6705600" y="23622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60</a:t>
            </a:r>
          </a:p>
        </p:txBody>
      </p:sp>
      <p:sp>
        <p:nvSpPr>
          <p:cNvPr id="65" name="TextBox 64">
            <a:hlinkClick r:id="rId28" action="ppaction://hlinksldjump"/>
          </p:cNvPr>
          <p:cNvSpPr txBox="1">
            <a:spLocks noChangeArrowheads="1"/>
          </p:cNvSpPr>
          <p:nvPr/>
        </p:nvSpPr>
        <p:spPr bwMode="auto">
          <a:xfrm>
            <a:off x="4267200" y="23256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30</a:t>
            </a:r>
          </a:p>
        </p:txBody>
      </p:sp>
      <p:sp>
        <p:nvSpPr>
          <p:cNvPr id="66" name="TextBox 65">
            <a:hlinkClick r:id="rId29" action="ppaction://hlinksldjump"/>
          </p:cNvPr>
          <p:cNvSpPr txBox="1">
            <a:spLocks noChangeArrowheads="1"/>
          </p:cNvSpPr>
          <p:nvPr/>
        </p:nvSpPr>
        <p:spPr bwMode="auto">
          <a:xfrm>
            <a:off x="3352800" y="23256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20</a:t>
            </a:r>
          </a:p>
        </p:txBody>
      </p:sp>
      <p:sp>
        <p:nvSpPr>
          <p:cNvPr id="67" name="TextBox 66">
            <a:hlinkClick r:id="rId30" action="ppaction://hlinksldjump"/>
          </p:cNvPr>
          <p:cNvSpPr txBox="1">
            <a:spLocks noChangeArrowheads="1"/>
          </p:cNvSpPr>
          <p:nvPr/>
        </p:nvSpPr>
        <p:spPr bwMode="auto">
          <a:xfrm>
            <a:off x="2438400" y="2325688"/>
            <a:ext cx="76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4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4" grpId="0"/>
      <p:bldP spid="46" grpId="0"/>
      <p:bldP spid="47" grpId="0"/>
      <p:bldP spid="49" grpId="0"/>
      <p:bldP spid="50" grpId="0"/>
      <p:bldP spid="51" grpId="0"/>
      <p:bldP spid="52" grpId="0"/>
      <p:bldP spid="53" grpId="0"/>
      <p:bldP spid="55" grpId="0"/>
      <p:bldP spid="56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1371600" y="1752600"/>
            <a:ext cx="66294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Как звали князя, при котором Русь приняла христианство?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1066800" y="609600"/>
            <a:ext cx="106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3.2.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Александра\Мои документы\Мои рисунки\sk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28600"/>
            <a:ext cx="4657725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772400" y="57150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381000" y="533400"/>
            <a:ext cx="129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3.3</a:t>
            </a:r>
            <a:r>
              <a:rPr lang="ru-RU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Александра\Мои документы\Мои рисунки\кири и мефод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50813"/>
            <a:ext cx="4630738" cy="670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772400" y="58674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838200" y="457200"/>
            <a:ext cx="1066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3.4</a:t>
            </a:r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228600" y="152400"/>
            <a:ext cx="99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3.5</a:t>
            </a:r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14339" name="Picture 2" descr="C:\Documents and Settings\Александра\Мои документы\Мои рисунки\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04800"/>
            <a:ext cx="7010400" cy="593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8001000" y="58674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381000" y="228600"/>
            <a:ext cx="1219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3.6</a:t>
            </a:r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.</a:t>
            </a:r>
          </a:p>
        </p:txBody>
      </p:sp>
      <p:pic>
        <p:nvPicPr>
          <p:cNvPr id="15363" name="Picture 2" descr="C:\Documents and Settings\Александра\Мои документы\Мои рисунки\крещение киевля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762000"/>
            <a:ext cx="7543800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848600" y="60198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762000" y="609600"/>
            <a:ext cx="1219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3. 7 .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620000" y="5410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 descr="normal_49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2000" y="1219200"/>
            <a:ext cx="6777680" cy="4714908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лександра\Мои документы\Мои рисунки\александр невск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4650" y="63500"/>
            <a:ext cx="3409950" cy="671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609600" y="609600"/>
            <a:ext cx="129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4. 1. 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848600" y="58674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981200" y="914400"/>
            <a:ext cx="61722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bg1"/>
                </a:solidFill>
                <a:latin typeface="Calibri" pitchFamily="34" charset="0"/>
              </a:rPr>
              <a:t>На каком озере произошла битва, вошедшая в историю как </a:t>
            </a:r>
            <a:r>
              <a:rPr lang="ru-RU" sz="5400" b="1" i="1">
                <a:solidFill>
                  <a:schemeClr val="bg1"/>
                </a:solidFill>
                <a:latin typeface="Calibri" pitchFamily="34" charset="0"/>
              </a:rPr>
              <a:t>Ледовое побоище</a:t>
            </a:r>
            <a:r>
              <a:rPr lang="ru-RU" sz="5400" b="1">
                <a:solidFill>
                  <a:schemeClr val="bg1"/>
                </a:solidFill>
                <a:latin typeface="Calibri" pitchFamily="34" charset="0"/>
              </a:rPr>
              <a:t>?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685800" y="609600"/>
            <a:ext cx="152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4. 2.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620000" y="55626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Александра\Мои документы\Мои рисунки\AVILOVMI-5 поединок на куликовом поле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9600" y="914400"/>
            <a:ext cx="8070879" cy="4800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838200" y="0"/>
            <a:ext cx="99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4.3.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924800" y="58674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Александра\Мои документы\Мои рисунки\возвание минина к нижегородца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4804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609600" y="381000"/>
            <a:ext cx="1676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4.4.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8153400" y="5791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447800" y="1981200"/>
            <a:ext cx="62484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5400" b="1">
                <a:solidFill>
                  <a:schemeClr val="bg1"/>
                </a:solidFill>
                <a:latin typeface="Calibri" pitchFamily="34" charset="0"/>
              </a:rPr>
              <a:t>1.1. </a:t>
            </a:r>
            <a:r>
              <a:rPr lang="ru-RU" sz="6600" b="1">
                <a:solidFill>
                  <a:schemeClr val="bg1"/>
                </a:solidFill>
                <a:latin typeface="Calibri" pitchFamily="34" charset="0"/>
              </a:rPr>
              <a:t>Почему день сменяет ночь?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1524000" y="1371600"/>
            <a:ext cx="70104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chemeClr val="bg1"/>
                </a:solidFill>
                <a:latin typeface="Calibri" pitchFamily="34" charset="0"/>
              </a:rPr>
              <a:t>Что такое народное ополчение? 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762000" y="6858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4.5.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B_asp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6800" y="1219200"/>
            <a:ext cx="7497212" cy="4748234"/>
          </a:xfrm>
          <a:prstGeom prst="round2DiagRect">
            <a:avLst>
              <a:gd name="adj1" fmla="val 33319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685800" y="457200"/>
            <a:ext cx="1447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4.6.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772400" y="57150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Александра\Мои документы\Мои рисунки\0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906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609600" y="304800"/>
            <a:ext cx="1295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4. 7</a:t>
            </a:r>
            <a:r>
              <a:rPr lang="ru-RU" sz="4800">
                <a:solidFill>
                  <a:schemeClr val="bg1"/>
                </a:solidFill>
                <a:latin typeface="Calibri" pitchFamily="34" charset="0"/>
              </a:rPr>
              <a:t>. 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8077200" y="59436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381000" y="533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2.1.</a:t>
            </a: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1981200" y="1143000"/>
            <a:ext cx="44958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За что </a:t>
            </a:r>
            <a:r>
              <a:rPr lang="ru-RU" sz="4800" b="1" i="1">
                <a:solidFill>
                  <a:schemeClr val="bg1"/>
                </a:solidFill>
                <a:latin typeface="Calibri" pitchFamily="34" charset="0"/>
              </a:rPr>
              <a:t>земноводные</a:t>
            </a:r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 получили такое название?</a:t>
            </a:r>
          </a:p>
        </p:txBody>
      </p:sp>
      <p:pic>
        <p:nvPicPr>
          <p:cNvPr id="24580" name="Picture 2" descr="C:\Documents and Settings\Александра\Мои документы\Мои рисунки\ljagus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267200"/>
            <a:ext cx="29718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>
            <a:off x="381000" y="533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2.2.</a:t>
            </a: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1752600" y="1600200"/>
            <a:ext cx="54864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Почему насекомые самые разнообразные жители нашей планеты?</a:t>
            </a:r>
          </a:p>
        </p:txBody>
      </p:sp>
      <p:pic>
        <p:nvPicPr>
          <p:cNvPr id="25604" name="Picture 2" descr="C:\Documents and Settings\Александра\Мои документы\Мои рисунки\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343400"/>
            <a:ext cx="22288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 descr="C:\Documents and Settings\Александра\Мои документы\Мои рисунки\нас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648200"/>
            <a:ext cx="22383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" action="ppaction://hlinkshowjump?jump=lastslideviewed" highlightClick="1"/>
          </p:cNvPr>
          <p:cNvSpPr/>
          <p:nvPr/>
        </p:nvSpPr>
        <p:spPr>
          <a:xfrm>
            <a:off x="8077200" y="57150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381000" y="533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2.3.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1676400" y="1371600"/>
            <a:ext cx="5715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chemeClr val="bg1"/>
                </a:solidFill>
                <a:latin typeface="Calibri" pitchFamily="34" charset="0"/>
              </a:rPr>
              <a:t>Назовите три основные «профессии» живых существ.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381000" y="533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2.4.</a:t>
            </a: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2590800" y="1524000"/>
            <a:ext cx="41148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bg1"/>
                </a:solidFill>
                <a:latin typeface="Calibri" pitchFamily="34" charset="0"/>
              </a:rPr>
              <a:t>Объясните значение слова мотыль?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381000" y="533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2.5.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1905000" y="1600200"/>
            <a:ext cx="5486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В чём главное отличие экосистемы поля от экосистемы луга?</a:t>
            </a:r>
          </a:p>
        </p:txBody>
      </p:sp>
      <p:pic>
        <p:nvPicPr>
          <p:cNvPr id="28676" name="Picture 4" descr="C:\Documents and Settings\Александра\Мои документы\Мои рисунки\19_08__07__zolotoj_l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581400"/>
            <a:ext cx="3581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C:\Documents and Settings\Александра\Мои документы\Мои рисунки\2326dkp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581400"/>
            <a:ext cx="358140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назад 7">
            <a:hlinkClick r:id="" action="ppaction://hlinkshowjump?jump=lastslideviewed" highlightClick="1"/>
          </p:cNvPr>
          <p:cNvSpPr/>
          <p:nvPr/>
        </p:nvSpPr>
        <p:spPr>
          <a:xfrm>
            <a:off x="8153400" y="57912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381000" y="533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2.6.</a:t>
            </a: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362200" y="1066800"/>
            <a:ext cx="48006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К какой группе живых организмов относится </a:t>
            </a:r>
            <a:r>
              <a:rPr lang="ru-RU" sz="7200" b="1" i="1">
                <a:solidFill>
                  <a:schemeClr val="bg1"/>
                </a:solidFill>
                <a:latin typeface="Calibri" pitchFamily="34" charset="0"/>
              </a:rPr>
              <a:t>человек</a:t>
            </a:r>
            <a:r>
              <a:rPr lang="ru-RU" sz="7200" b="1">
                <a:solidFill>
                  <a:schemeClr val="bg1"/>
                </a:solidFill>
                <a:latin typeface="Calibri" pitchFamily="34" charset="0"/>
              </a:rPr>
              <a:t>?</a:t>
            </a:r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8077200" y="56388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381000" y="533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2.7.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8153400" y="5715000"/>
            <a:ext cx="7620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838200" y="1295400"/>
            <a:ext cx="731520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Вставь пропущенные слова:</a:t>
            </a:r>
          </a:p>
          <a:p>
            <a:pPr algn="ctr"/>
            <a:r>
              <a:rPr lang="ru-RU" sz="4800" b="1">
                <a:solidFill>
                  <a:schemeClr val="bg1"/>
                </a:solidFill>
                <a:latin typeface="Monotype Corsiva" pitchFamily="66" charset="0"/>
              </a:rPr>
              <a:t>в процессе жизни растения поглощают …………………………….., выделяют ………………………...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447800" y="1143000"/>
            <a:ext cx="62484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1.2. Сколько времени нужно планете Земля чтобы совершить оборот вокруг солнца?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304800"/>
            <a:ext cx="6934200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Изображения: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2"/>
              </a:rPr>
              <a:t>http://www.moscowvision.ru/img/sk321.jpg</a:t>
            </a:r>
            <a:r>
              <a:rPr lang="ru-RU" dirty="0">
                <a:solidFill>
                  <a:schemeClr val="bg1"/>
                </a:solidFill>
              </a:rPr>
              <a:t> - колокольня  Ивана Великого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3"/>
              </a:rPr>
              <a:t>http://bibliotekar.ru/rusFreski/47.files/image001.jpg</a:t>
            </a:r>
            <a:r>
              <a:rPr lang="ru-RU" dirty="0">
                <a:solidFill>
                  <a:schemeClr val="bg1"/>
                </a:solidFill>
              </a:rPr>
              <a:t> - Кирилл и Мефодий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4"/>
              </a:rPr>
              <a:t>http://www.bibliotekar.ru/kRepin/2.files/image001.jpg</a:t>
            </a:r>
            <a:r>
              <a:rPr lang="ru-RU" dirty="0">
                <a:solidFill>
                  <a:schemeClr val="bg1"/>
                </a:solidFill>
              </a:rPr>
              <a:t> - «Иван Грозный убивает своего сына» И.Репин.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5"/>
              </a:rPr>
              <a:t>http://dic.academic.ru/pictures/wiki/files/76/Lebedev_baptism.jpg</a:t>
            </a:r>
            <a:r>
              <a:rPr lang="ru-RU" dirty="0">
                <a:solidFill>
                  <a:schemeClr val="bg1"/>
                </a:solidFill>
              </a:rPr>
              <a:t> - «Крещение киевлян» К.Лебедев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6"/>
              </a:rPr>
              <a:t>http://history.sgu.ru/img/x1-nevskiy.korin.jpg</a:t>
            </a:r>
            <a:r>
              <a:rPr lang="ru-RU" dirty="0">
                <a:solidFill>
                  <a:schemeClr val="bg1"/>
                </a:solidFill>
              </a:rPr>
              <a:t> - «Александр Невский» </a:t>
            </a:r>
            <a:r>
              <a:rPr lang="ru-RU" dirty="0" err="1">
                <a:solidFill>
                  <a:schemeClr val="bg1"/>
                </a:solidFill>
              </a:rPr>
              <a:t>П.Корин</a:t>
            </a:r>
            <a:endParaRPr lang="ru-RU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7"/>
              </a:rPr>
              <a:t>http://img1.liveinternet.ru/images/attach/c/0/37/255/37255539_7.jpg</a:t>
            </a:r>
            <a:r>
              <a:rPr lang="ru-RU" dirty="0">
                <a:solidFill>
                  <a:schemeClr val="bg1"/>
                </a:solidFill>
              </a:rPr>
              <a:t> - «Поединок </a:t>
            </a:r>
            <a:r>
              <a:rPr lang="ru-RU" dirty="0" err="1">
                <a:solidFill>
                  <a:schemeClr val="bg1"/>
                </a:solidFill>
              </a:rPr>
              <a:t>Челубея</a:t>
            </a:r>
            <a:r>
              <a:rPr lang="ru-RU" dirty="0">
                <a:solidFill>
                  <a:schemeClr val="bg1"/>
                </a:solidFill>
              </a:rPr>
              <a:t> с </a:t>
            </a:r>
            <a:r>
              <a:rPr lang="ru-RU" dirty="0" err="1">
                <a:solidFill>
                  <a:schemeClr val="bg1"/>
                </a:solidFill>
              </a:rPr>
              <a:t>Пересветом</a:t>
            </a:r>
            <a:r>
              <a:rPr lang="ru-RU" dirty="0">
                <a:solidFill>
                  <a:schemeClr val="bg1"/>
                </a:solidFill>
              </a:rPr>
              <a:t>» М. Авилов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8"/>
              </a:rPr>
              <a:t>http://www.rusproject.org/pages/analysis/analysis_6/images/vozzvzniye_minina_k_nizhegorodcam_hodov.jpg</a:t>
            </a:r>
            <a:r>
              <a:rPr lang="ru-RU" dirty="0">
                <a:solidFill>
                  <a:schemeClr val="bg1"/>
                </a:solidFill>
              </a:rPr>
              <a:t> - «Воззвание Минина к нижегородцам».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dirty="0">
                <a:solidFill>
                  <a:schemeClr val="bg1"/>
                </a:solidFill>
                <a:hlinkClick r:id="rId9"/>
              </a:rPr>
              <a:t>http://img1.liveinternet.ru/images/attach/c/0/34/707/34707050_Skotti_M.jpg</a:t>
            </a:r>
            <a:r>
              <a:rPr lang="ru-RU" dirty="0">
                <a:solidFill>
                  <a:schemeClr val="bg1"/>
                </a:solidFill>
              </a:rPr>
              <a:t> -  «Минин и Пожарский» </a:t>
            </a:r>
            <a:r>
              <a:rPr lang="ru-RU" dirty="0" err="1">
                <a:solidFill>
                  <a:schemeClr val="bg1"/>
                </a:solidFill>
              </a:rPr>
              <a:t>Скотти</a:t>
            </a:r>
            <a:r>
              <a:rPr lang="ru-RU" dirty="0">
                <a:solidFill>
                  <a:schemeClr val="bg1"/>
                </a:solidFill>
              </a:rPr>
              <a:t> М.И.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ru-RU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dirty="0">
              <a:solidFill>
                <a:schemeClr val="bg1"/>
              </a:solidFill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2514600" y="1524000"/>
            <a:ext cx="4114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</a:rPr>
              <a:t>Автор: учитель начальных классов 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МОУ СОШ № 68 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г. Дзержинска Нижегородской области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Потапенко А.В.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Documents and Settings\Александра\Мои документы\Мои рисунки\437387_SMALL_0_0.jpg"/>
          <p:cNvPicPr>
            <a:picLocks noChangeAspect="1" noChangeArrowheads="1"/>
          </p:cNvPicPr>
          <p:nvPr/>
        </p:nvPicPr>
        <p:blipFill>
          <a:blip r:embed="rId2" cstate="print"/>
          <a:srcRect b="25742"/>
          <a:stretch>
            <a:fillRect/>
          </a:stretch>
        </p:blipFill>
        <p:spPr bwMode="auto">
          <a:xfrm>
            <a:off x="1219200" y="152400"/>
            <a:ext cx="6324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назад 4">
            <a:hlinkClick r:id="" action="ppaction://hlinkshowjump?jump=lastslideviewed" highlightClick="1"/>
          </p:cNvPr>
          <p:cNvSpPr/>
          <p:nvPr/>
        </p:nvSpPr>
        <p:spPr>
          <a:xfrm>
            <a:off x="7772400" y="57912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1295400" y="1447800"/>
            <a:ext cx="67818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bg1"/>
                </a:solidFill>
                <a:latin typeface="Calibri" pitchFamily="34" charset="0"/>
              </a:rPr>
              <a:t>1.4. Какую форму имеет наша планета Земля? 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696200" y="57150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981200" y="1676400"/>
            <a:ext cx="6705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libri" pitchFamily="34" charset="0"/>
              </a:rPr>
              <a:t>1.5 </a:t>
            </a:r>
            <a:r>
              <a:rPr lang="ru-RU" sz="7200" b="1">
                <a:solidFill>
                  <a:schemeClr val="bg1"/>
                </a:solidFill>
                <a:latin typeface="Calibri" pitchFamily="34" charset="0"/>
              </a:rPr>
              <a:t>Перечислите океаны планеты? 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2133600" y="990600"/>
            <a:ext cx="57912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1.6.</a:t>
            </a:r>
            <a:r>
              <a:rPr lang="ru-RU" sz="6000" b="1">
                <a:solidFill>
                  <a:schemeClr val="bg1"/>
                </a:solidFill>
                <a:latin typeface="Calibri" pitchFamily="34" charset="0"/>
              </a:rPr>
              <a:t> Перечислите материки нашей планеты.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609600" y="1752600"/>
            <a:ext cx="77724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>
                <a:solidFill>
                  <a:schemeClr val="bg1"/>
                </a:solidFill>
                <a:latin typeface="Calibri" pitchFamily="34" charset="0"/>
              </a:rPr>
              <a:t>1.7. Вокруг какой звезды вращается наша планета?</a:t>
            </a:r>
            <a:endParaRPr lang="ru-RU" sz="6000">
              <a:latin typeface="Calibri" pitchFamily="34" charset="0"/>
            </a:endParaRPr>
          </a:p>
        </p:txBody>
      </p:sp>
      <p:sp>
        <p:nvSpPr>
          <p:cNvPr id="4" name="Управляющая кнопка: назад 3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524000" y="1219200"/>
            <a:ext cx="65532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Как звали князя который объединил в 882 году под своей властью большинство славянских племён и создал государство  со столицей в городе Киеве? </a:t>
            </a:r>
          </a:p>
        </p:txBody>
      </p:sp>
      <p:sp>
        <p:nvSpPr>
          <p:cNvPr id="3" name="Управляющая кнопка: назад 2">
            <a:hlinkClick r:id="" action="ppaction://hlinkshowjump?jump=lastslideviewed" highlightClick="1"/>
          </p:cNvPr>
          <p:cNvSpPr/>
          <p:nvPr/>
        </p:nvSpPr>
        <p:spPr>
          <a:xfrm>
            <a:off x="7543800" y="5410200"/>
            <a:ext cx="914400" cy="6096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1143000" y="457200"/>
            <a:ext cx="1219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alibri" pitchFamily="34" charset="0"/>
              </a:rPr>
              <a:t>3.1.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400" b="1" dirty="0" smtClean="0">
            <a:solidFill>
              <a:schemeClr val="bg1"/>
            </a:solidFill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352</Words>
  <Application>Microsoft Office PowerPoint</Application>
  <PresentationFormat>Экран (4:3)</PresentationFormat>
  <Paragraphs>86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81</cp:revision>
  <dcterms:modified xsi:type="dcterms:W3CDTF">2015-05-11T13:28:32Z</dcterms:modified>
</cp:coreProperties>
</file>