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6" r:id="rId2"/>
    <p:sldId id="260" r:id="rId3"/>
    <p:sldId id="280" r:id="rId4"/>
    <p:sldId id="282" r:id="rId5"/>
    <p:sldId id="261" r:id="rId6"/>
    <p:sldId id="283" r:id="rId7"/>
    <p:sldId id="284" r:id="rId8"/>
    <p:sldId id="290" r:id="rId9"/>
    <p:sldId id="262" r:id="rId10"/>
    <p:sldId id="285" r:id="rId11"/>
    <p:sldId id="263" r:id="rId12"/>
    <p:sldId id="286" r:id="rId13"/>
    <p:sldId id="264" r:id="rId14"/>
    <p:sldId id="265" r:id="rId15"/>
    <p:sldId id="287" r:id="rId16"/>
    <p:sldId id="267" r:id="rId17"/>
    <p:sldId id="268" r:id="rId18"/>
    <p:sldId id="272" r:id="rId19"/>
    <p:sldId id="289" r:id="rId20"/>
    <p:sldId id="291" r:id="rId21"/>
    <p:sldId id="299" r:id="rId22"/>
    <p:sldId id="292" r:id="rId23"/>
    <p:sldId id="300" r:id="rId24"/>
    <p:sldId id="269" r:id="rId25"/>
    <p:sldId id="293" r:id="rId26"/>
    <p:sldId id="296" r:id="rId27"/>
    <p:sldId id="295" r:id="rId28"/>
    <p:sldId id="301" r:id="rId29"/>
    <p:sldId id="274" r:id="rId30"/>
    <p:sldId id="275" r:id="rId31"/>
    <p:sldId id="276" r:id="rId32"/>
    <p:sldId id="277" r:id="rId33"/>
    <p:sldId id="278" r:id="rId34"/>
    <p:sldId id="279" r:id="rId35"/>
    <p:sldId id="281"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0" d="100"/>
          <a:sy n="100" d="100"/>
        </p:scale>
        <p:origin x="-2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7DA1563-5C47-4CE2-964E-30137BA99073}" type="datetimeFigureOut">
              <a:rPr lang="ru-RU"/>
              <a:pPr>
                <a:defRPr/>
              </a:pPr>
              <a:t>20.02.2012</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dirty="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EDA7657-4C70-4C84-8B8D-7013A137D5A8}" type="slidenum">
              <a:rPr lang="ru-RU"/>
              <a:pPr>
                <a:defRPr/>
              </a:pPr>
              <a:t>‹#›</a:t>
            </a:fld>
            <a:endParaRPr lang="ru-RU"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Образ слайда 1"/>
          <p:cNvSpPr>
            <a:spLocks noGrp="1" noRot="1" noChangeAspect="1" noTextEdit="1"/>
          </p:cNvSpPr>
          <p:nvPr>
            <p:ph type="sldImg"/>
          </p:nvPr>
        </p:nvSpPr>
        <p:spPr bwMode="auto">
          <a:noFill/>
          <a:ln>
            <a:solidFill>
              <a:srgbClr val="000000"/>
            </a:solidFill>
            <a:miter lim="800000"/>
            <a:headEnd/>
            <a:tailEnd/>
          </a:ln>
        </p:spPr>
      </p:sp>
      <p:sp>
        <p:nvSpPr>
          <p:cNvPr id="3891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891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0AE445D-6463-497E-B9F3-8640F36D17DA}" type="slidenum">
              <a:rPr lang="ru-RU" smtClean="0"/>
              <a:pPr/>
              <a:t>23</a:t>
            </a:fld>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Образ слайда 1"/>
          <p:cNvSpPr>
            <a:spLocks noGrp="1" noRot="1" noChangeAspect="1" noTextEdit="1"/>
          </p:cNvSpPr>
          <p:nvPr>
            <p:ph type="sldImg"/>
          </p:nvPr>
        </p:nvSpPr>
        <p:spPr bwMode="auto">
          <a:noFill/>
          <a:ln>
            <a:solidFill>
              <a:srgbClr val="000000"/>
            </a:solidFill>
            <a:miter lim="800000"/>
            <a:headEnd/>
            <a:tailEnd/>
          </a:ln>
        </p:spPr>
      </p:sp>
      <p:sp>
        <p:nvSpPr>
          <p:cNvPr id="3993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39940"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3B57CDD-DF8C-43C1-81A4-FE404A9415FE}" type="slidenum">
              <a:rPr lang="ru-RU" smtClean="0"/>
              <a:pPr/>
              <a:t>24</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E3C47EF8-2A53-4D56-9C86-68000916A0E8}"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254CABCD-4E6D-4FFA-98B3-8AEA961C5A8F}"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4BAD8C01-8AC0-4D21-8549-8B020B4AC502}"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C92837F-9D32-45C6-8079-D6A574C7C3F4}"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79EB489-DFE7-4D12-AAC0-9D553993EBD9}"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9B63EE4-5DD3-4C02-9A4E-A4242300FA84}"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B715FB1C-6368-45BA-96C4-FF33A79A69F5}"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BB4F073A-0227-4960-B8D6-A82486E8D7FE}"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77A83B86-69A7-4337-86E6-C3C234E03E40}"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6C3FE01-89E6-46CB-A5F4-63910E1354C1}"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E0D4977-8BC3-420E-8AC5-D178A477DADD}"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DB1A545-09F6-47B4-B3C7-B9CC9E3A4579}"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ru.wikipedia.org/wiki/%D0%A4%D0%B0%D0%B9%D0%BB:Spiridon_Drozhzhin.jpg"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upload.wikimedia.org/wikipedia/commons/c/c6/L.N.Tolstoy_Prokudin-Gorsky.jpg"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6.jpeg"/><Relationship Id="rId4" Type="http://schemas.openxmlformats.org/officeDocument/2006/relationships/hyperlink" Target="http://www.bukvaved.net/uploads/posts/2011-06/1308814416_rryirjosrjorrr-rrrjossrjorrirjos-rsrrrrjor.jpg"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ru.wikipedia.org/wiki/%D0%A0%D0%B8%D0%BB%D1%8C%D0%BA%D0%B5,_%D0%A0%D0%B0%D0%B9%D0%BD%D0%B5%D1%80_%D0%9C%D0%B0%D1%80%D0%B8%D1%8F" TargetMode="External"/><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samlib.ru/img/l/liht_r/z0041/rilke_droggin.jpg" TargetMode="External"/><Relationship Id="rId4" Type="http://schemas.openxmlformats.org/officeDocument/2006/relationships/hyperlink" Target="http://ru.wikipedia.org/wiki/1900"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region.tverlib.ru/cgi-bin/fulltext_opac.cgi?show_image=1&amp;article=362"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hyperlink" Target="http://ru.wikipedia.org/wiki/%D0%9A%D0%BE%D1%80%D0%B8%D0%BD%D1%84%D1%81%D0%BA%D0%B8%D0%B9,_%D0%90%D0%BF%D0%BE%D0%BB%D0%BB%D0%BE%D0%BD_%D0%90%D0%BF%D0%BE%D0%BB%D0%BB%D0%BE%D0%BD%D0%BE%D0%B2%D0%B8%D1%87"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ru.wikipedia.org/wiki/%D0%93%D1%80%D0%B0%D0%BC%D0%BC%D0%BE%D1%84%D0%BE%D0%BD" TargetMode="Externa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http://ru.wikipedia.org/wiki/%D0%A4%D0%BE%D0%BB%D1%8C%D0%BA%D0%BB%D0%BE%D1%80"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ru.wikipedia.org/wiki/9_%D0%B4%D0%B5%D0%BA%D0%B0%D0%B1%D1%80%D1%8F" TargetMode="Externa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hyperlink" Target="http://ru.wikipedia.org/wiki/%D0%A2%D0%B2%D0%B5%D1%80%D1%81%D0%BA%D0%B0%D1%8F_%D0%B3%D1%83%D0%B1%D0%B5%D1%80%D0%BD%D0%B8%D1%8F" TargetMode="External"/><Relationship Id="rId5" Type="http://schemas.openxmlformats.org/officeDocument/2006/relationships/hyperlink" Target="http://ru.wikipedia.org/wiki/%D0%9D%D0%B8%D0%B7%D0%BE%D0%B2%D0%BA%D0%B0" TargetMode="External"/><Relationship Id="rId4" Type="http://schemas.openxmlformats.org/officeDocument/2006/relationships/hyperlink" Target="http://ru.wikipedia.org/wiki/1848"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9.jpeg"/><Relationship Id="rId7" Type="http://schemas.openxmlformats.org/officeDocument/2006/relationships/image" Target="../media/image21.png"/><Relationship Id="rId2" Type="http://schemas.openxmlformats.org/officeDocument/2006/relationships/hyperlink" Target="http://img1.liveinternet.ru/images/attach/c/4/79/495/79495091_P1070049.JPG" TargetMode="External"/><Relationship Id="rId1" Type="http://schemas.openxmlformats.org/officeDocument/2006/relationships/slideLayout" Target="../slideLayouts/slideLayout2.xml"/><Relationship Id="rId6" Type="http://schemas.openxmlformats.org/officeDocument/2006/relationships/hyperlink" Target="http://img840.imageshack.us/img840/3156/altincerceve20.png" TargetMode="External"/><Relationship Id="rId5" Type="http://schemas.openxmlformats.org/officeDocument/2006/relationships/image" Target="../media/image20.jpeg"/><Relationship Id="rId4" Type="http://schemas.openxmlformats.org/officeDocument/2006/relationships/hyperlink" Target="http://static.diary.ru/userdir/8/7/2/1/87215/19641746.jpg"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img0.liveinternet.ru/images/attach/c/1/55/139/55139065_SHalyapin7.jp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hyperlink" Target="http://www.libex.ru/dimg/46a7b.jpg" TargetMode="External"/><Relationship Id="rId7" Type="http://schemas.openxmlformats.org/officeDocument/2006/relationships/hyperlink" Target="http://f.letmeprint.ru/19588673-10d41dad/preview_615280_200x0.jpg" TargetMode="Externa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27.jpeg"/><Relationship Id="rId11" Type="http://schemas.openxmlformats.org/officeDocument/2006/relationships/image" Target="../media/image6.png"/><Relationship Id="rId5" Type="http://schemas.openxmlformats.org/officeDocument/2006/relationships/hyperlink" Target="http://img-fotki.yandex.ru/get/4101/nad629154200941.20/0_22ffc_55cb3cf9_L" TargetMode="External"/><Relationship Id="rId10" Type="http://schemas.openxmlformats.org/officeDocument/2006/relationships/image" Target="../media/image29.jpeg"/><Relationship Id="rId4" Type="http://schemas.openxmlformats.org/officeDocument/2006/relationships/image" Target="../media/image26.jpeg"/><Relationship Id="rId9" Type="http://schemas.openxmlformats.org/officeDocument/2006/relationships/hyperlink" Target="http://old.library.tversu.ru/images_sol/100_1025.jpg"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ru.wikipedia.org/wiki/%D0%98%D0%B2%D0%B0%D0%BD%D1%8C%D0%BA%D0%BE%D0%B2%D1%81%D0%BA%D0%BE%D0%B5_%D0%B2%D0%BE%D0%B4%D0%BE%D1%85%D1%80%D0%B0%D0%BD%D0%B8%D0%BB%D0%B8%D1%89%D0%B5" TargetMode="External"/><Relationship Id="rId7"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hyperlink" Target="http://www.tverturism.ru/files/infrastructure/images/opr-959815601.jpg" TargetMode="External"/><Relationship Id="rId5" Type="http://schemas.openxmlformats.org/officeDocument/2006/relationships/hyperlink" Target="http://ru.wikipedia.org/wiki/%D0%9D%D0%BE%D0%B2%D0%BE%D0%B7%D0%B0%D0%B2%D0%B8%D0%B4%D0%BE%D0%B2%D1%81%D0%BA%D0%B8%D0%B9" TargetMode="External"/><Relationship Id="rId4" Type="http://schemas.openxmlformats.org/officeDocument/2006/relationships/hyperlink" Target="http://ru.wikipedia.org/wiki/1937" TargetMode="Externa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hyperlink" Target="http://www.rusinst.ru/showpic.asp?t=articles&amp;n=ArticleID&amp;id=4130" TargetMode="External"/><Relationship Id="rId7" Type="http://schemas.openxmlformats.org/officeDocument/2006/relationships/hyperlink" Target="http://img-fotki.yandex.ru/get/4802/sa0901.c/0_4d127_43f71348_S" TargetMode="Externa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www.bukvaved.net/uploads/posts/2011-06/1308814416_rryirjosrjorrr-rrrjossrjorrirjos-rsrrrrjor.jpg" TargetMode="External"/><Relationship Id="rId4" Type="http://schemas.openxmlformats.org/officeDocument/2006/relationships/image" Target="../media/image37.jpeg"/><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ru.wikipedia.org/wiki/%D0%A1%D0%B0%D0%BD%D0%BA%D1%82-%D0%9F%D0%B5%D1%82%D0%B5%D1%80%D0%B1%D1%83%D1%80%D0%B3"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kazbook.kz/so-theme/img/products/offer_11864_2.jpg" TargetMode="External"/><Relationship Id="rId1" Type="http://schemas.openxmlformats.org/officeDocument/2006/relationships/slideLayout" Target="../slideLayouts/slideLayout2.xml"/><Relationship Id="rId6" Type="http://schemas.openxmlformats.org/officeDocument/2006/relationships/hyperlink" Target="http://itc.ua/files/pics/scan2.jpg" TargetMode="External"/><Relationship Id="rId5" Type="http://schemas.openxmlformats.org/officeDocument/2006/relationships/image" Target="../media/image8.jpeg"/><Relationship Id="rId4" Type="http://schemas.openxmlformats.org/officeDocument/2006/relationships/hyperlink" Target="http://upload.wikimedia.org/wikipedia/commons/2/24/DeloMagazine.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nekrasov.niv.ru/" TargetMode="External"/><Relationship Id="rId13" Type="http://schemas.openxmlformats.org/officeDocument/2006/relationships/image" Target="../media/image14.jpeg"/><Relationship Id="rId3" Type="http://schemas.openxmlformats.org/officeDocument/2006/relationships/hyperlink" Target="http://ru.wikipedia.org/wiki/%D0%9F%D0%B5%D1%82%D0%B5%D1%80%D0%B1%D1%83%D1%80%D0%B3" TargetMode="External"/><Relationship Id="rId7" Type="http://schemas.openxmlformats.org/officeDocument/2006/relationships/hyperlink" Target="http://ru.wikipedia.org/wiki/%D0%A2%D0%BE%D0%BB%D1%81%D1%82%D0%BE%D0%B9,_%D0%9B%D0%B5%D0%B2_%D0%9D%D0%B8%D0%BA%D0%BE%D0%BB%D0%B0%D0%B5%D0%B2%D0%B8%D1%87" TargetMode="External"/><Relationship Id="rId12"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hyperlink" Target="http://ru.wikipedia.org/wiki/%D0%9D%D0%B8%D0%BA%D0%B8%D1%82%D0%B8%D0%BD,_%D0%98%D0%B2%D0%B0%D0%BD_%D0%A1%D0%B0%D0%B2%D0%B2%D0%B8%D1%87" TargetMode="External"/><Relationship Id="rId11" Type="http://schemas.openxmlformats.org/officeDocument/2006/relationships/hyperlink" Target="http://img-fotki.yandex.ru/get/4710/73906785.c/0_574aa_940d32d2_orig" TargetMode="External"/><Relationship Id="rId5" Type="http://schemas.openxmlformats.org/officeDocument/2006/relationships/hyperlink" Target="http://ru.wikipedia.org/wiki/%D0%9A%D0%BE%D0%BB%D1%8C%D1%86%D0%BE%D0%B2,_%D0%90%D0%BB%D0%B5%D0%BA%D1%81%D0%B5%D0%B9" TargetMode="External"/><Relationship Id="rId10" Type="http://schemas.openxmlformats.org/officeDocument/2006/relationships/image" Target="../media/image12.jpeg"/><Relationship Id="rId4" Type="http://schemas.openxmlformats.org/officeDocument/2006/relationships/hyperlink" Target="http://ru.wikipedia.org/wiki/%D0%9D%D0%B5%D0%BA%D1%80%D0%B0%D1%81%D0%BE%D0%B2,_%D0%9D%D0%B8%D0%BA%D0%BE%D0%BB%D0%B0%D0%B9" TargetMode="External"/><Relationship Id="rId9" Type="http://schemas.openxmlformats.org/officeDocument/2006/relationships/image" Target="../media/image11.jpeg"/><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851275" y="2130425"/>
            <a:ext cx="4606925" cy="1470025"/>
          </a:xfrm>
        </p:spPr>
        <p:txBody>
          <a:bodyPr/>
          <a:lstStyle/>
          <a:p>
            <a:pPr eaLnBrk="1" hangingPunct="1"/>
            <a:endParaRPr lang="ru-RU" smtClean="0"/>
          </a:p>
        </p:txBody>
      </p:sp>
      <p:sp>
        <p:nvSpPr>
          <p:cNvPr id="2051" name="Rectangle 3"/>
          <p:cNvSpPr>
            <a:spLocks noGrp="1" noChangeArrowheads="1"/>
          </p:cNvSpPr>
          <p:nvPr>
            <p:ph type="subTitle" idx="1"/>
          </p:nvPr>
        </p:nvSpPr>
        <p:spPr>
          <a:xfrm>
            <a:off x="1371600" y="4724400"/>
            <a:ext cx="6400800" cy="1728788"/>
          </a:xfrm>
        </p:spPr>
        <p:txBody>
          <a:bodyPr/>
          <a:lstStyle/>
          <a:p>
            <a:pPr eaLnBrk="1" hangingPunct="1"/>
            <a:endParaRPr lang="ru-RU" smtClean="0"/>
          </a:p>
        </p:txBody>
      </p:sp>
      <p:pic>
        <p:nvPicPr>
          <p:cNvPr id="2052" name="Рисунок 6" descr="http://www.zhanna2010r.narod2.ru/informatsiya_dlya_kolleg_bibliotekarei/23s9egi.jpg?rand=3338682410210"/>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2053" name="Picture 5" descr="Spiridon Drozhzhin.jpg">
            <a:hlinkClick r:id="rId3"/>
          </p:cNvPr>
          <p:cNvPicPr>
            <a:picLocks noChangeAspect="1" noChangeArrowheads="1"/>
          </p:cNvPicPr>
          <p:nvPr/>
        </p:nvPicPr>
        <p:blipFill>
          <a:blip r:embed="rId4" cstate="print"/>
          <a:srcRect/>
          <a:stretch>
            <a:fillRect/>
          </a:stretch>
        </p:blipFill>
        <p:spPr bwMode="auto">
          <a:xfrm>
            <a:off x="250825" y="908050"/>
            <a:ext cx="3168650" cy="4781550"/>
          </a:xfrm>
          <a:prstGeom prst="rect">
            <a:avLst/>
          </a:prstGeom>
          <a:noFill/>
          <a:ln w="9525">
            <a:noFill/>
            <a:miter lim="800000"/>
            <a:headEnd/>
            <a:tailEnd/>
          </a:ln>
        </p:spPr>
      </p:pic>
      <p:sp>
        <p:nvSpPr>
          <p:cNvPr id="9" name="Прямоугольник 8"/>
          <p:cNvSpPr/>
          <p:nvPr/>
        </p:nvSpPr>
        <p:spPr>
          <a:xfrm>
            <a:off x="3419475" y="1196975"/>
            <a:ext cx="4681538" cy="4175125"/>
          </a:xfrm>
          <a:prstGeom prst="rect">
            <a:avLst/>
          </a:prstGeom>
        </p:spPr>
        <p:txBody>
          <a:bodyPr>
            <a:spAutoFit/>
          </a:bodyPr>
          <a:lstStyle/>
          <a:p>
            <a:pPr algn="ctr">
              <a:defRPr/>
            </a:pPr>
            <a:r>
              <a:rPr lang="ru-RU" sz="4800" b="1" dirty="0">
                <a:solidFill>
                  <a:schemeClr val="accent5">
                    <a:lumMod val="25000"/>
                  </a:schemeClr>
                </a:solidFill>
              </a:rPr>
              <a:t>Спиридон</a:t>
            </a:r>
          </a:p>
          <a:p>
            <a:pPr algn="ctr">
              <a:defRPr/>
            </a:pPr>
            <a:r>
              <a:rPr lang="ru-RU" sz="4800" b="1" dirty="0">
                <a:solidFill>
                  <a:schemeClr val="accent5">
                    <a:lumMod val="25000"/>
                  </a:schemeClr>
                </a:solidFill>
              </a:rPr>
              <a:t>Дмитриевич</a:t>
            </a:r>
            <a:br>
              <a:rPr lang="ru-RU" sz="4800" b="1" dirty="0">
                <a:solidFill>
                  <a:schemeClr val="accent5">
                    <a:lumMod val="25000"/>
                  </a:schemeClr>
                </a:solidFill>
              </a:rPr>
            </a:br>
            <a:r>
              <a:rPr lang="ru-RU" sz="4800" b="1" dirty="0">
                <a:solidFill>
                  <a:schemeClr val="accent5">
                    <a:lumMod val="25000"/>
                  </a:schemeClr>
                </a:solidFill>
              </a:rPr>
              <a:t> Дрожжин,</a:t>
            </a:r>
          </a:p>
          <a:p>
            <a:pPr algn="ctr">
              <a:defRPr/>
            </a:pPr>
            <a:r>
              <a:rPr lang="ru-RU" sz="3200" b="1" dirty="0">
                <a:solidFill>
                  <a:schemeClr val="accent5">
                    <a:lumMod val="25000"/>
                  </a:schemeClr>
                </a:solidFill>
              </a:rPr>
              <a:t>русский крестьянский поэт</a:t>
            </a:r>
          </a:p>
          <a:p>
            <a:pPr algn="ctr">
              <a:defRPr/>
            </a:pPr>
            <a:r>
              <a:rPr lang="ru-RU" sz="4800" b="1" dirty="0">
                <a:solidFill>
                  <a:schemeClr val="accent5">
                    <a:lumMod val="25000"/>
                  </a:schemeClr>
                </a:solidFill>
              </a:rPr>
              <a:t>(1848-1930)</a:t>
            </a: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Содержимое 5"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7" name="Прямоугольник 6"/>
          <p:cNvSpPr/>
          <p:nvPr/>
        </p:nvSpPr>
        <p:spPr>
          <a:xfrm>
            <a:off x="1835696" y="1268760"/>
            <a:ext cx="5832648" cy="4401205"/>
          </a:xfrm>
          <a:prstGeom prst="rect">
            <a:avLst/>
          </a:prstGeom>
          <a:solidFill>
            <a:srgbClr val="92D050"/>
          </a:solidFill>
        </p:spPr>
        <p:txBody>
          <a:bodyPr>
            <a:spAutoFit/>
          </a:bodyPr>
          <a:lstStyle/>
          <a:p>
            <a:pPr algn="ctr">
              <a:defRPr/>
            </a:pPr>
            <a:r>
              <a:rPr lang="ru-RU"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В 1873 г. в ж. «Грамотей» увидела свет его «Песня про горе добра-молодца». Это лирическое стихотворение о себе, принесло известность начинающему поэту. Его стали печатать другие журналы «Дело», «Слово»,«Свет», «Родничок», но </a:t>
            </a:r>
            <a:r>
              <a:rPr lang="ru-RU" sz="2800" b="1" u="sng"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материальное положение это не улучшило.</a:t>
            </a:r>
          </a:p>
        </p:txBody>
      </p:sp>
    </p:spTree>
  </p:cSld>
  <p:clrMapOvr>
    <a:masterClrMapping/>
  </p:clrMapOvr>
  <p:transition>
    <p:strip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Содержимое 3" descr="http://www.zhanna2010r.narod2.ru/informatsiya_dlya_kolleg_bibliotekarei/23s9egi.jpg?rand=3338682410210"/>
          <p:cNvPicPr>
            <a:picLocks noGrp="1"/>
          </p:cNvPicPr>
          <p:nvPr>
            <p:ph idx="1"/>
          </p:nvPr>
        </p:nvPicPr>
        <p:blipFill>
          <a:blip r:embed="rId2" cstate="print"/>
          <a:srcRect/>
          <a:stretch>
            <a:fillRect/>
          </a:stretch>
        </p:blipFill>
        <p:spPr>
          <a:xfrm>
            <a:off x="0" y="0"/>
            <a:ext cx="9144000" cy="6858000"/>
          </a:xfrm>
        </p:spPr>
      </p:pic>
      <p:sp>
        <p:nvSpPr>
          <p:cNvPr id="12291" name="Прямоугольник 4"/>
          <p:cNvSpPr>
            <a:spLocks noChangeArrowheads="1"/>
          </p:cNvSpPr>
          <p:nvPr/>
        </p:nvSpPr>
        <p:spPr bwMode="auto">
          <a:xfrm>
            <a:off x="2268538" y="1341438"/>
            <a:ext cx="4967287" cy="4227512"/>
          </a:xfrm>
          <a:prstGeom prst="rect">
            <a:avLst/>
          </a:prstGeom>
          <a:noFill/>
          <a:ln w="9525">
            <a:noFill/>
            <a:miter lim="800000"/>
            <a:headEnd/>
            <a:tailEnd/>
          </a:ln>
        </p:spPr>
        <p:txBody>
          <a:bodyPr>
            <a:spAutoFit/>
          </a:bodyPr>
          <a:lstStyle/>
          <a:p>
            <a:pPr>
              <a:lnSpc>
                <a:spcPct val="80000"/>
              </a:lnSpc>
            </a:pPr>
            <a:r>
              <a:rPr lang="ru-RU" sz="2400" b="1"/>
              <a:t>      </a:t>
            </a:r>
            <a:r>
              <a:rPr lang="ru-RU" sz="2400" b="1" u="sng"/>
              <a:t>Сон труженика.</a:t>
            </a:r>
          </a:p>
          <a:p>
            <a:pPr>
              <a:lnSpc>
                <a:spcPct val="80000"/>
              </a:lnSpc>
            </a:pPr>
            <a:r>
              <a:rPr lang="ru-RU" sz="2400"/>
              <a:t>Господи, сколь работы-</a:t>
            </a:r>
          </a:p>
          <a:p>
            <a:pPr>
              <a:lnSpc>
                <a:spcPct val="80000"/>
              </a:lnSpc>
            </a:pPr>
            <a:r>
              <a:rPr lang="ru-RU" sz="2400"/>
              <a:t>Некогда даже вздохнуть!</a:t>
            </a:r>
          </a:p>
          <a:p>
            <a:pPr>
              <a:lnSpc>
                <a:spcPct val="80000"/>
              </a:lnSpc>
            </a:pPr>
            <a:r>
              <a:rPr lang="ru-RU" sz="2400"/>
              <a:t>И от нужды и заботы</a:t>
            </a:r>
          </a:p>
          <a:p>
            <a:pPr>
              <a:lnSpc>
                <a:spcPct val="80000"/>
              </a:lnSpc>
            </a:pPr>
            <a:r>
              <a:rPr lang="ru-RU" sz="2400"/>
              <a:t>Вся истомилася грудь.</a:t>
            </a:r>
          </a:p>
          <a:p>
            <a:pPr>
              <a:lnSpc>
                <a:spcPct val="80000"/>
              </a:lnSpc>
            </a:pPr>
            <a:r>
              <a:rPr lang="ru-RU" sz="2400"/>
              <a:t>Некогда даже молиться,</a:t>
            </a:r>
            <a:br>
              <a:rPr lang="ru-RU" sz="2400"/>
            </a:br>
            <a:r>
              <a:rPr lang="ru-RU" sz="2400"/>
              <a:t>Ляжешь в постель – и во сне</a:t>
            </a:r>
            <a:br>
              <a:rPr lang="ru-RU" sz="2400"/>
            </a:br>
            <a:r>
              <a:rPr lang="ru-RU" sz="2400"/>
              <a:t>Хата знакомая снится,</a:t>
            </a:r>
          </a:p>
          <a:p>
            <a:pPr>
              <a:lnSpc>
                <a:spcPct val="80000"/>
              </a:lnSpc>
            </a:pPr>
            <a:r>
              <a:rPr lang="ru-RU" sz="2400"/>
              <a:t>Мать на родной стороне.</a:t>
            </a:r>
          </a:p>
          <a:p>
            <a:pPr>
              <a:lnSpc>
                <a:spcPct val="80000"/>
              </a:lnSpc>
            </a:pPr>
            <a:r>
              <a:rPr lang="ru-RU" sz="2400"/>
              <a:t>Ночью в промерзлые окна</a:t>
            </a:r>
          </a:p>
          <a:p>
            <a:pPr>
              <a:lnSpc>
                <a:spcPct val="80000"/>
              </a:lnSpc>
            </a:pPr>
            <a:r>
              <a:rPr lang="ru-RU" sz="2400"/>
              <a:t>Зимняя вьюга слышна…</a:t>
            </a:r>
          </a:p>
          <a:p>
            <a:pPr>
              <a:lnSpc>
                <a:spcPct val="80000"/>
              </a:lnSpc>
            </a:pPr>
            <a:r>
              <a:rPr lang="ru-RU" sz="2400"/>
              <a:t>Матушка тянет волокна</a:t>
            </a:r>
          </a:p>
          <a:p>
            <a:pPr>
              <a:lnSpc>
                <a:spcPct val="80000"/>
              </a:lnSpc>
            </a:pPr>
            <a:r>
              <a:rPr lang="ru-RU" sz="2400"/>
              <a:t>Из шелковистого льна.</a:t>
            </a:r>
          </a:p>
          <a:p>
            <a:pPr>
              <a:lnSpc>
                <a:spcPct val="80000"/>
              </a:lnSpc>
            </a:pPr>
            <a:endParaRPr lang="ru-RU" sz="2400"/>
          </a:p>
        </p:txBody>
      </p:sp>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Содержимое 3"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13315" name="TextBox 4"/>
          <p:cNvSpPr txBox="1">
            <a:spLocks noChangeArrowheads="1"/>
          </p:cNvSpPr>
          <p:nvPr/>
        </p:nvSpPr>
        <p:spPr bwMode="auto">
          <a:xfrm>
            <a:off x="1619250" y="1268413"/>
            <a:ext cx="6481763" cy="4524375"/>
          </a:xfrm>
          <a:prstGeom prst="rect">
            <a:avLst/>
          </a:prstGeom>
          <a:noFill/>
          <a:ln w="9525">
            <a:noFill/>
            <a:miter lim="800000"/>
            <a:headEnd/>
            <a:tailEnd/>
          </a:ln>
        </p:spPr>
        <p:txBody>
          <a:bodyPr>
            <a:spAutoFit/>
          </a:bodyPr>
          <a:lstStyle/>
          <a:p>
            <a:r>
              <a:rPr lang="ru-RU" sz="2400"/>
              <a:t>В поисках заработка Дрожжин побывал во многих городах: Москве, Твери, Киеве, Ташкенте. Приходилось быть лакеем у помещика, подручным в книжном магазине. В 1875 г., приехав на родину, женится на крестьянке Марии Афанасьевне Чуркиной, спокойной, немногословной, трудолюбивой, чуткой и красивой девушке. Она стала верной спутницей и музой поэта в течение 45 лет. После женитьбы семья скитается </a:t>
            </a:r>
          </a:p>
          <a:p>
            <a:r>
              <a:rPr lang="ru-RU" sz="2400"/>
              <a:t>20 лет и порой вынуждена голодать, продавать последние вещи.</a:t>
            </a:r>
          </a:p>
        </p:txBody>
      </p:sp>
    </p:spTree>
  </p:cSld>
  <p:clrMapOvr>
    <a:masterClrMapping/>
  </p:clrMapOvr>
  <p:transition>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Прямоугольник 4"/>
          <p:cNvSpPr>
            <a:spLocks noChangeArrowheads="1"/>
          </p:cNvSpPr>
          <p:nvPr/>
        </p:nvSpPr>
        <p:spPr bwMode="auto">
          <a:xfrm>
            <a:off x="2195513" y="981075"/>
            <a:ext cx="6048375" cy="5114925"/>
          </a:xfrm>
          <a:prstGeom prst="rect">
            <a:avLst/>
          </a:prstGeom>
          <a:solidFill>
            <a:srgbClr val="92D050"/>
          </a:solidFill>
          <a:ln w="9525">
            <a:noFill/>
            <a:miter lim="800000"/>
            <a:headEnd/>
            <a:tailEnd/>
          </a:ln>
        </p:spPr>
        <p:txBody>
          <a:bodyPr>
            <a:spAutoFit/>
          </a:bodyPr>
          <a:lstStyle/>
          <a:p>
            <a:pPr algn="ctr">
              <a:lnSpc>
                <a:spcPct val="80000"/>
              </a:lnSpc>
            </a:pPr>
            <a:r>
              <a:rPr lang="ru-RU" sz="3400"/>
              <a:t>Из-за бедственного материального положения и под влиянием встреч с Львом Толстым  поэт возвращается на родину (1896), посвящая себя литературному труду. Вскоре к 40 летию со дня рождения, впервые выпускается сборник стихотворений с автобиографией поэта. </a:t>
            </a:r>
          </a:p>
        </p:txBody>
      </p:sp>
      <p:pic>
        <p:nvPicPr>
          <p:cNvPr id="14339" name="i-main-pic" descr="Картинка 219 из 11140">
            <a:hlinkClick r:id="rId2"/>
          </p:cNvPr>
          <p:cNvPicPr>
            <a:picLocks noChangeAspect="1" noChangeArrowheads="1"/>
          </p:cNvPicPr>
          <p:nvPr/>
        </p:nvPicPr>
        <p:blipFill>
          <a:blip r:embed="rId3" cstate="print"/>
          <a:srcRect/>
          <a:stretch>
            <a:fillRect/>
          </a:stretch>
        </p:blipFill>
        <p:spPr bwMode="auto">
          <a:xfrm>
            <a:off x="250825" y="908050"/>
            <a:ext cx="1922463" cy="2736850"/>
          </a:xfrm>
          <a:prstGeom prst="rect">
            <a:avLst/>
          </a:prstGeom>
          <a:noFill/>
          <a:ln w="9525">
            <a:noFill/>
            <a:miter lim="800000"/>
            <a:headEnd/>
            <a:tailEnd/>
          </a:ln>
        </p:spPr>
      </p:pic>
      <p:pic>
        <p:nvPicPr>
          <p:cNvPr id="14340" name="i-main-pic" descr="Картинка 44 из 72">
            <a:hlinkClick r:id="rId4"/>
          </p:cNvPr>
          <p:cNvPicPr>
            <a:picLocks noChangeAspect="1" noChangeArrowheads="1"/>
          </p:cNvPicPr>
          <p:nvPr/>
        </p:nvPicPr>
        <p:blipFill>
          <a:blip r:embed="rId5" cstate="print"/>
          <a:srcRect/>
          <a:stretch>
            <a:fillRect/>
          </a:stretch>
        </p:blipFill>
        <p:spPr bwMode="auto">
          <a:xfrm>
            <a:off x="250825" y="3500438"/>
            <a:ext cx="1944688" cy="2592387"/>
          </a:xfrm>
          <a:prstGeom prst="rect">
            <a:avLst/>
          </a:prstGeom>
          <a:noFill/>
          <a:ln w="9525">
            <a:noFill/>
            <a:miter lim="800000"/>
            <a:headEnd/>
            <a:tailEnd/>
          </a:ln>
        </p:spPr>
      </p:pic>
      <p:pic>
        <p:nvPicPr>
          <p:cNvPr id="14341" name="Picture 5" descr="C:\Program Files (x86)\Microsoft Office\MEDIA\OFFICE12\Lines\BD15156_.gif"/>
          <p:cNvPicPr>
            <a:picLocks noChangeAspect="1" noChangeArrowheads="1"/>
          </p:cNvPicPr>
          <p:nvPr/>
        </p:nvPicPr>
        <p:blipFill>
          <a:blip r:embed="rId6" cstate="print"/>
          <a:srcRect/>
          <a:stretch>
            <a:fillRect/>
          </a:stretch>
        </p:blipFill>
        <p:spPr bwMode="auto">
          <a:xfrm>
            <a:off x="0" y="0"/>
            <a:ext cx="9144000" cy="692150"/>
          </a:xfrm>
          <a:prstGeom prst="rect">
            <a:avLst/>
          </a:prstGeom>
          <a:noFill/>
          <a:ln w="9525">
            <a:noFill/>
            <a:miter lim="800000"/>
            <a:headEnd/>
            <a:tailEnd/>
          </a:ln>
        </p:spPr>
      </p:pic>
      <p:pic>
        <p:nvPicPr>
          <p:cNvPr id="14342" name="Picture 5" descr="C:\Program Files (x86)\Microsoft Office\MEDIA\OFFICE12\Lines\BD15156_.gif"/>
          <p:cNvPicPr>
            <a:picLocks noChangeAspect="1" noChangeArrowheads="1"/>
          </p:cNvPicPr>
          <p:nvPr/>
        </p:nvPicPr>
        <p:blipFill>
          <a:blip r:embed="rId6" cstate="print"/>
          <a:srcRect/>
          <a:stretch>
            <a:fillRect/>
          </a:stretch>
        </p:blipFill>
        <p:spPr bwMode="auto">
          <a:xfrm>
            <a:off x="0" y="6237288"/>
            <a:ext cx="9144000" cy="431800"/>
          </a:xfrm>
          <a:prstGeom prst="rect">
            <a:avLst/>
          </a:prstGeom>
          <a:noFill/>
          <a:ln w="9525">
            <a:noFill/>
            <a:miter lim="800000"/>
            <a:headEnd/>
            <a:tailEnd/>
          </a:ln>
        </p:spPr>
      </p:pic>
    </p:spTree>
  </p:cSld>
  <p:clrMapOvr>
    <a:masterClrMapping/>
  </p:clrMapOvr>
  <p:transition>
    <p:plus/>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Содержимое 3" descr="http://www.zhanna2010r.narod2.ru/informatsiya_dlya_kolleg_bibliotekarei/irisy.jpg?rand=87397841861921"/>
          <p:cNvPicPr>
            <a:picLocks noGrp="1"/>
          </p:cNvPicPr>
          <p:nvPr>
            <p:ph idx="1"/>
          </p:nvPr>
        </p:nvPicPr>
        <p:blipFill>
          <a:blip r:embed="rId2" cstate="print"/>
          <a:srcRect/>
          <a:stretch>
            <a:fillRect/>
          </a:stretch>
        </p:blipFill>
        <p:spPr>
          <a:xfrm>
            <a:off x="0" y="0"/>
            <a:ext cx="9144000" cy="6858000"/>
          </a:xfrm>
        </p:spPr>
      </p:pic>
      <p:sp>
        <p:nvSpPr>
          <p:cNvPr id="15363" name="Прямоугольник 5"/>
          <p:cNvSpPr>
            <a:spLocks noChangeArrowheads="1"/>
          </p:cNvSpPr>
          <p:nvPr/>
        </p:nvSpPr>
        <p:spPr bwMode="auto">
          <a:xfrm>
            <a:off x="827088" y="1052513"/>
            <a:ext cx="6624637" cy="5410200"/>
          </a:xfrm>
          <a:prstGeom prst="rect">
            <a:avLst/>
          </a:prstGeom>
          <a:noFill/>
          <a:ln w="9525">
            <a:noFill/>
            <a:miter lim="800000"/>
            <a:headEnd/>
            <a:tailEnd/>
          </a:ln>
        </p:spPr>
        <p:txBody>
          <a:bodyPr>
            <a:spAutoFit/>
          </a:bodyPr>
          <a:lstStyle/>
          <a:p>
            <a:r>
              <a:rPr lang="ru-RU" sz="3200"/>
              <a:t>К концу XIX века Спиридон Дрожжин становится самым известным русским крестьянским поэтом. В Низовке летом 1900 г. его посещает </a:t>
            </a:r>
            <a:r>
              <a:rPr lang="ru-RU" sz="3200">
                <a:hlinkClick r:id="rId3" tooltip="Рильке, Райнер Мария"/>
              </a:rPr>
              <a:t>Райнер Мария Рильке</a:t>
            </a:r>
            <a:r>
              <a:rPr lang="ru-RU" sz="3200"/>
              <a:t> (</a:t>
            </a:r>
            <a:r>
              <a:rPr lang="ru-RU" sz="3200" i="1">
                <a:hlinkClick r:id="rId4" tooltip="1900"/>
              </a:rPr>
              <a:t>1900</a:t>
            </a:r>
            <a:r>
              <a:rPr lang="ru-RU" sz="3200"/>
              <a:t>). Австрийский </a:t>
            </a:r>
          </a:p>
          <a:p>
            <a:r>
              <a:rPr lang="ru-RU" sz="3200"/>
              <a:t>поэт-символист. Рильке </a:t>
            </a:r>
          </a:p>
          <a:p>
            <a:r>
              <a:rPr lang="ru-RU" sz="3200"/>
              <a:t>называли «Пророком</a:t>
            </a:r>
          </a:p>
          <a:p>
            <a:r>
              <a:rPr lang="ru-RU" sz="3200"/>
              <a:t> прошлого» и «Орфеем </a:t>
            </a:r>
          </a:p>
          <a:p>
            <a:r>
              <a:rPr lang="ru-RU" sz="3200"/>
              <a:t>20 го столетия».</a:t>
            </a:r>
          </a:p>
          <a:p>
            <a:pPr>
              <a:lnSpc>
                <a:spcPct val="80000"/>
              </a:lnSpc>
            </a:pPr>
            <a:endParaRPr lang="ru-RU" sz="3200"/>
          </a:p>
        </p:txBody>
      </p:sp>
      <p:pic>
        <p:nvPicPr>
          <p:cNvPr id="15364" name="i-main-pic" descr="Картинка 9 из 72">
            <a:hlinkClick r:id="rId5"/>
          </p:cNvPr>
          <p:cNvPicPr>
            <a:picLocks noChangeAspect="1" noChangeArrowheads="1"/>
          </p:cNvPicPr>
          <p:nvPr/>
        </p:nvPicPr>
        <p:blipFill>
          <a:blip r:embed="rId6" cstate="print"/>
          <a:srcRect/>
          <a:stretch>
            <a:fillRect/>
          </a:stretch>
        </p:blipFill>
        <p:spPr bwMode="auto">
          <a:xfrm>
            <a:off x="6372225" y="3141663"/>
            <a:ext cx="2627313" cy="3529012"/>
          </a:xfrm>
          <a:prstGeom prst="rect">
            <a:avLst/>
          </a:prstGeom>
          <a:noFill/>
          <a:ln w="9525">
            <a:noFill/>
            <a:miter lim="800000"/>
            <a:headEnd/>
            <a:tailEnd/>
          </a:ln>
        </p:spPr>
      </p:pic>
      <p:pic>
        <p:nvPicPr>
          <p:cNvPr id="15365" name="Picture 5" descr="C:\Program Files (x86)\Microsoft Office\MEDIA\OFFICE12\Lines\BD15156_.gif"/>
          <p:cNvPicPr>
            <a:picLocks noChangeAspect="1" noChangeArrowheads="1"/>
          </p:cNvPicPr>
          <p:nvPr/>
        </p:nvPicPr>
        <p:blipFill>
          <a:blip r:embed="rId7" cstate="print"/>
          <a:srcRect/>
          <a:stretch>
            <a:fillRect/>
          </a:stretch>
        </p:blipFill>
        <p:spPr bwMode="auto">
          <a:xfrm>
            <a:off x="0" y="0"/>
            <a:ext cx="9144000" cy="549275"/>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Содержимое 5" descr="http://www.zhanna2010r.narod2.ru/informatsiya_dlya_kolleg_bibliotekarei/23s9egi.jpg?rand=3338682410210"/>
          <p:cNvPicPr>
            <a:picLocks noGrp="1"/>
          </p:cNvPicPr>
          <p:nvPr>
            <p:ph idx="1"/>
          </p:nvPr>
        </p:nvPicPr>
        <p:blipFill>
          <a:blip r:embed="rId2" cstate="print"/>
          <a:srcRect/>
          <a:stretch>
            <a:fillRect/>
          </a:stretch>
        </p:blipFill>
        <p:spPr>
          <a:xfrm>
            <a:off x="0" y="0"/>
            <a:ext cx="9144000" cy="6858000"/>
          </a:xfrm>
        </p:spPr>
      </p:pic>
      <p:sp>
        <p:nvSpPr>
          <p:cNvPr id="16387" name="TextBox 6"/>
          <p:cNvSpPr txBox="1">
            <a:spLocks noChangeArrowheads="1"/>
          </p:cNvSpPr>
          <p:nvPr/>
        </p:nvSpPr>
        <p:spPr bwMode="auto">
          <a:xfrm>
            <a:off x="1763713" y="1341438"/>
            <a:ext cx="6149975" cy="4430712"/>
          </a:xfrm>
          <a:prstGeom prst="rect">
            <a:avLst/>
          </a:prstGeom>
          <a:noFill/>
          <a:ln w="9525">
            <a:noFill/>
            <a:miter lim="800000"/>
            <a:headEnd/>
            <a:tailEnd/>
          </a:ln>
        </p:spPr>
        <p:txBody>
          <a:bodyPr>
            <a:spAutoFit/>
          </a:bodyPr>
          <a:lstStyle/>
          <a:p>
            <a:pPr algn="ctr"/>
            <a:r>
              <a:rPr lang="ru-RU" sz="2400"/>
              <a:t>Основными мотивами поэзии по-прежнему остаются природа и труд. Поэт  искренно и преданно любил деревню. Во многих стихотворениях горе и печаль -основное настроение:</a:t>
            </a:r>
          </a:p>
          <a:p>
            <a:endParaRPr lang="ru-RU" sz="2400"/>
          </a:p>
          <a:p>
            <a:r>
              <a:rPr lang="ru-RU" sz="2400" i="1"/>
              <a:t>«Сосед мой ходит озабочен:</a:t>
            </a:r>
          </a:p>
          <a:p>
            <a:r>
              <a:rPr lang="ru-RU" sz="2400" i="1"/>
              <a:t>Надежды нет на урожай,</a:t>
            </a:r>
          </a:p>
          <a:p>
            <a:r>
              <a:rPr lang="ru-RU" sz="2400" i="1"/>
              <a:t>Оброк за целый год не плочен,</a:t>
            </a:r>
          </a:p>
          <a:p>
            <a:r>
              <a:rPr lang="ru-RU" sz="2400" i="1"/>
              <a:t>Хоть в гроб ложись да умирай!»</a:t>
            </a:r>
          </a:p>
          <a:p>
            <a:endParaRPr lang="ru-RU" sz="2400" i="1"/>
          </a:p>
          <a:p>
            <a:endParaRPr lang="ru-RU"/>
          </a:p>
        </p:txBody>
      </p:sp>
      <p:pic>
        <p:nvPicPr>
          <p:cNvPr id="16388" name="i-main-pic" descr="Картинка 46 из 72">
            <a:hlinkClick r:id="rId3"/>
          </p:cNvPr>
          <p:cNvPicPr>
            <a:picLocks noChangeAspect="1" noChangeArrowheads="1"/>
          </p:cNvPicPr>
          <p:nvPr/>
        </p:nvPicPr>
        <p:blipFill>
          <a:blip r:embed="rId4" cstate="print"/>
          <a:srcRect/>
          <a:stretch>
            <a:fillRect/>
          </a:stretch>
        </p:blipFill>
        <p:spPr bwMode="auto">
          <a:xfrm>
            <a:off x="6588125" y="2997200"/>
            <a:ext cx="2376488" cy="3600450"/>
          </a:xfrm>
          <a:prstGeom prst="rect">
            <a:avLst/>
          </a:prstGeom>
          <a:noFill/>
          <a:ln w="9525">
            <a:noFill/>
            <a:miter lim="800000"/>
            <a:headEnd/>
            <a:tailEnd/>
          </a:ln>
        </p:spPr>
      </p:pic>
    </p:spTree>
  </p:cSld>
  <p:clrMapOvr>
    <a:masterClrMapping/>
  </p:clrMapOvr>
  <p:transition>
    <p:checke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Содержимое 3" descr="http://www.zhanna2010r.narod2.ru/informatsiya_dlya_kolleg_bibliotekarei/1237355562_pic_id41446.jpg?rand=36920947048048"/>
          <p:cNvPicPr>
            <a:picLocks noGrp="1"/>
          </p:cNvPicPr>
          <p:nvPr>
            <p:ph idx="1"/>
          </p:nvPr>
        </p:nvPicPr>
        <p:blipFill>
          <a:blip r:embed="rId2" cstate="print"/>
          <a:srcRect/>
          <a:stretch>
            <a:fillRect/>
          </a:stretch>
        </p:blipFill>
        <p:spPr>
          <a:xfrm>
            <a:off x="0" y="0"/>
            <a:ext cx="9144000" cy="6858000"/>
          </a:xfrm>
        </p:spPr>
      </p:pic>
      <p:sp>
        <p:nvSpPr>
          <p:cNvPr id="17411" name="Прямоугольник 4"/>
          <p:cNvSpPr>
            <a:spLocks noChangeArrowheads="1"/>
          </p:cNvSpPr>
          <p:nvPr/>
        </p:nvSpPr>
        <p:spPr bwMode="auto">
          <a:xfrm>
            <a:off x="1835150" y="1125538"/>
            <a:ext cx="5545138" cy="4572000"/>
          </a:xfrm>
          <a:prstGeom prst="rect">
            <a:avLst/>
          </a:prstGeom>
          <a:noFill/>
          <a:ln w="9525">
            <a:noFill/>
            <a:miter lim="800000"/>
            <a:headEnd/>
            <a:tailEnd/>
          </a:ln>
        </p:spPr>
        <p:txBody>
          <a:bodyPr>
            <a:spAutoFit/>
          </a:bodyPr>
          <a:lstStyle/>
          <a:p>
            <a:pPr algn="ctr">
              <a:lnSpc>
                <a:spcPct val="80000"/>
              </a:lnSpc>
            </a:pPr>
            <a:r>
              <a:rPr lang="ru-RU" sz="2800"/>
              <a:t>Для стихов этого периода характерно соединяющее в себе и красоту, и грусть описание сельской жизни. При этом, в отличие от многих поэтов-горожан, Дрожжин не касается революционных событий 1905 - 1907 годов; яркий пример - посвященное также писавшему деревенские стихи </a:t>
            </a:r>
            <a:r>
              <a:rPr lang="ru-RU" sz="2800">
                <a:hlinkClick r:id="rId3" tooltip="Коринфский, Аполлон Аполлонович"/>
              </a:rPr>
              <a:t>Аполлону Коринфскому</a:t>
            </a:r>
            <a:r>
              <a:rPr lang="ru-RU" sz="2800"/>
              <a:t> стихотворение </a:t>
            </a:r>
          </a:p>
          <a:p>
            <a:pPr algn="ctr">
              <a:lnSpc>
                <a:spcPct val="80000"/>
              </a:lnSpc>
            </a:pPr>
            <a:r>
              <a:rPr lang="ru-RU" sz="2800"/>
              <a:t>«Летний вечер в деревне».</a:t>
            </a:r>
          </a:p>
        </p:txBody>
      </p:sp>
    </p:spTree>
  </p:cSld>
  <p:clrMapOvr>
    <a:masterClrMapping/>
  </p:clrMapOvr>
  <p:transition>
    <p:blinds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Содержимое 3" descr="http://www.zhanna2010r.narod2.ru/informatsiya_dlya_kolleg_bibliotekarei/23s9egi.jpg?rand=3338682410210"/>
          <p:cNvPicPr>
            <a:picLocks noGrp="1"/>
          </p:cNvPicPr>
          <p:nvPr>
            <p:ph idx="1"/>
          </p:nvPr>
        </p:nvPicPr>
        <p:blipFill>
          <a:blip r:embed="rId2" cstate="print"/>
          <a:srcRect/>
          <a:stretch>
            <a:fillRect/>
          </a:stretch>
        </p:blipFill>
        <p:spPr>
          <a:xfrm>
            <a:off x="0" y="0"/>
            <a:ext cx="9144000" cy="6858000"/>
          </a:xfrm>
        </p:spPr>
      </p:pic>
      <p:sp>
        <p:nvSpPr>
          <p:cNvPr id="18435" name="TextBox 3"/>
          <p:cNvSpPr txBox="1">
            <a:spLocks noChangeArrowheads="1"/>
          </p:cNvSpPr>
          <p:nvPr/>
        </p:nvSpPr>
        <p:spPr bwMode="auto">
          <a:xfrm>
            <a:off x="1547813" y="1628775"/>
            <a:ext cx="6985000" cy="2678113"/>
          </a:xfrm>
          <a:prstGeom prst="rect">
            <a:avLst/>
          </a:prstGeom>
          <a:noFill/>
          <a:ln w="9525">
            <a:noFill/>
            <a:miter lim="800000"/>
            <a:headEnd/>
            <a:tailEnd/>
          </a:ln>
        </p:spPr>
        <p:txBody>
          <a:bodyPr>
            <a:spAutoFit/>
          </a:bodyPr>
          <a:lstStyle/>
          <a:p>
            <a:r>
              <a:rPr lang="ru-RU" sz="2400"/>
              <a:t>«В деревне, чуть заря вечерняя займется,</a:t>
            </a:r>
          </a:p>
          <a:p>
            <a:r>
              <a:rPr lang="ru-RU" sz="2400"/>
              <a:t>Играет молодежь, сплетаясь в хоровод,</a:t>
            </a:r>
          </a:p>
          <a:p>
            <a:r>
              <a:rPr lang="ru-RU" sz="2400"/>
              <a:t>Звучит гармоника, и песня раздается</a:t>
            </a:r>
          </a:p>
          <a:p>
            <a:r>
              <a:rPr lang="ru-RU" sz="2400"/>
              <a:t>Такая грустная, что за душу берет.</a:t>
            </a:r>
          </a:p>
          <a:p>
            <a:r>
              <a:rPr lang="ru-RU" sz="2400"/>
              <a:t>Но грусть сроднилася с крестьянскою душою,</a:t>
            </a:r>
          </a:p>
          <a:p>
            <a:r>
              <a:rPr lang="ru-RU" sz="2400"/>
              <a:t>Она всегда в груди измученной живет</a:t>
            </a:r>
          </a:p>
          <a:p>
            <a:r>
              <a:rPr lang="ru-RU" sz="2400"/>
              <a:t>И разгоняется лишь песнею родною».</a:t>
            </a:r>
          </a:p>
        </p:txBody>
      </p:sp>
    </p:spTree>
  </p:cSld>
  <p:clrMapOvr>
    <a:masterClrMapping/>
  </p:clrMapOvr>
  <p:transition>
    <p:randomBar dir="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Содержимое 3"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19459" name="Прямоугольник 4"/>
          <p:cNvSpPr>
            <a:spLocks noChangeArrowheads="1"/>
          </p:cNvSpPr>
          <p:nvPr/>
        </p:nvSpPr>
        <p:spPr bwMode="auto">
          <a:xfrm>
            <a:off x="1692275" y="1484313"/>
            <a:ext cx="5903913" cy="3638550"/>
          </a:xfrm>
          <a:prstGeom prst="rect">
            <a:avLst/>
          </a:prstGeom>
          <a:noFill/>
          <a:ln w="9525">
            <a:noFill/>
            <a:miter lim="800000"/>
            <a:headEnd/>
            <a:tailEnd/>
          </a:ln>
        </p:spPr>
        <p:txBody>
          <a:bodyPr>
            <a:spAutoFit/>
          </a:bodyPr>
          <a:lstStyle/>
          <a:p>
            <a:pPr algn="ctr">
              <a:lnSpc>
                <a:spcPct val="80000"/>
              </a:lnSpc>
            </a:pPr>
            <a:r>
              <a:rPr lang="ru-RU" sz="3200"/>
              <a:t>Ранняя поэзия Дрожжина испытала разнообразные влияния. Многие стихи дооктябрьского периода пользовались огромной популярностью в народе, стали песнями, записывались для </a:t>
            </a:r>
            <a:r>
              <a:rPr lang="ru-RU" sz="3200">
                <a:hlinkClick r:id="rId3" tooltip="Граммофон"/>
              </a:rPr>
              <a:t>граммофонов</a:t>
            </a:r>
            <a:r>
              <a:rPr lang="ru-RU" sz="3200"/>
              <a:t>, проникли в </a:t>
            </a:r>
            <a:r>
              <a:rPr lang="ru-RU" sz="3200">
                <a:hlinkClick r:id="rId4" tooltip="Фольклор"/>
              </a:rPr>
              <a:t>фольклор</a:t>
            </a:r>
            <a:r>
              <a:rPr lang="ru-RU" sz="3200"/>
              <a:t>. </a:t>
            </a:r>
          </a:p>
        </p:txBody>
      </p:sp>
    </p:spTree>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Содержимое 3" descr="http://www.zhanna2010r.narod2.ru/informatsiya_dlya_kolleg_bibliotekarei/1237355562_pic_id41446.jpg?rand=36920947048048"/>
          <p:cNvPicPr>
            <a:picLocks noGrp="1"/>
          </p:cNvPicPr>
          <p:nvPr>
            <p:ph idx="1"/>
          </p:nvPr>
        </p:nvPicPr>
        <p:blipFill>
          <a:blip r:embed="rId2" cstate="print"/>
          <a:srcRect/>
          <a:stretch>
            <a:fillRect/>
          </a:stretch>
        </p:blipFill>
        <p:spPr>
          <a:xfrm>
            <a:off x="0" y="0"/>
            <a:ext cx="9144000" cy="6858000"/>
          </a:xfrm>
        </p:spPr>
      </p:pic>
      <p:sp>
        <p:nvSpPr>
          <p:cNvPr id="20483" name="TextBox 5"/>
          <p:cNvSpPr txBox="1">
            <a:spLocks noChangeArrowheads="1"/>
          </p:cNvSpPr>
          <p:nvPr/>
        </p:nvSpPr>
        <p:spPr bwMode="auto">
          <a:xfrm>
            <a:off x="1619250" y="836613"/>
            <a:ext cx="6553200" cy="5386387"/>
          </a:xfrm>
          <a:prstGeom prst="rect">
            <a:avLst/>
          </a:prstGeom>
          <a:noFill/>
          <a:ln w="9525">
            <a:noFill/>
            <a:miter lim="800000"/>
            <a:headEnd/>
            <a:tailEnd/>
          </a:ln>
        </p:spPr>
        <p:txBody>
          <a:bodyPr>
            <a:spAutoFit/>
          </a:bodyPr>
          <a:lstStyle/>
          <a:p>
            <a:pPr algn="ctr"/>
            <a:r>
              <a:rPr lang="ru-RU" sz="3200"/>
              <a:t>Спиридона Дмитриевича уважали односельчане. Дважды  его избирали  сельским старостой. Он «насколько хватало сил и умения служил родной деревне».</a:t>
            </a:r>
          </a:p>
          <a:p>
            <a:pPr algn="ctr"/>
            <a:r>
              <a:rPr lang="ru-RU" sz="3200"/>
              <a:t>В 1905 г. Дрожжин был избран почётным членом Общества «Любителей российской словесности».</a:t>
            </a:r>
          </a:p>
          <a:p>
            <a:pPr algn="ctr"/>
            <a:endParaRPr lang="ru-RU" sz="2400"/>
          </a:p>
        </p:txBody>
      </p:sp>
    </p:spTree>
  </p:cSld>
  <p:clrMapOvr>
    <a:masterClrMapping/>
  </p:clrMapOvr>
  <p:transition>
    <p:pull dir="l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Рисунок 3" descr="http://www.zhanna2010r.narod2.ru/informatsiya_dlya_kolleg_bibliotekarei/1.gif?rand=13670881716626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5" name="Прямоугольник 4"/>
          <p:cNvSpPr>
            <a:spLocks noChangeArrowheads="1"/>
          </p:cNvSpPr>
          <p:nvPr/>
        </p:nvSpPr>
        <p:spPr bwMode="auto">
          <a:xfrm>
            <a:off x="2195513" y="1628775"/>
            <a:ext cx="5256212" cy="3170238"/>
          </a:xfrm>
          <a:prstGeom prst="rect">
            <a:avLst/>
          </a:prstGeom>
          <a:noFill/>
          <a:ln w="9525">
            <a:noFill/>
            <a:miter lim="800000"/>
            <a:headEnd/>
            <a:tailEnd/>
          </a:ln>
        </p:spPr>
        <p:txBody>
          <a:bodyPr>
            <a:spAutoFit/>
          </a:bodyPr>
          <a:lstStyle/>
          <a:p>
            <a:r>
              <a:rPr lang="ru-RU" sz="4000"/>
              <a:t>Родился </a:t>
            </a:r>
            <a:r>
              <a:rPr lang="ru-RU" sz="4000">
                <a:hlinkClick r:id="rId3" tooltip="9 декабря"/>
              </a:rPr>
              <a:t>9 декабря</a:t>
            </a:r>
            <a:r>
              <a:rPr lang="ru-RU" sz="4000"/>
              <a:t> </a:t>
            </a:r>
            <a:r>
              <a:rPr lang="ru-RU" sz="4000" i="1">
                <a:hlinkClick r:id="rId4" tooltip="1848"/>
              </a:rPr>
              <a:t>1848</a:t>
            </a:r>
            <a:r>
              <a:rPr lang="ru-RU" sz="4000"/>
              <a:t> года в семье крепостных крестьян в деревне </a:t>
            </a:r>
            <a:r>
              <a:rPr lang="ru-RU" sz="4000">
                <a:hlinkClick r:id="rId5" tooltip="Низовка"/>
              </a:rPr>
              <a:t>Низовка</a:t>
            </a:r>
            <a:r>
              <a:rPr lang="ru-RU" sz="4000"/>
              <a:t> </a:t>
            </a:r>
            <a:r>
              <a:rPr lang="ru-RU" sz="4000">
                <a:hlinkClick r:id="rId6" tooltip="Тверская губерния"/>
              </a:rPr>
              <a:t>Тверской губернии</a:t>
            </a:r>
            <a:r>
              <a:rPr lang="ru-RU" sz="4000"/>
              <a:t>.</a:t>
            </a:r>
          </a:p>
        </p:txBody>
      </p:sp>
      <p:pic>
        <p:nvPicPr>
          <p:cNvPr id="3076" name="Рисунок 3" descr="http://www.zhanna2010r.narod2.ru/informatsiya_dlya_kolleg_bibliotekarei/1.gif?rand=13670881716626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Содержимое 3"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21507" name="Прямоугольник 4"/>
          <p:cNvSpPr>
            <a:spLocks noChangeArrowheads="1"/>
          </p:cNvSpPr>
          <p:nvPr/>
        </p:nvSpPr>
        <p:spPr bwMode="auto">
          <a:xfrm>
            <a:off x="2051050" y="1557338"/>
            <a:ext cx="5400675" cy="3538537"/>
          </a:xfrm>
          <a:prstGeom prst="rect">
            <a:avLst/>
          </a:prstGeom>
          <a:noFill/>
          <a:ln w="9525">
            <a:noFill/>
            <a:miter lim="800000"/>
            <a:headEnd/>
            <a:tailEnd/>
          </a:ln>
        </p:spPr>
        <p:txBody>
          <a:bodyPr>
            <a:spAutoFit/>
          </a:bodyPr>
          <a:lstStyle/>
          <a:p>
            <a:r>
              <a:rPr lang="ru-RU" sz="3200"/>
              <a:t>В 1910 и 1915 годах за сборники «Заветные песни», «Баян», «Новые русские песни», «Песни старого пахаря»  С.Д. Дрожжин  получает литературные премии. </a:t>
            </a:r>
          </a:p>
        </p:txBody>
      </p:sp>
    </p:spTree>
  </p:cSld>
  <p:clrMapOvr>
    <a:masterClrMapping/>
  </p:clrMapOvr>
  <p:transition>
    <p:wheel spokes="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Содержимое 2"/>
          <p:cNvSpPr>
            <a:spLocks noGrp="1"/>
          </p:cNvSpPr>
          <p:nvPr>
            <p:ph idx="1"/>
          </p:nvPr>
        </p:nvSpPr>
        <p:spPr>
          <a:xfrm>
            <a:off x="4067175" y="3500438"/>
            <a:ext cx="4691063" cy="2409825"/>
          </a:xfrm>
        </p:spPr>
        <p:txBody>
          <a:bodyPr/>
          <a:lstStyle/>
          <a:p>
            <a:r>
              <a:rPr lang="ru-RU" sz="2400" smtClean="0"/>
              <a:t>Жёлтый лист за листом</a:t>
            </a:r>
            <a:br>
              <a:rPr lang="ru-RU" sz="2400" smtClean="0"/>
            </a:br>
            <a:r>
              <a:rPr lang="ru-RU" sz="2400" smtClean="0"/>
              <a:t>Опадает с ветвей;</a:t>
            </a:r>
            <a:br>
              <a:rPr lang="ru-RU" sz="2400" smtClean="0"/>
            </a:br>
            <a:r>
              <a:rPr lang="ru-RU" sz="2400" smtClean="0"/>
              <a:t>С неба солнце кругом</a:t>
            </a:r>
            <a:br>
              <a:rPr lang="ru-RU" sz="2400" smtClean="0"/>
            </a:br>
            <a:r>
              <a:rPr lang="ru-RU" sz="2400" smtClean="0"/>
              <a:t>Стало греть холодней.</a:t>
            </a:r>
            <a:br>
              <a:rPr lang="ru-RU" sz="2400" smtClean="0"/>
            </a:br>
            <a:r>
              <a:rPr lang="ru-RU" sz="2400" smtClean="0"/>
              <a:t>По раздольным полям</a:t>
            </a:r>
            <a:br>
              <a:rPr lang="ru-RU" sz="2400" smtClean="0"/>
            </a:br>
            <a:r>
              <a:rPr lang="ru-RU" sz="2400" smtClean="0"/>
              <a:t>Буйный ветер шумит,</a:t>
            </a:r>
            <a:br>
              <a:rPr lang="ru-RU" sz="2400" smtClean="0"/>
            </a:br>
            <a:r>
              <a:rPr lang="ru-RU" sz="2400" smtClean="0"/>
              <a:t>Осень тёмная к нам</a:t>
            </a:r>
            <a:br>
              <a:rPr lang="ru-RU" sz="2400" smtClean="0"/>
            </a:br>
            <a:r>
              <a:rPr lang="ru-RU" sz="2400" smtClean="0"/>
              <a:t>Чёрной птицей летит...</a:t>
            </a:r>
          </a:p>
          <a:p>
            <a:pPr>
              <a:buFontTx/>
              <a:buNone/>
            </a:pPr>
            <a:r>
              <a:rPr lang="ru-RU" sz="2400" b="1" i="1" smtClean="0"/>
              <a:t>                     </a:t>
            </a:r>
          </a:p>
          <a:p>
            <a:pPr>
              <a:buFontTx/>
              <a:buNone/>
            </a:pPr>
            <a:r>
              <a:rPr lang="ru-RU" sz="2800" b="1" i="1" smtClean="0"/>
              <a:t/>
            </a:r>
            <a:br>
              <a:rPr lang="ru-RU" sz="2800" b="1" i="1" smtClean="0"/>
            </a:br>
            <a:endParaRPr lang="ru-RU" sz="2800" smtClean="0"/>
          </a:p>
          <a:p>
            <a:endParaRPr lang="ru-RU" smtClean="0"/>
          </a:p>
        </p:txBody>
      </p:sp>
      <p:pic>
        <p:nvPicPr>
          <p:cNvPr id="22531" name="i-main-pic" descr="Картинка 21 из 72">
            <a:hlinkClick r:id="rId2"/>
          </p:cNvPr>
          <p:cNvPicPr>
            <a:picLocks noChangeAspect="1" noChangeArrowheads="1"/>
          </p:cNvPicPr>
          <p:nvPr/>
        </p:nvPicPr>
        <p:blipFill>
          <a:blip r:embed="rId3" cstate="print"/>
          <a:srcRect/>
          <a:stretch>
            <a:fillRect/>
          </a:stretch>
        </p:blipFill>
        <p:spPr bwMode="auto">
          <a:xfrm>
            <a:off x="900113" y="3213100"/>
            <a:ext cx="2879725" cy="3455988"/>
          </a:xfrm>
          <a:prstGeom prst="rect">
            <a:avLst/>
          </a:prstGeom>
          <a:noFill/>
          <a:ln w="9525">
            <a:noFill/>
            <a:miter lim="800000"/>
            <a:headEnd/>
            <a:tailEnd/>
          </a:ln>
        </p:spPr>
      </p:pic>
      <p:sp>
        <p:nvSpPr>
          <p:cNvPr id="22532" name="Прямоугольник 4"/>
          <p:cNvSpPr>
            <a:spLocks noChangeArrowheads="1"/>
          </p:cNvSpPr>
          <p:nvPr/>
        </p:nvSpPr>
        <p:spPr bwMode="auto">
          <a:xfrm>
            <a:off x="179388" y="260350"/>
            <a:ext cx="6624637" cy="2800350"/>
          </a:xfrm>
          <a:prstGeom prst="rect">
            <a:avLst/>
          </a:prstGeom>
          <a:noFill/>
          <a:ln w="9525">
            <a:noFill/>
            <a:miter lim="800000"/>
            <a:headEnd/>
            <a:tailEnd/>
          </a:ln>
        </p:spPr>
        <p:txBody>
          <a:bodyPr>
            <a:spAutoFit/>
          </a:bodyPr>
          <a:lstStyle/>
          <a:p>
            <a:r>
              <a:rPr lang="ru-RU" sz="2200"/>
              <a:t>Расцвела моя черёмуха в саду... </a:t>
            </a:r>
          </a:p>
          <a:p>
            <a:r>
              <a:rPr lang="ru-RU" sz="2200"/>
              <a:t>Ныне утром ты шепнула мне:</a:t>
            </a:r>
          </a:p>
          <a:p>
            <a:r>
              <a:rPr lang="ru-RU" sz="2200"/>
              <a:t>«Приду! Жди меня, как станет ночка потемней!» </a:t>
            </a:r>
          </a:p>
          <a:p>
            <a:r>
              <a:rPr lang="ru-RU" sz="2200"/>
              <a:t>Приходи же, моя радость поскорей! </a:t>
            </a:r>
          </a:p>
          <a:p>
            <a:r>
              <a:rPr lang="ru-RU" sz="2200"/>
              <a:t>Я хочу тебе в последний раз сказать,</a:t>
            </a:r>
          </a:p>
          <a:p>
            <a:r>
              <a:rPr lang="ru-RU" sz="2200"/>
              <a:t>Можно ль, милая, мне сватов засылать </a:t>
            </a:r>
          </a:p>
          <a:p>
            <a:r>
              <a:rPr lang="ru-RU" sz="2200"/>
              <a:t>И не полно ли украдкою с тобой </a:t>
            </a:r>
          </a:p>
          <a:p>
            <a:r>
              <a:rPr lang="ru-RU" sz="2200"/>
              <a:t>Нам сходиться под черёмухой густой. </a:t>
            </a:r>
          </a:p>
        </p:txBody>
      </p:sp>
      <p:pic>
        <p:nvPicPr>
          <p:cNvPr id="22533" name="i-main-pic" descr="Картинка 8 из 31978">
            <a:hlinkClick r:id="rId4"/>
          </p:cNvPr>
          <p:cNvPicPr>
            <a:picLocks noChangeAspect="1" noChangeArrowheads="1"/>
          </p:cNvPicPr>
          <p:nvPr/>
        </p:nvPicPr>
        <p:blipFill>
          <a:blip r:embed="rId5" cstate="print"/>
          <a:srcRect/>
          <a:stretch>
            <a:fillRect/>
          </a:stretch>
        </p:blipFill>
        <p:spPr bwMode="auto">
          <a:xfrm>
            <a:off x="6011863" y="1268413"/>
            <a:ext cx="2808287" cy="2036762"/>
          </a:xfrm>
          <a:prstGeom prst="rect">
            <a:avLst/>
          </a:prstGeom>
          <a:noFill/>
          <a:ln w="9525">
            <a:noFill/>
            <a:miter lim="800000"/>
            <a:headEnd/>
            <a:tailEnd/>
          </a:ln>
        </p:spPr>
      </p:pic>
      <p:pic>
        <p:nvPicPr>
          <p:cNvPr id="22534" name="i-main-pic" descr="Картинка 82 из 99612">
            <a:hlinkClick r:id="rId6"/>
          </p:cNvPr>
          <p:cNvPicPr>
            <a:picLocks noChangeAspect="1" noChangeArrowheads="1"/>
          </p:cNvPicPr>
          <p:nvPr/>
        </p:nvPicPr>
        <p:blipFill>
          <a:blip r:embed="rId7" cstate="print"/>
          <a:srcRect/>
          <a:stretch>
            <a:fillRect/>
          </a:stretch>
        </p:blipFill>
        <p:spPr bwMode="auto">
          <a:xfrm>
            <a:off x="755650" y="2997200"/>
            <a:ext cx="3095625" cy="3860800"/>
          </a:xfrm>
          <a:prstGeom prst="rect">
            <a:avLst/>
          </a:prstGeom>
          <a:noFill/>
          <a:ln w="9525">
            <a:noFill/>
            <a:miter lim="800000"/>
            <a:headEnd/>
            <a:tailEnd/>
          </a:ln>
        </p:spPr>
      </p:pic>
      <p:pic>
        <p:nvPicPr>
          <p:cNvPr id="22535" name="i-main-pic" descr="Картинка 82 из 99612">
            <a:hlinkClick r:id="rId6"/>
          </p:cNvPr>
          <p:cNvPicPr>
            <a:picLocks noChangeAspect="1" noChangeArrowheads="1"/>
          </p:cNvPicPr>
          <p:nvPr/>
        </p:nvPicPr>
        <p:blipFill>
          <a:blip r:embed="rId7" cstate="print"/>
          <a:srcRect/>
          <a:stretch>
            <a:fillRect/>
          </a:stretch>
        </p:blipFill>
        <p:spPr bwMode="auto">
          <a:xfrm>
            <a:off x="5795963" y="1125538"/>
            <a:ext cx="3168650" cy="2303462"/>
          </a:xfrm>
          <a:prstGeom prst="rect">
            <a:avLst/>
          </a:prstGeom>
          <a:noFill/>
          <a:ln w="9525">
            <a:noFill/>
            <a:miter lim="800000"/>
            <a:headEnd/>
            <a:tailEnd/>
          </a:ln>
        </p:spPr>
      </p:pic>
      <p:pic>
        <p:nvPicPr>
          <p:cNvPr id="22536" name="Picture 6" descr="C:\Program Files (x86)\Microsoft Office\MEDIA\OFFICE12\Lines\BD15156_.gif"/>
          <p:cNvPicPr>
            <a:picLocks noChangeAspect="1" noChangeArrowheads="1"/>
          </p:cNvPicPr>
          <p:nvPr/>
        </p:nvPicPr>
        <p:blipFill>
          <a:blip r:embed="rId8" cstate="print"/>
          <a:srcRect/>
          <a:stretch>
            <a:fillRect/>
          </a:stretch>
        </p:blipFill>
        <p:spPr bwMode="auto">
          <a:xfrm>
            <a:off x="3995738" y="6453188"/>
            <a:ext cx="5148262" cy="404812"/>
          </a:xfrm>
          <a:prstGeom prst="rect">
            <a:avLst/>
          </a:prstGeom>
          <a:noFill/>
          <a:ln w="9525">
            <a:noFill/>
            <a:miter lim="800000"/>
            <a:headEnd/>
            <a:tailEnd/>
          </a:ln>
        </p:spPr>
      </p:pic>
      <p:pic>
        <p:nvPicPr>
          <p:cNvPr id="22537" name="Picture 5" descr="C:\Program Files (x86)\Microsoft Office\MEDIA\OFFICE12\Lines\BD15156_.gif"/>
          <p:cNvPicPr>
            <a:picLocks noChangeAspect="1" noChangeArrowheads="1"/>
          </p:cNvPicPr>
          <p:nvPr/>
        </p:nvPicPr>
        <p:blipFill>
          <a:blip r:embed="rId8" cstate="print"/>
          <a:srcRect/>
          <a:stretch>
            <a:fillRect/>
          </a:stretch>
        </p:blipFill>
        <p:spPr bwMode="auto">
          <a:xfrm>
            <a:off x="0" y="0"/>
            <a:ext cx="9144000" cy="41751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Содержимое 3" descr="http://www.zhanna2010r.narod2.ru/informatsiya_dlya_kolleg_bibliotekarei/irisy.jpg?rand=87397841861921"/>
          <p:cNvPicPr>
            <a:picLocks noGrp="1"/>
          </p:cNvPicPr>
          <p:nvPr>
            <p:ph idx="1"/>
          </p:nvPr>
        </p:nvPicPr>
        <p:blipFill>
          <a:blip r:embed="rId2" cstate="print"/>
          <a:srcRect/>
          <a:stretch>
            <a:fillRect/>
          </a:stretch>
        </p:blipFill>
        <p:spPr>
          <a:xfrm>
            <a:off x="0" y="0"/>
            <a:ext cx="9144000" cy="6858000"/>
          </a:xfrm>
        </p:spPr>
      </p:pic>
      <p:sp>
        <p:nvSpPr>
          <p:cNvPr id="23555" name="Прямоугольник 4"/>
          <p:cNvSpPr>
            <a:spLocks noChangeArrowheads="1"/>
          </p:cNvSpPr>
          <p:nvPr/>
        </p:nvSpPr>
        <p:spPr bwMode="auto">
          <a:xfrm>
            <a:off x="971550" y="1125538"/>
            <a:ext cx="6192838" cy="4154487"/>
          </a:xfrm>
          <a:prstGeom prst="rect">
            <a:avLst/>
          </a:prstGeom>
          <a:noFill/>
          <a:ln w="9525">
            <a:noFill/>
            <a:miter lim="800000"/>
            <a:headEnd/>
            <a:tailEnd/>
          </a:ln>
        </p:spPr>
        <p:txBody>
          <a:bodyPr>
            <a:spAutoFit/>
          </a:bodyPr>
          <a:lstStyle/>
          <a:p>
            <a:r>
              <a:rPr lang="ru-RU" sz="2400"/>
              <a:t>Неслучайно С.Д. Дрожжин  называет свои стихи песнями. Он и сам имел хороший голос, великолепные  музыкальные данные. Композиторы охотно сочиняли музыку на его стихи. Основными исполнителями были Ф.И. Шаляпин, Н.В. Плевицкая, А.Д. Вяльцева. Песня «У колодца», которой суждено стать русской народной была посвящена  Шаляпину, с огромным успехом исполнявшим ее.</a:t>
            </a:r>
          </a:p>
          <a:p>
            <a:r>
              <a:rPr lang="ru-RU" sz="2400"/>
              <a:t>В годы ВОВ ее пели партизаны.</a:t>
            </a:r>
          </a:p>
        </p:txBody>
      </p:sp>
      <p:pic>
        <p:nvPicPr>
          <p:cNvPr id="23556" name="Picture 5" descr="C:\Program Files (x86)\Microsoft Office\MEDIA\OFFICE12\Lines\BD15156_.gif"/>
          <p:cNvPicPr>
            <a:picLocks noChangeAspect="1" noChangeArrowheads="1"/>
          </p:cNvPicPr>
          <p:nvPr/>
        </p:nvPicPr>
        <p:blipFill>
          <a:blip r:embed="rId3" cstate="print"/>
          <a:srcRect/>
          <a:stretch>
            <a:fillRect/>
          </a:stretch>
        </p:blipFill>
        <p:spPr bwMode="auto">
          <a:xfrm>
            <a:off x="0" y="0"/>
            <a:ext cx="9144000" cy="417513"/>
          </a:xfrm>
          <a:prstGeom prst="rect">
            <a:avLst/>
          </a:prstGeom>
          <a:noFill/>
          <a:ln w="9525">
            <a:noFill/>
            <a:miter lim="800000"/>
            <a:headEnd/>
            <a:tailEnd/>
          </a:ln>
        </p:spPr>
      </p:pic>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Содержимое 2"/>
          <p:cNvSpPr>
            <a:spLocks noGrp="1"/>
          </p:cNvSpPr>
          <p:nvPr>
            <p:ph idx="1"/>
          </p:nvPr>
        </p:nvSpPr>
        <p:spPr>
          <a:xfrm>
            <a:off x="827088" y="404813"/>
            <a:ext cx="3322637" cy="6453187"/>
          </a:xfrm>
        </p:spPr>
        <p:txBody>
          <a:bodyPr/>
          <a:lstStyle/>
          <a:p>
            <a:pPr>
              <a:buFontTx/>
              <a:buNone/>
            </a:pPr>
            <a:r>
              <a:rPr lang="ru-RU" sz="1700" smtClean="0"/>
              <a:t>Быстро тучи проносилися</a:t>
            </a:r>
          </a:p>
          <a:p>
            <a:pPr>
              <a:buFontTx/>
              <a:buNone/>
            </a:pPr>
            <a:r>
              <a:rPr lang="ru-RU" sz="1700" smtClean="0"/>
              <a:t>Тёмно-синею грядой,</a:t>
            </a:r>
          </a:p>
          <a:p>
            <a:pPr>
              <a:buFontTx/>
              <a:buNone/>
            </a:pPr>
            <a:r>
              <a:rPr lang="ru-RU" sz="1700" smtClean="0"/>
              <a:t>Избы снегом запушилися:</a:t>
            </a:r>
          </a:p>
          <a:p>
            <a:pPr>
              <a:buFontTx/>
              <a:buNone/>
            </a:pPr>
            <a:r>
              <a:rPr lang="ru-RU" sz="1700" smtClean="0"/>
              <a:t>Был морозец молодой.</a:t>
            </a:r>
          </a:p>
          <a:p>
            <a:pPr>
              <a:buFontTx/>
              <a:buNone/>
            </a:pPr>
            <a:r>
              <a:rPr lang="ru-RU" sz="1700" smtClean="0"/>
              <a:t>Занесла кругом метелица</a:t>
            </a:r>
          </a:p>
          <a:p>
            <a:pPr>
              <a:buFontTx/>
              <a:buNone/>
            </a:pPr>
            <a:r>
              <a:rPr lang="ru-RU" sz="1700" smtClean="0"/>
              <a:t>Все дороги и следы…</a:t>
            </a:r>
          </a:p>
          <a:p>
            <a:pPr>
              <a:buFontTx/>
              <a:buNone/>
            </a:pPr>
            <a:r>
              <a:rPr lang="ru-RU" sz="1700" smtClean="0"/>
              <a:t>Из колодца красна девица</a:t>
            </a:r>
          </a:p>
          <a:p>
            <a:pPr>
              <a:buFontTx/>
              <a:buNone/>
            </a:pPr>
            <a:r>
              <a:rPr lang="ru-RU" sz="1700" smtClean="0"/>
              <a:t>Достаёт себе воды, —</a:t>
            </a:r>
          </a:p>
          <a:p>
            <a:pPr>
              <a:buFontTx/>
              <a:buNone/>
            </a:pPr>
            <a:r>
              <a:rPr lang="ru-RU" sz="1700" smtClean="0"/>
              <a:t>Достает и озирается,</a:t>
            </a:r>
          </a:p>
          <a:p>
            <a:pPr>
              <a:buFontTx/>
              <a:buNone/>
            </a:pPr>
            <a:r>
              <a:rPr lang="ru-RU" sz="1700" smtClean="0"/>
              <a:t>Молодешенька, кругом,</a:t>
            </a:r>
          </a:p>
          <a:p>
            <a:pPr>
              <a:buFontTx/>
              <a:buNone/>
            </a:pPr>
            <a:r>
              <a:rPr lang="ru-RU" sz="1700" smtClean="0"/>
              <a:t>А водица колыхается,</a:t>
            </a:r>
          </a:p>
          <a:p>
            <a:pPr>
              <a:buFontTx/>
              <a:buNone/>
            </a:pPr>
            <a:r>
              <a:rPr lang="ru-RU" sz="1700" smtClean="0"/>
              <a:t>Озадёрнутая льдом…</a:t>
            </a:r>
          </a:p>
          <a:p>
            <a:pPr>
              <a:buFontTx/>
              <a:buNone/>
            </a:pPr>
            <a:r>
              <a:rPr lang="ru-RU" sz="1700" smtClean="0"/>
              <a:t>Постояла чернобровая,</a:t>
            </a:r>
          </a:p>
          <a:p>
            <a:pPr>
              <a:buFontTx/>
              <a:buNone/>
            </a:pPr>
            <a:r>
              <a:rPr lang="ru-RU" sz="1700" smtClean="0"/>
              <a:t>Коромысло подняла</a:t>
            </a:r>
          </a:p>
          <a:p>
            <a:pPr>
              <a:buFontTx/>
              <a:buNone/>
            </a:pPr>
            <a:r>
              <a:rPr lang="ru-RU" sz="1700" smtClean="0"/>
              <a:t>И свою шубейку новую</a:t>
            </a:r>
          </a:p>
          <a:p>
            <a:pPr>
              <a:buFontTx/>
              <a:buNone/>
            </a:pPr>
            <a:r>
              <a:rPr lang="ru-RU" sz="1700" smtClean="0"/>
              <a:t>Чуть водой не залила.</a:t>
            </a:r>
          </a:p>
          <a:p>
            <a:pPr>
              <a:buFontTx/>
              <a:buNone/>
            </a:pPr>
            <a:r>
              <a:rPr lang="ru-RU" sz="1700" smtClean="0"/>
              <a:t>Вдоль по улице, как павушка,</a:t>
            </a:r>
          </a:p>
          <a:p>
            <a:pPr>
              <a:buFontTx/>
              <a:buNone/>
            </a:pPr>
            <a:r>
              <a:rPr lang="ru-RU" sz="1700" smtClean="0"/>
              <a:t>Красна девица идёт,</a:t>
            </a:r>
          </a:p>
          <a:p>
            <a:pPr>
              <a:buFontTx/>
              <a:buNone/>
            </a:pPr>
            <a:r>
              <a:rPr lang="ru-RU" sz="1700" smtClean="0"/>
              <a:t>А навстречу ей Иванушка</a:t>
            </a:r>
          </a:p>
          <a:p>
            <a:pPr>
              <a:buFontTx/>
              <a:buNone/>
            </a:pPr>
            <a:r>
              <a:rPr lang="ru-RU" sz="1700" smtClean="0"/>
              <a:t>Показался из ворот…</a:t>
            </a:r>
          </a:p>
        </p:txBody>
      </p:sp>
      <p:pic>
        <p:nvPicPr>
          <p:cNvPr id="24579" name="i-main-pic" descr="Картинка 84 из 5826">
            <a:hlinkClick r:id="rId3"/>
          </p:cNvPr>
          <p:cNvPicPr>
            <a:picLocks noChangeAspect="1" noChangeArrowheads="1"/>
          </p:cNvPicPr>
          <p:nvPr/>
        </p:nvPicPr>
        <p:blipFill>
          <a:blip r:embed="rId4" cstate="print"/>
          <a:srcRect/>
          <a:stretch>
            <a:fillRect/>
          </a:stretch>
        </p:blipFill>
        <p:spPr bwMode="auto">
          <a:xfrm>
            <a:off x="4067175" y="476250"/>
            <a:ext cx="4603750" cy="6048375"/>
          </a:xfrm>
          <a:prstGeom prst="rect">
            <a:avLst/>
          </a:prstGeom>
          <a:noFill/>
          <a:ln w="9525">
            <a:noFill/>
            <a:miter lim="800000"/>
            <a:headEnd/>
            <a:tailEnd/>
          </a:ln>
        </p:spPr>
      </p:pic>
      <p:pic>
        <p:nvPicPr>
          <p:cNvPr id="24580" name="Picture 5" descr="C:\Program Files (x86)\Microsoft Office\MEDIA\OFFICE12\Lines\BD15156_.gif"/>
          <p:cNvPicPr>
            <a:picLocks noChangeAspect="1" noChangeArrowheads="1"/>
          </p:cNvPicPr>
          <p:nvPr/>
        </p:nvPicPr>
        <p:blipFill>
          <a:blip r:embed="rId5" cstate="print"/>
          <a:srcRect/>
          <a:stretch>
            <a:fillRect/>
          </a:stretch>
        </p:blipFill>
        <p:spPr bwMode="auto">
          <a:xfrm>
            <a:off x="323850" y="0"/>
            <a:ext cx="8569325" cy="476250"/>
          </a:xfrm>
          <a:prstGeom prst="rect">
            <a:avLst/>
          </a:prstGeom>
          <a:noFill/>
          <a:ln w="9525">
            <a:noFill/>
            <a:miter lim="800000"/>
            <a:headEnd/>
            <a:tailEnd/>
          </a:ln>
        </p:spPr>
      </p:pic>
    </p:spTree>
  </p:cSld>
  <p:clrMapOvr>
    <a:masterClrMapping/>
  </p:clrMapOvr>
  <p:transition>
    <p:diamon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457200" y="274638"/>
            <a:ext cx="8229600" cy="633412"/>
          </a:xfrm>
        </p:spPr>
        <p:txBody>
          <a:bodyPr/>
          <a:lstStyle/>
          <a:p>
            <a:pPr eaLnBrk="1" hangingPunct="1"/>
            <a:r>
              <a:rPr lang="ru-RU" b="1" i="1" smtClean="0">
                <a:solidFill>
                  <a:srgbClr val="C00000"/>
                </a:solidFill>
              </a:rPr>
              <a:t>Революция 1917 года</a:t>
            </a:r>
          </a:p>
        </p:txBody>
      </p:sp>
      <p:sp>
        <p:nvSpPr>
          <p:cNvPr id="25603" name="Прямоугольник 4"/>
          <p:cNvSpPr>
            <a:spLocks noChangeArrowheads="1"/>
          </p:cNvSpPr>
          <p:nvPr/>
        </p:nvSpPr>
        <p:spPr bwMode="auto">
          <a:xfrm>
            <a:off x="395288" y="981075"/>
            <a:ext cx="8497887" cy="2160588"/>
          </a:xfrm>
          <a:prstGeom prst="rect">
            <a:avLst/>
          </a:prstGeom>
          <a:noFill/>
          <a:ln w="9525">
            <a:noFill/>
            <a:miter lim="800000"/>
            <a:headEnd/>
            <a:tailEnd/>
          </a:ln>
        </p:spPr>
        <p:txBody>
          <a:bodyPr>
            <a:spAutoFit/>
          </a:bodyPr>
          <a:lstStyle/>
          <a:p>
            <a:pPr algn="ctr">
              <a:lnSpc>
                <a:spcPct val="80000"/>
              </a:lnSpc>
            </a:pPr>
            <a:r>
              <a:rPr lang="ru-RU" sz="2800"/>
              <a:t>Октябрьский переворот Дрожжин встретил в Низовке, но вскоре покинул ее, занявшись общественной работой. Был избран председателем съезда пролетарских писателей Тверской губернии (1919), почетным членом Всероссийского союза поэтов (1923).</a:t>
            </a:r>
          </a:p>
        </p:txBody>
      </p:sp>
      <p:pic>
        <p:nvPicPr>
          <p:cNvPr id="25604" name="Рисунок 5" descr="http://img-fotki.yandex.ru/get/5907/stepanov-el.1ce/0_61867_33bcaaae_XL"/>
          <p:cNvPicPr>
            <a:picLocks noChangeAspect="1" noChangeArrowheads="1"/>
          </p:cNvPicPr>
          <p:nvPr/>
        </p:nvPicPr>
        <p:blipFill>
          <a:blip r:embed="rId3" cstate="print"/>
          <a:srcRect/>
          <a:stretch>
            <a:fillRect/>
          </a:stretch>
        </p:blipFill>
        <p:spPr bwMode="auto">
          <a:xfrm>
            <a:off x="468313" y="3213100"/>
            <a:ext cx="4751387" cy="3357563"/>
          </a:xfrm>
          <a:prstGeom prst="rect">
            <a:avLst/>
          </a:prstGeom>
          <a:noFill/>
          <a:ln w="9525">
            <a:noFill/>
            <a:miter lim="800000"/>
            <a:headEnd/>
            <a:tailEnd/>
          </a:ln>
        </p:spPr>
      </p:pic>
      <p:pic>
        <p:nvPicPr>
          <p:cNvPr id="25605" name="Рисунок 7" descr="http://ruskerealie.zcu.cz/images/rusko85.jpg"/>
          <p:cNvPicPr>
            <a:picLocks noChangeAspect="1" noChangeArrowheads="1"/>
          </p:cNvPicPr>
          <p:nvPr/>
        </p:nvPicPr>
        <p:blipFill>
          <a:blip r:embed="rId4" cstate="print"/>
          <a:srcRect/>
          <a:stretch>
            <a:fillRect/>
          </a:stretch>
        </p:blipFill>
        <p:spPr bwMode="auto">
          <a:xfrm>
            <a:off x="5580063" y="3141663"/>
            <a:ext cx="3024187" cy="3429000"/>
          </a:xfrm>
          <a:prstGeom prst="rect">
            <a:avLst/>
          </a:prstGeom>
          <a:noFill/>
          <a:ln w="9525">
            <a:noFill/>
            <a:miter lim="800000"/>
            <a:headEnd/>
            <a:tailEnd/>
          </a:ln>
        </p:spPr>
      </p:pic>
      <p:pic>
        <p:nvPicPr>
          <p:cNvPr id="25606" name="Picture 6" descr="C:\Program Files (x86)\Microsoft Office\MEDIA\OFFICE12\Lines\BD15156_.gif"/>
          <p:cNvPicPr>
            <a:picLocks noChangeAspect="1" noChangeArrowheads="1"/>
          </p:cNvPicPr>
          <p:nvPr/>
        </p:nvPicPr>
        <p:blipFill>
          <a:blip r:embed="rId5" cstate="print"/>
          <a:srcRect/>
          <a:stretch>
            <a:fillRect/>
          </a:stretch>
        </p:blipFill>
        <p:spPr bwMode="auto">
          <a:xfrm>
            <a:off x="323850" y="0"/>
            <a:ext cx="8640763" cy="446088"/>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3"/>
          <p:cNvSpPr>
            <a:spLocks noGrp="1" noChangeArrowheads="1"/>
          </p:cNvSpPr>
          <p:nvPr>
            <p:ph type="body" idx="1"/>
          </p:nvPr>
        </p:nvSpPr>
        <p:spPr>
          <a:xfrm>
            <a:off x="323850" y="333375"/>
            <a:ext cx="8569325" cy="5792788"/>
          </a:xfrm>
        </p:spPr>
        <p:txBody>
          <a:bodyPr/>
          <a:lstStyle/>
          <a:p>
            <a:pPr eaLnBrk="1" hangingPunct="1">
              <a:lnSpc>
                <a:spcPct val="80000"/>
              </a:lnSpc>
            </a:pPr>
            <a:r>
              <a:rPr lang="ru-RU" sz="1400" smtClean="0"/>
              <a:t/>
            </a:r>
            <a:br>
              <a:rPr lang="ru-RU" sz="1400" smtClean="0"/>
            </a:br>
            <a:endParaRPr lang="ru-RU" sz="1400" smtClean="0"/>
          </a:p>
        </p:txBody>
      </p:sp>
      <p:sp>
        <p:nvSpPr>
          <p:cNvPr id="26627" name="Прямоугольник 5"/>
          <p:cNvSpPr>
            <a:spLocks noChangeArrowheads="1"/>
          </p:cNvSpPr>
          <p:nvPr/>
        </p:nvSpPr>
        <p:spPr bwMode="auto">
          <a:xfrm>
            <a:off x="323850" y="404813"/>
            <a:ext cx="8569325" cy="5780087"/>
          </a:xfrm>
          <a:prstGeom prst="rect">
            <a:avLst/>
          </a:prstGeom>
          <a:noFill/>
          <a:ln w="9525">
            <a:noFill/>
            <a:miter lim="800000"/>
            <a:headEnd/>
            <a:tailEnd/>
          </a:ln>
        </p:spPr>
        <p:txBody>
          <a:bodyPr>
            <a:spAutoFit/>
          </a:bodyPr>
          <a:lstStyle/>
          <a:p>
            <a:pPr>
              <a:lnSpc>
                <a:spcPct val="80000"/>
              </a:lnSpc>
            </a:pPr>
            <a:endParaRPr lang="ru-RU"/>
          </a:p>
          <a:p>
            <a:pPr>
              <a:lnSpc>
                <a:spcPct val="80000"/>
              </a:lnSpc>
            </a:pPr>
            <a:r>
              <a:rPr lang="ru-RU" sz="3200"/>
              <a:t>       На историческую перемену поэт смотрел с оптимизмом.</a:t>
            </a:r>
          </a:p>
          <a:p>
            <a:pPr algn="ctr">
              <a:lnSpc>
                <a:spcPct val="80000"/>
              </a:lnSpc>
            </a:pPr>
            <a:endParaRPr lang="ru-RU" sz="2800"/>
          </a:p>
          <a:p>
            <a:pPr algn="ctr">
              <a:lnSpc>
                <a:spcPct val="80000"/>
              </a:lnSpc>
            </a:pPr>
            <a:r>
              <a:rPr lang="ru-RU" sz="2800"/>
              <a:t>«</a:t>
            </a:r>
            <a:r>
              <a:rPr lang="ru-RU" sz="2800" i="1"/>
              <a:t>Теперь наш пахарь терпеливый,</a:t>
            </a:r>
          </a:p>
          <a:p>
            <a:pPr algn="ctr">
              <a:lnSpc>
                <a:spcPct val="80000"/>
              </a:lnSpc>
            </a:pPr>
            <a:r>
              <a:rPr lang="ru-RU" sz="2800" i="1"/>
              <a:t>Как прежде, с бедною семьей</a:t>
            </a:r>
          </a:p>
          <a:p>
            <a:pPr algn="ctr">
              <a:lnSpc>
                <a:spcPct val="80000"/>
              </a:lnSpc>
            </a:pPr>
            <a:r>
              <a:rPr lang="ru-RU" sz="2800" i="1"/>
              <a:t>Не будет плакаться над нивой-</a:t>
            </a:r>
          </a:p>
          <a:p>
            <a:pPr algn="ctr">
              <a:lnSpc>
                <a:spcPct val="80000"/>
              </a:lnSpc>
            </a:pPr>
            <a:r>
              <a:rPr lang="ru-RU" sz="2800" i="1"/>
              <a:t>Он, и довольный и счастливый,</a:t>
            </a:r>
          </a:p>
          <a:p>
            <a:pPr algn="ctr">
              <a:lnSpc>
                <a:spcPct val="80000"/>
              </a:lnSpc>
            </a:pPr>
            <a:r>
              <a:rPr lang="ru-RU" sz="2800" i="1"/>
              <a:t>Другие песни запоет</a:t>
            </a:r>
          </a:p>
          <a:p>
            <a:pPr algn="ctr">
              <a:lnSpc>
                <a:spcPct val="80000"/>
              </a:lnSpc>
            </a:pPr>
            <a:r>
              <a:rPr lang="ru-RU" sz="2800" i="1"/>
              <a:t>И к свету двинется вперед».</a:t>
            </a:r>
          </a:p>
          <a:p>
            <a:pPr algn="ctr">
              <a:lnSpc>
                <a:spcPct val="80000"/>
              </a:lnSpc>
            </a:pPr>
            <a:r>
              <a:rPr lang="ru-RU" sz="2800" i="1"/>
              <a:t>                  </a:t>
            </a:r>
            <a:r>
              <a:rPr lang="ru-RU" sz="2800"/>
              <a:t>(«Прошли века неволи злой»)</a:t>
            </a:r>
          </a:p>
          <a:p>
            <a:pPr algn="ctr">
              <a:lnSpc>
                <a:spcPct val="80000"/>
              </a:lnSpc>
            </a:pPr>
            <a:endParaRPr lang="ru-RU" sz="2800"/>
          </a:p>
          <a:p>
            <a:pPr>
              <a:lnSpc>
                <a:spcPct val="80000"/>
              </a:lnSpc>
            </a:pPr>
            <a:r>
              <a:rPr lang="ru-RU" sz="3200"/>
              <a:t>Но вскоре он начинает понимать, что горя народного меньше не стало, но продолжает  верить «в торжество добра и правды на земле».</a:t>
            </a:r>
          </a:p>
        </p:txBody>
      </p:sp>
      <p:pic>
        <p:nvPicPr>
          <p:cNvPr id="26628" name="Picture 5" descr="C:\Program Files (x86)\Microsoft Office\MEDIA\OFFICE12\Lines\BD15156_.gif"/>
          <p:cNvPicPr>
            <a:picLocks noChangeAspect="1" noChangeArrowheads="1"/>
          </p:cNvPicPr>
          <p:nvPr/>
        </p:nvPicPr>
        <p:blipFill>
          <a:blip r:embed="rId2" cstate="print"/>
          <a:srcRect/>
          <a:stretch>
            <a:fillRect/>
          </a:stretch>
        </p:blipFill>
        <p:spPr bwMode="auto">
          <a:xfrm>
            <a:off x="323850" y="0"/>
            <a:ext cx="8569325" cy="417513"/>
          </a:xfrm>
          <a:prstGeom prst="rect">
            <a:avLst/>
          </a:prstGeom>
          <a:noFill/>
          <a:ln w="9525">
            <a:noFill/>
            <a:miter lim="800000"/>
            <a:headEnd/>
            <a:tailEnd/>
          </a:ln>
        </p:spPr>
      </p:pic>
      <p:pic>
        <p:nvPicPr>
          <p:cNvPr id="26629" name="Picture 5" descr="C:\Program Files (x86)\Microsoft Office\MEDIA\OFFICE12\Lines\BD15156_.gif"/>
          <p:cNvPicPr>
            <a:picLocks noChangeAspect="1" noChangeArrowheads="1"/>
          </p:cNvPicPr>
          <p:nvPr/>
        </p:nvPicPr>
        <p:blipFill>
          <a:blip r:embed="rId3" cstate="print"/>
          <a:srcRect/>
          <a:stretch>
            <a:fillRect/>
          </a:stretch>
        </p:blipFill>
        <p:spPr bwMode="auto">
          <a:xfrm>
            <a:off x="179388" y="6165850"/>
            <a:ext cx="8964612" cy="503238"/>
          </a:xfrm>
          <a:prstGeom prst="rect">
            <a:avLst/>
          </a:prstGeom>
          <a:noFill/>
          <a:ln w="9525">
            <a:noFill/>
            <a:miter lim="800000"/>
            <a:headEnd/>
            <a:tailEnd/>
          </a:ln>
        </p:spPr>
      </p:pic>
    </p:spTree>
  </p:cSld>
  <p:clrMapOvr>
    <a:masterClrMapping/>
  </p:clrMapOvr>
  <p:transition>
    <p:randomBa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Содержимое 3"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27651" name="Прямоугольник 4"/>
          <p:cNvSpPr>
            <a:spLocks noChangeArrowheads="1"/>
          </p:cNvSpPr>
          <p:nvPr/>
        </p:nvSpPr>
        <p:spPr bwMode="auto">
          <a:xfrm>
            <a:off x="1979613" y="1484313"/>
            <a:ext cx="5472112" cy="3933825"/>
          </a:xfrm>
          <a:prstGeom prst="rect">
            <a:avLst/>
          </a:prstGeom>
          <a:noFill/>
          <a:ln w="9525">
            <a:noFill/>
            <a:miter lim="800000"/>
            <a:headEnd/>
            <a:tailEnd/>
          </a:ln>
        </p:spPr>
        <p:txBody>
          <a:bodyPr>
            <a:spAutoFit/>
          </a:bodyPr>
          <a:lstStyle/>
          <a:p>
            <a:pPr>
              <a:lnSpc>
                <a:spcPct val="80000"/>
              </a:lnSpc>
            </a:pPr>
            <a:r>
              <a:rPr lang="ru-RU" sz="2400"/>
              <a:t>Последние годы провёл в Низовке. Дом поэта – очаг культурный жизни Тверской губернии, куда идут письма начинающих писателей, учителей, школьников. Многие из них охотно приезжают для встречи с поэтом.</a:t>
            </a:r>
          </a:p>
          <a:p>
            <a:pPr>
              <a:lnSpc>
                <a:spcPct val="80000"/>
              </a:lnSpc>
            </a:pPr>
            <a:r>
              <a:rPr lang="ru-RU" sz="2400"/>
              <a:t>Дрожжин пытался подвести итог своей многолетней литературной деятельности. Обрабатывал рукописи, вел обширную переписку,  готовил к изданию 4-х томник своих стихов. </a:t>
            </a:r>
          </a:p>
        </p:txBody>
      </p:sp>
    </p:spTree>
  </p:cSld>
  <p:clrMapOvr>
    <a:masterClrMapping/>
  </p:clrMapOvr>
  <p:transition>
    <p:comb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Содержимое 3" descr="http://www.zhanna2010r.narod2.ru/informatsiya_dlya_kolleg_bibliotekarei/23s9egi.jpg?rand=3338682410210"/>
          <p:cNvPicPr>
            <a:picLocks noGrp="1"/>
          </p:cNvPicPr>
          <p:nvPr>
            <p:ph idx="1"/>
          </p:nvPr>
        </p:nvPicPr>
        <p:blipFill>
          <a:blip r:embed="rId2" cstate="print"/>
          <a:srcRect/>
          <a:stretch>
            <a:fillRect/>
          </a:stretch>
        </p:blipFill>
        <p:spPr>
          <a:xfrm>
            <a:off x="0" y="0"/>
            <a:ext cx="9144000" cy="6858000"/>
          </a:xfrm>
        </p:spPr>
      </p:pic>
      <p:sp>
        <p:nvSpPr>
          <p:cNvPr id="6" name="TextBox 5"/>
          <p:cNvSpPr txBox="1"/>
          <p:nvPr/>
        </p:nvSpPr>
        <p:spPr>
          <a:xfrm>
            <a:off x="1619250" y="1052513"/>
            <a:ext cx="6481763" cy="5262562"/>
          </a:xfrm>
          <a:prstGeom prst="rect">
            <a:avLst/>
          </a:prstGeom>
          <a:noFill/>
        </p:spPr>
        <p:txBody>
          <a:bodyPr>
            <a:spAutoFit/>
          </a:bodyPr>
          <a:lstStyle/>
          <a:p>
            <a:pPr>
              <a:defRPr/>
            </a:pPr>
            <a:r>
              <a:rPr lang="ru-RU" sz="2800" dirty="0"/>
              <a:t>Вся жизнь Спиридона Дмитриевича Дрожжина является образцом  трудолюбия, скромности, правды и добра. В «Автобиографии он подчеркивал, что если «имел какой-нибудь данный Господом талант, то не зарыл его, как ленивый раб, в землю».</a:t>
            </a:r>
          </a:p>
          <a:p>
            <a:pPr>
              <a:defRPr/>
            </a:pPr>
            <a:r>
              <a:rPr lang="ru-RU" sz="2800" b="1" i="1" u="sng" dirty="0">
                <a:solidFill>
                  <a:schemeClr val="accent1">
                    <a:lumMod val="25000"/>
                  </a:schemeClr>
                </a:solidFill>
              </a:rPr>
              <a:t>24 декабря 1930 года остановилось сердце поэта.</a:t>
            </a:r>
          </a:p>
          <a:p>
            <a:pPr>
              <a:defRPr/>
            </a:pPr>
            <a:endParaRPr lang="ru-RU" sz="2800" dirty="0"/>
          </a:p>
          <a:p>
            <a:pPr>
              <a:defRPr/>
            </a:pPr>
            <a:endParaRPr lang="ru-RU" sz="2800" dirty="0"/>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Содержимое 3" descr="http://www.zhanna2010r.narod2.ru/informatsiya_dlya_kolleg_bibliotekarei/irisy.jpg?rand=87397841861921"/>
          <p:cNvPicPr>
            <a:picLocks noGrp="1"/>
          </p:cNvPicPr>
          <p:nvPr>
            <p:ph idx="1"/>
          </p:nvPr>
        </p:nvPicPr>
        <p:blipFill>
          <a:blip r:embed="rId2" cstate="print"/>
          <a:srcRect/>
          <a:stretch>
            <a:fillRect/>
          </a:stretch>
        </p:blipFill>
        <p:spPr>
          <a:xfrm>
            <a:off x="0" y="0"/>
            <a:ext cx="9144000" cy="6858000"/>
          </a:xfrm>
        </p:spPr>
      </p:pic>
      <p:sp>
        <p:nvSpPr>
          <p:cNvPr id="29699" name="Прямоугольник 4"/>
          <p:cNvSpPr>
            <a:spLocks noChangeArrowheads="1"/>
          </p:cNvSpPr>
          <p:nvPr/>
        </p:nvSpPr>
        <p:spPr bwMode="auto">
          <a:xfrm>
            <a:off x="827088" y="981075"/>
            <a:ext cx="6337300" cy="4783138"/>
          </a:xfrm>
          <a:prstGeom prst="rect">
            <a:avLst/>
          </a:prstGeom>
          <a:noFill/>
          <a:ln w="9525">
            <a:noFill/>
            <a:miter lim="800000"/>
            <a:headEnd/>
            <a:tailEnd/>
          </a:ln>
        </p:spPr>
        <p:txBody>
          <a:bodyPr>
            <a:spAutoFit/>
          </a:bodyPr>
          <a:lstStyle/>
          <a:p>
            <a:pPr>
              <a:lnSpc>
                <a:spcPct val="80000"/>
              </a:lnSpc>
            </a:pPr>
            <a:r>
              <a:rPr lang="ru-RU" sz="2400"/>
              <a:t>Дрожжин — один из самых плодовитых крестьянских поэтов, выпустивший </a:t>
            </a:r>
          </a:p>
          <a:p>
            <a:pPr>
              <a:lnSpc>
                <a:spcPct val="80000"/>
              </a:lnSpc>
            </a:pPr>
            <a:r>
              <a:rPr lang="ru-RU" sz="2400"/>
              <a:t>более 30 поэтических сборников:</a:t>
            </a:r>
          </a:p>
          <a:p>
            <a:pPr>
              <a:lnSpc>
                <a:spcPct val="80000"/>
              </a:lnSpc>
            </a:pPr>
            <a:endParaRPr lang="ru-RU" sz="2400"/>
          </a:p>
          <a:p>
            <a:pPr>
              <a:lnSpc>
                <a:spcPct val="80000"/>
              </a:lnSpc>
            </a:pPr>
            <a:r>
              <a:rPr lang="ru-RU" sz="2400" i="1"/>
              <a:t>Стихотворения 1866—1888, СПб. — 1889 </a:t>
            </a:r>
          </a:p>
          <a:p>
            <a:pPr>
              <a:lnSpc>
                <a:spcPct val="80000"/>
              </a:lnSpc>
            </a:pPr>
            <a:r>
              <a:rPr lang="ru-RU" sz="2400" i="1"/>
              <a:t>Поэзия труда и горя (1889-1897), М.  1901 </a:t>
            </a:r>
          </a:p>
          <a:p>
            <a:pPr>
              <a:lnSpc>
                <a:spcPct val="80000"/>
              </a:lnSpc>
            </a:pPr>
            <a:r>
              <a:rPr lang="ru-RU" sz="2400" i="1"/>
              <a:t>Новые стихотворения. М. — 1904 </a:t>
            </a:r>
          </a:p>
          <a:p>
            <a:pPr>
              <a:lnSpc>
                <a:spcPct val="80000"/>
              </a:lnSpc>
            </a:pPr>
            <a:r>
              <a:rPr lang="ru-RU" sz="2400" i="1"/>
              <a:t>Год крестьянина. М. — 1906 </a:t>
            </a:r>
          </a:p>
          <a:p>
            <a:pPr>
              <a:lnSpc>
                <a:spcPct val="80000"/>
              </a:lnSpc>
            </a:pPr>
            <a:r>
              <a:rPr lang="ru-RU" sz="2400" i="1"/>
              <a:t>Заветные песни. М. — 1907 </a:t>
            </a:r>
          </a:p>
          <a:p>
            <a:pPr>
              <a:lnSpc>
                <a:spcPct val="80000"/>
              </a:lnSpc>
            </a:pPr>
            <a:r>
              <a:rPr lang="ru-RU" sz="2400" i="1"/>
              <a:t>Новые русские песни. М. — 1909 </a:t>
            </a:r>
          </a:p>
          <a:p>
            <a:pPr>
              <a:lnSpc>
                <a:spcPct val="80000"/>
              </a:lnSpc>
            </a:pPr>
            <a:r>
              <a:rPr lang="ru-RU" sz="2400" i="1"/>
              <a:t>Баян. М. — 1909 </a:t>
            </a:r>
          </a:p>
          <a:p>
            <a:pPr>
              <a:lnSpc>
                <a:spcPct val="80000"/>
              </a:lnSpc>
            </a:pPr>
            <a:r>
              <a:rPr lang="ru-RU" sz="2400" i="1"/>
              <a:t>Песни старого пахаря. М. — 1913 </a:t>
            </a:r>
          </a:p>
          <a:p>
            <a:pPr>
              <a:lnSpc>
                <a:spcPct val="80000"/>
              </a:lnSpc>
            </a:pPr>
            <a:r>
              <a:rPr lang="ru-RU" sz="2400" i="1"/>
              <a:t>Пути—дороги. М. — 1929 </a:t>
            </a:r>
          </a:p>
          <a:p>
            <a:pPr>
              <a:lnSpc>
                <a:spcPct val="80000"/>
              </a:lnSpc>
            </a:pPr>
            <a:r>
              <a:rPr lang="ru-RU" sz="2400" i="1"/>
              <a:t>Песни крестьянина. М. — 192</a:t>
            </a:r>
            <a:r>
              <a:rPr lang="ru-RU" sz="2400"/>
              <a:t>9 </a:t>
            </a:r>
          </a:p>
          <a:p>
            <a:endParaRPr lang="ru-RU"/>
          </a:p>
          <a:p>
            <a:endParaRPr lang="ru-RU"/>
          </a:p>
        </p:txBody>
      </p:sp>
      <p:pic>
        <p:nvPicPr>
          <p:cNvPr id="29700" name="i-main-pic" descr="Картинка 23 из 72">
            <a:hlinkClick r:id="rId3"/>
          </p:cNvPr>
          <p:cNvPicPr>
            <a:picLocks/>
          </p:cNvPicPr>
          <p:nvPr/>
        </p:nvPicPr>
        <p:blipFill>
          <a:blip r:embed="rId4" cstate="print"/>
          <a:srcRect/>
          <a:stretch>
            <a:fillRect/>
          </a:stretch>
        </p:blipFill>
        <p:spPr bwMode="auto">
          <a:xfrm rot="-1089262">
            <a:off x="6911975" y="2655888"/>
            <a:ext cx="1897063" cy="2454275"/>
          </a:xfrm>
          <a:prstGeom prst="rect">
            <a:avLst/>
          </a:prstGeom>
          <a:noFill/>
          <a:ln w="9525">
            <a:noFill/>
            <a:miter lim="800000"/>
            <a:headEnd/>
            <a:tailEnd/>
          </a:ln>
        </p:spPr>
      </p:pic>
      <p:pic>
        <p:nvPicPr>
          <p:cNvPr id="29701" name="i-main-pic" descr="Картинка 3 из 72">
            <a:hlinkClick r:id="rId5"/>
          </p:cNvPr>
          <p:cNvPicPr>
            <a:picLocks noChangeAspect="1" noChangeArrowheads="1"/>
          </p:cNvPicPr>
          <p:nvPr/>
        </p:nvPicPr>
        <p:blipFill>
          <a:blip r:embed="rId6" cstate="print"/>
          <a:srcRect/>
          <a:stretch>
            <a:fillRect/>
          </a:stretch>
        </p:blipFill>
        <p:spPr bwMode="auto">
          <a:xfrm rot="1024101">
            <a:off x="6007100" y="4033838"/>
            <a:ext cx="1576388" cy="2651125"/>
          </a:xfrm>
          <a:prstGeom prst="rect">
            <a:avLst/>
          </a:prstGeom>
          <a:noFill/>
          <a:ln w="9525">
            <a:noFill/>
            <a:miter lim="800000"/>
            <a:headEnd/>
            <a:tailEnd/>
          </a:ln>
        </p:spPr>
      </p:pic>
      <p:pic>
        <p:nvPicPr>
          <p:cNvPr id="29702" name="i-main-pic" descr="Картинка 49 из 72">
            <a:hlinkClick r:id="rId7"/>
          </p:cNvPr>
          <p:cNvPicPr>
            <a:picLocks noChangeAspect="1" noChangeArrowheads="1"/>
          </p:cNvPicPr>
          <p:nvPr/>
        </p:nvPicPr>
        <p:blipFill>
          <a:blip r:embed="rId8" cstate="print"/>
          <a:srcRect/>
          <a:stretch>
            <a:fillRect/>
          </a:stretch>
        </p:blipFill>
        <p:spPr bwMode="auto">
          <a:xfrm>
            <a:off x="7308850" y="317500"/>
            <a:ext cx="1655763" cy="2120900"/>
          </a:xfrm>
          <a:prstGeom prst="rect">
            <a:avLst/>
          </a:prstGeom>
          <a:noFill/>
          <a:ln w="9525">
            <a:noFill/>
            <a:miter lim="800000"/>
            <a:headEnd/>
            <a:tailEnd/>
          </a:ln>
        </p:spPr>
      </p:pic>
      <p:pic>
        <p:nvPicPr>
          <p:cNvPr id="29703" name="i-main-pic" descr="Картинка 8 из 72">
            <a:hlinkClick r:id="rId9"/>
          </p:cNvPr>
          <p:cNvPicPr>
            <a:picLocks noChangeAspect="1" noChangeArrowheads="1"/>
          </p:cNvPicPr>
          <p:nvPr/>
        </p:nvPicPr>
        <p:blipFill>
          <a:blip r:embed="rId10" cstate="print"/>
          <a:srcRect/>
          <a:stretch>
            <a:fillRect/>
          </a:stretch>
        </p:blipFill>
        <p:spPr bwMode="auto">
          <a:xfrm>
            <a:off x="2771775" y="5157788"/>
            <a:ext cx="2520950" cy="1700212"/>
          </a:xfrm>
          <a:prstGeom prst="rect">
            <a:avLst/>
          </a:prstGeom>
          <a:noFill/>
          <a:ln w="9525">
            <a:noFill/>
            <a:miter lim="800000"/>
            <a:headEnd/>
            <a:tailEnd/>
          </a:ln>
        </p:spPr>
      </p:pic>
      <p:pic>
        <p:nvPicPr>
          <p:cNvPr id="29704" name="Picture 5" descr="C:\Program Files (x86)\Microsoft Office\MEDIA\OFFICE12\Lines\BD15156_.gif"/>
          <p:cNvPicPr>
            <a:picLocks noChangeAspect="1" noChangeArrowheads="1"/>
          </p:cNvPicPr>
          <p:nvPr/>
        </p:nvPicPr>
        <p:blipFill>
          <a:blip r:embed="rId11" cstate="print"/>
          <a:srcRect/>
          <a:stretch>
            <a:fillRect/>
          </a:stretch>
        </p:blipFill>
        <p:spPr bwMode="auto">
          <a:xfrm>
            <a:off x="0" y="0"/>
            <a:ext cx="9144000" cy="476250"/>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Заголовок 1"/>
          <p:cNvSpPr>
            <a:spLocks noGrp="1"/>
          </p:cNvSpPr>
          <p:nvPr>
            <p:ph type="title"/>
          </p:nvPr>
        </p:nvSpPr>
        <p:spPr/>
        <p:txBody>
          <a:bodyPr/>
          <a:lstStyle/>
          <a:p>
            <a:pPr eaLnBrk="1" hangingPunct="1"/>
            <a:r>
              <a:rPr lang="ru-RU" b="1" i="1" smtClean="0">
                <a:solidFill>
                  <a:srgbClr val="C00000"/>
                </a:solidFill>
              </a:rPr>
              <a:t>Дом-музей С.Д. Дрожжина</a:t>
            </a:r>
          </a:p>
        </p:txBody>
      </p:sp>
      <p:pic>
        <p:nvPicPr>
          <p:cNvPr id="30723" name="Picture 2" descr="C:\Users\Библиотека\Desktop\Музей Дрожжина\SDC11008.JPG"/>
          <p:cNvPicPr>
            <a:picLocks noGrp="1" noChangeAspect="1" noChangeArrowheads="1"/>
          </p:cNvPicPr>
          <p:nvPr>
            <p:ph idx="1"/>
          </p:nvPr>
        </p:nvPicPr>
        <p:blipFill>
          <a:blip r:embed="rId2" cstate="print"/>
          <a:srcRect/>
          <a:stretch>
            <a:fillRect/>
          </a:stretch>
        </p:blipFill>
        <p:spPr>
          <a:xfrm>
            <a:off x="179388" y="1700213"/>
            <a:ext cx="3671887" cy="4895850"/>
          </a:xfrm>
          <a:noFill/>
        </p:spPr>
      </p:pic>
      <p:sp>
        <p:nvSpPr>
          <p:cNvPr id="30724" name="Прямоугольник 4"/>
          <p:cNvSpPr>
            <a:spLocks noChangeArrowheads="1"/>
          </p:cNvSpPr>
          <p:nvPr/>
        </p:nvSpPr>
        <p:spPr bwMode="auto">
          <a:xfrm>
            <a:off x="4030663" y="1412875"/>
            <a:ext cx="5113337" cy="4819650"/>
          </a:xfrm>
          <a:prstGeom prst="rect">
            <a:avLst/>
          </a:prstGeom>
          <a:noFill/>
          <a:ln w="9525">
            <a:noFill/>
            <a:miter lim="800000"/>
            <a:headEnd/>
            <a:tailEnd/>
          </a:ln>
        </p:spPr>
        <p:txBody>
          <a:bodyPr>
            <a:spAutoFit/>
          </a:bodyPr>
          <a:lstStyle/>
          <a:p>
            <a:pPr>
              <a:lnSpc>
                <a:spcPct val="80000"/>
              </a:lnSpc>
            </a:pPr>
            <a:r>
              <a:rPr lang="ru-RU" sz="3200"/>
              <a:t>При создании </a:t>
            </a:r>
            <a:r>
              <a:rPr lang="ru-RU" sz="3200">
                <a:hlinkClick r:id="rId3" tooltip="Иваньковское водохранилище"/>
              </a:rPr>
              <a:t>Иваньковского водохранилища</a:t>
            </a:r>
            <a:r>
              <a:rPr lang="ru-RU" sz="3200"/>
              <a:t> </a:t>
            </a:r>
          </a:p>
          <a:p>
            <a:pPr>
              <a:lnSpc>
                <a:spcPct val="80000"/>
              </a:lnSpc>
            </a:pPr>
            <a:r>
              <a:rPr lang="ru-RU" sz="3200"/>
              <a:t>его прах</a:t>
            </a:r>
          </a:p>
          <a:p>
            <a:pPr>
              <a:lnSpc>
                <a:spcPct val="80000"/>
              </a:lnSpc>
            </a:pPr>
            <a:r>
              <a:rPr lang="ru-RU" sz="3200"/>
              <a:t>и  дом в </a:t>
            </a:r>
            <a:r>
              <a:rPr lang="ru-RU" sz="3200" i="1">
                <a:hlinkClick r:id="rId4" tooltip="1937"/>
              </a:rPr>
              <a:t>1937</a:t>
            </a:r>
            <a:r>
              <a:rPr lang="ru-RU" sz="3200"/>
              <a:t> были перенесены в п. </a:t>
            </a:r>
            <a:r>
              <a:rPr lang="ru-RU" sz="3200">
                <a:hlinkClick r:id="rId5" tooltip="Новозавидовский"/>
              </a:rPr>
              <a:t>Новозавидовский</a:t>
            </a:r>
            <a:r>
              <a:rPr lang="ru-RU" sz="3200"/>
              <a:t>, где открыт музей в 1938 г.,</a:t>
            </a:r>
          </a:p>
          <a:p>
            <a:pPr>
              <a:lnSpc>
                <a:spcPct val="80000"/>
              </a:lnSpc>
            </a:pPr>
            <a:r>
              <a:rPr lang="ru-RU" sz="3200"/>
              <a:t>который хранит творческое наследие  поэта и реликвии (более 2-х тысяч единиц).</a:t>
            </a:r>
          </a:p>
        </p:txBody>
      </p:sp>
      <p:pic>
        <p:nvPicPr>
          <p:cNvPr id="30725" name="i-main-pic" descr="Картинка 64 из 72">
            <a:hlinkClick r:id="rId6"/>
          </p:cNvPr>
          <p:cNvPicPr>
            <a:picLocks noChangeAspect="1" noChangeArrowheads="1"/>
          </p:cNvPicPr>
          <p:nvPr/>
        </p:nvPicPr>
        <p:blipFill>
          <a:blip r:embed="rId7" cstate="print"/>
          <a:srcRect/>
          <a:stretch>
            <a:fillRect/>
          </a:stretch>
        </p:blipFill>
        <p:spPr bwMode="auto">
          <a:xfrm>
            <a:off x="7308850" y="1773238"/>
            <a:ext cx="1620838" cy="1223962"/>
          </a:xfrm>
          <a:prstGeom prst="rect">
            <a:avLst/>
          </a:prstGeom>
          <a:noFill/>
          <a:ln w="9525">
            <a:noFill/>
            <a:miter lim="800000"/>
            <a:headEnd/>
            <a:tailEnd/>
          </a:ln>
        </p:spPr>
      </p:pic>
      <p:pic>
        <p:nvPicPr>
          <p:cNvPr id="30726" name="Picture 6" descr="C:\Program Files (x86)\Microsoft Office\MEDIA\OFFICE12\Lines\BD15156_.gif"/>
          <p:cNvPicPr>
            <a:picLocks noChangeAspect="1" noChangeArrowheads="1"/>
          </p:cNvPicPr>
          <p:nvPr/>
        </p:nvPicPr>
        <p:blipFill>
          <a:blip r:embed="rId8" cstate="print"/>
          <a:srcRect/>
          <a:stretch>
            <a:fillRect/>
          </a:stretch>
        </p:blipFill>
        <p:spPr bwMode="auto">
          <a:xfrm>
            <a:off x="0" y="0"/>
            <a:ext cx="9144000" cy="549275"/>
          </a:xfrm>
          <a:prstGeom prst="rect">
            <a:avLst/>
          </a:prstGeom>
          <a:noFill/>
          <a:ln w="9525">
            <a:noFill/>
            <a:miter lim="800000"/>
            <a:headEnd/>
            <a:tailEnd/>
          </a:ln>
        </p:spPr>
      </p:pic>
      <p:pic>
        <p:nvPicPr>
          <p:cNvPr id="30727" name="Picture 8" descr="C:\Program Files (x86)\Microsoft Office\MEDIA\OFFICE12\Lines\BD15156_.gif"/>
          <p:cNvPicPr>
            <a:picLocks noChangeAspect="1" noChangeArrowheads="1"/>
          </p:cNvPicPr>
          <p:nvPr/>
        </p:nvPicPr>
        <p:blipFill>
          <a:blip r:embed="rId9" cstate="print"/>
          <a:srcRect/>
          <a:stretch>
            <a:fillRect/>
          </a:stretch>
        </p:blipFill>
        <p:spPr bwMode="auto">
          <a:xfrm>
            <a:off x="3851275" y="6165850"/>
            <a:ext cx="5292725" cy="69215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Содержимое 3" descr="http://www.zhanna2010r.narod2.ru/informatsiya_dlya_kolleg_bibliotekarei/1237355562_pic_id41446.jpg?rand=36920947048048"/>
          <p:cNvPicPr>
            <a:picLocks noGrp="1"/>
          </p:cNvPicPr>
          <p:nvPr>
            <p:ph idx="1"/>
          </p:nvPr>
        </p:nvPicPr>
        <p:blipFill>
          <a:blip r:embed="rId2" cstate="print"/>
          <a:srcRect/>
          <a:stretch>
            <a:fillRect/>
          </a:stretch>
        </p:blipFill>
        <p:spPr>
          <a:xfrm>
            <a:off x="0" y="0"/>
            <a:ext cx="9144000" cy="6858000"/>
          </a:xfrm>
        </p:spPr>
      </p:pic>
      <p:sp>
        <p:nvSpPr>
          <p:cNvPr id="3" name="Прямоугольник 2"/>
          <p:cNvSpPr/>
          <p:nvPr/>
        </p:nvSpPr>
        <p:spPr>
          <a:xfrm>
            <a:off x="1187624" y="980728"/>
            <a:ext cx="6912768" cy="5088766"/>
          </a:xfrm>
          <a:prstGeom prst="rect">
            <a:avLst/>
          </a:prstGeom>
          <a:solidFill>
            <a:schemeClr val="accent1">
              <a:lumMod val="25000"/>
            </a:schemeClr>
          </a:solidFill>
        </p:spPr>
        <p:txBody>
          <a:bodyPr>
            <a:spAutoFit/>
          </a:bodyPr>
          <a:lstStyle/>
          <a:p>
            <a:pPr algn="ctr">
              <a:defRPr/>
            </a:pPr>
            <a:r>
              <a:rPr lang="ru-RU" sz="4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С 6 лет Спиридон ездит с дедом и дядей в лес за дровами, помогает в поле, ходит в ночное пасти коней. Здесь он обретает чувство единения с природой и родиной. </a:t>
            </a:r>
          </a:p>
        </p:txBody>
      </p:sp>
    </p:spTree>
  </p:cSld>
  <p:clrMapOvr>
    <a:masterClrMapping/>
  </p:clrMapOvr>
  <p:transition>
    <p:pull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Библиотека\Desktop\Музей Дрожжина\SDC11009.JPG"/>
          <p:cNvPicPr>
            <a:picLocks noGrp="1" noChangeAspect="1" noChangeArrowheads="1"/>
          </p:cNvPicPr>
          <p:nvPr>
            <p:ph idx="1"/>
          </p:nvPr>
        </p:nvPicPr>
        <p:blipFill>
          <a:blip r:embed="rId2" cstate="print"/>
          <a:srcRect/>
          <a:stretch>
            <a:fillRect/>
          </a:stretch>
        </p:blipFill>
        <p:spPr>
          <a:xfrm>
            <a:off x="0" y="0"/>
            <a:ext cx="9324975" cy="6858000"/>
          </a:xfrm>
          <a:noFill/>
        </p:spPr>
      </p:pic>
    </p:spTree>
  </p:cSld>
  <p:clrMapOvr>
    <a:masterClrMapping/>
  </p:clrMapOvr>
  <p:transition>
    <p:wheel spokes="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Библиотека\Desktop\Музей Дрожжина\SDC11010.JPG"/>
          <p:cNvPicPr>
            <a:picLocks noGrp="1" noChangeAspect="1" noChangeArrowheads="1"/>
          </p:cNvPicPr>
          <p:nvPr>
            <p:ph idx="1"/>
          </p:nvPr>
        </p:nvPicPr>
        <p:blipFill>
          <a:blip r:embed="rId2" cstate="print"/>
          <a:srcRect/>
          <a:stretch>
            <a:fillRect/>
          </a:stretch>
        </p:blipFill>
        <p:spPr>
          <a:xfrm>
            <a:off x="-39688" y="-28575"/>
            <a:ext cx="9183688" cy="6886575"/>
          </a:xfrm>
          <a:noFill/>
        </p:spPr>
      </p:pic>
    </p:spTree>
  </p:cSld>
  <p:clrMapOvr>
    <a:masterClrMapping/>
  </p:clrMapOvr>
  <p:transition>
    <p:wheel spokes="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Библиотека\Desktop\Музей Дрожжина\SDC11011.JPG"/>
          <p:cNvPicPr>
            <a:picLocks noGrp="1" noChangeAspect="1" noChangeArrowheads="1"/>
          </p:cNvPicPr>
          <p:nvPr>
            <p:ph idx="1"/>
          </p:nvPr>
        </p:nvPicPr>
        <p:blipFill>
          <a:blip r:embed="rId2" cstate="print"/>
          <a:srcRect/>
          <a:stretch>
            <a:fillRect/>
          </a:stretch>
        </p:blipFill>
        <p:spPr>
          <a:xfrm>
            <a:off x="11113" y="9525"/>
            <a:ext cx="9132887" cy="6848475"/>
          </a:xfrm>
          <a:noFill/>
        </p:spPr>
      </p:pic>
    </p:spTree>
  </p:cSld>
  <p:clrMapOvr>
    <a:masterClrMapping/>
  </p:clrMapOvr>
  <p:transition>
    <p:pull dir="l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Users\Библиотека\Desktop\Музей Дрожжина\SDC11012.JPG"/>
          <p:cNvPicPr>
            <a:picLocks noGrp="1" noChangeAspect="1" noChangeArrowheads="1"/>
          </p:cNvPicPr>
          <p:nvPr>
            <p:ph idx="1"/>
          </p:nvPr>
        </p:nvPicPr>
        <p:blipFill>
          <a:blip r:embed="rId2" cstate="print"/>
          <a:srcRect/>
          <a:stretch>
            <a:fillRect/>
          </a:stretch>
        </p:blipFill>
        <p:spPr>
          <a:xfrm>
            <a:off x="-39688" y="-28575"/>
            <a:ext cx="9183688" cy="6886575"/>
          </a:xfrm>
          <a:noFill/>
        </p:spPr>
      </p:pic>
    </p:spTree>
  </p:cSld>
  <p:clrMapOvr>
    <a:masterClrMapping/>
  </p:clrMapOvr>
  <p:transition>
    <p:wheel spokes="8"/>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Users\Библиотека\Desktop\Музей Дрожжина\SDC11013.JPG"/>
          <p:cNvPicPr>
            <a:picLocks noGrp="1" noChangeAspect="1" noChangeArrowheads="1"/>
          </p:cNvPicPr>
          <p:nvPr>
            <p:ph idx="1"/>
          </p:nvPr>
        </p:nvPicPr>
        <p:blipFill>
          <a:blip r:embed="rId2" cstate="print"/>
          <a:srcRect/>
          <a:stretch>
            <a:fillRect/>
          </a:stretch>
        </p:blipFill>
        <p:spPr>
          <a:xfrm>
            <a:off x="0" y="1588"/>
            <a:ext cx="9144000" cy="6856412"/>
          </a:xfrm>
          <a:noFill/>
        </p:spPr>
      </p:pic>
    </p:spTree>
  </p:cSld>
  <p:clrMapOvr>
    <a:masterClrMapping/>
  </p:clrMapOvr>
  <p:transition>
    <p:comb/>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Рисунок 3" descr="http://www.zhanna2010r.narod2.ru/informatsiya_dlya_kolleg_bibliotekarei/23s9egi.jpg?rand=3338682410210"/>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Прямоугольник 4"/>
          <p:cNvSpPr/>
          <p:nvPr/>
        </p:nvSpPr>
        <p:spPr>
          <a:xfrm>
            <a:off x="1835696" y="404664"/>
            <a:ext cx="5832648" cy="3970318"/>
          </a:xfrm>
          <a:prstGeom prst="rect">
            <a:avLst/>
          </a:prstGeom>
          <a:solidFill>
            <a:schemeClr val="accent3">
              <a:lumMod val="25000"/>
            </a:schemeClr>
          </a:solidFill>
        </p:spPr>
        <p:txBody>
          <a:bodyPr>
            <a:spAutoFit/>
          </a:bodyPr>
          <a:lstStyle/>
          <a:p>
            <a:pPr algn="ctr">
              <a:defRPr/>
            </a:pPr>
            <a:r>
              <a:rPr lang="ru-RU" sz="6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Конец.</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«Я для песни задушевной</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Взял лесов зеленых шепот,</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А у Волги в жар полдневный</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Темных струй подслушал ропот;</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Взял у осени ненастье,</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 весны – благоуханье;</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 народа взял я счастье</a:t>
            </a:r>
          </a:p>
          <a:p>
            <a:pPr algn="ctr">
              <a:defRPr/>
            </a:pPr>
            <a:r>
              <a:rPr lang="ru-RU"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И безмерное страданье.</a:t>
            </a:r>
          </a:p>
        </p:txBody>
      </p:sp>
      <p:pic>
        <p:nvPicPr>
          <p:cNvPr id="36868" name="i-main-pic" descr="Картинка 7 из 72">
            <a:hlinkClick r:id="rId3"/>
          </p:cNvPr>
          <p:cNvPicPr>
            <a:picLocks noChangeAspect="1" noChangeArrowheads="1"/>
          </p:cNvPicPr>
          <p:nvPr/>
        </p:nvPicPr>
        <p:blipFill>
          <a:blip r:embed="rId4" cstate="print"/>
          <a:srcRect/>
          <a:stretch>
            <a:fillRect/>
          </a:stretch>
        </p:blipFill>
        <p:spPr bwMode="auto">
          <a:xfrm>
            <a:off x="6707188" y="3933825"/>
            <a:ext cx="2436812" cy="2924175"/>
          </a:xfrm>
          <a:prstGeom prst="rect">
            <a:avLst/>
          </a:prstGeom>
          <a:noFill/>
          <a:ln w="9525">
            <a:noFill/>
            <a:miter lim="800000"/>
            <a:headEnd/>
            <a:tailEnd/>
          </a:ln>
        </p:spPr>
      </p:pic>
      <p:pic>
        <p:nvPicPr>
          <p:cNvPr id="36869" name="i-main-pic" descr="Картинка 44 из 72">
            <a:hlinkClick r:id="rId5"/>
          </p:cNvPr>
          <p:cNvPicPr>
            <a:picLocks noChangeAspect="1" noChangeArrowheads="1"/>
          </p:cNvPicPr>
          <p:nvPr/>
        </p:nvPicPr>
        <p:blipFill>
          <a:blip r:embed="rId6" cstate="print"/>
          <a:srcRect/>
          <a:stretch>
            <a:fillRect/>
          </a:stretch>
        </p:blipFill>
        <p:spPr bwMode="auto">
          <a:xfrm>
            <a:off x="0" y="3860800"/>
            <a:ext cx="2438400" cy="2997200"/>
          </a:xfrm>
          <a:prstGeom prst="rect">
            <a:avLst/>
          </a:prstGeom>
          <a:noFill/>
          <a:ln w="9525">
            <a:noFill/>
            <a:miter lim="800000"/>
            <a:headEnd/>
            <a:tailEnd/>
          </a:ln>
        </p:spPr>
      </p:pic>
      <p:pic>
        <p:nvPicPr>
          <p:cNvPr id="36870" name="i-main-pic" descr="Картинка 65 из 72">
            <a:hlinkClick r:id="rId7"/>
          </p:cNvPr>
          <p:cNvPicPr>
            <a:picLocks noChangeAspect="1" noChangeArrowheads="1"/>
          </p:cNvPicPr>
          <p:nvPr/>
        </p:nvPicPr>
        <p:blipFill>
          <a:blip r:embed="rId8" cstate="print"/>
          <a:srcRect/>
          <a:stretch>
            <a:fillRect/>
          </a:stretch>
        </p:blipFill>
        <p:spPr bwMode="auto">
          <a:xfrm>
            <a:off x="3132138" y="4368800"/>
            <a:ext cx="3168650" cy="2489200"/>
          </a:xfrm>
          <a:prstGeom prst="rect">
            <a:avLst/>
          </a:prstGeom>
          <a:noFill/>
          <a:ln w="9525">
            <a:noFill/>
            <a:miter lim="800000"/>
            <a:headEnd/>
            <a:tailEnd/>
          </a:ln>
        </p:spPr>
      </p:pic>
      <p:pic>
        <p:nvPicPr>
          <p:cNvPr id="36871" name="Picture 5" descr="C:\Program Files (x86)\Microsoft Office\MEDIA\OFFICE12\Lines\BD15156_.gif"/>
          <p:cNvPicPr>
            <a:picLocks noChangeAspect="1" noChangeArrowheads="1"/>
          </p:cNvPicPr>
          <p:nvPr/>
        </p:nvPicPr>
        <p:blipFill>
          <a:blip r:embed="rId9" cstate="print"/>
          <a:srcRect/>
          <a:stretch>
            <a:fillRect/>
          </a:stretch>
        </p:blipFill>
        <p:spPr bwMode="auto">
          <a:xfrm>
            <a:off x="1835150" y="0"/>
            <a:ext cx="5761038" cy="692150"/>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Содержимое 3" descr="http://www.zhanna2010r.narod2.ru/informatsiya_dlya_kolleg_bibliotekarei/irisy.jpg?rand=87397841861921"/>
          <p:cNvPicPr>
            <a:picLocks noGrp="1"/>
          </p:cNvPicPr>
          <p:nvPr>
            <p:ph idx="1"/>
          </p:nvPr>
        </p:nvPicPr>
        <p:blipFill>
          <a:blip r:embed="rId2" cstate="print"/>
          <a:srcRect/>
          <a:stretch>
            <a:fillRect/>
          </a:stretch>
        </p:blipFill>
        <p:spPr>
          <a:xfrm>
            <a:off x="0" y="0"/>
            <a:ext cx="9144000" cy="6858000"/>
          </a:xfrm>
        </p:spPr>
      </p:pic>
      <p:sp>
        <p:nvSpPr>
          <p:cNvPr id="5" name="Прямоугольник 4"/>
          <p:cNvSpPr/>
          <p:nvPr/>
        </p:nvSpPr>
        <p:spPr>
          <a:xfrm>
            <a:off x="1043609" y="1124744"/>
            <a:ext cx="5616623" cy="4031873"/>
          </a:xfrm>
          <a:prstGeom prst="rect">
            <a:avLst/>
          </a:prstGeom>
          <a:noFill/>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ru-RU" sz="3200" b="1" dirty="0">
                <a:ln w="11430"/>
                <a:solidFill>
                  <a:schemeClr val="accent2">
                    <a:lumMod val="50000"/>
                  </a:schemeClr>
                </a:solidFill>
                <a:effectLst>
                  <a:outerShdw blurRad="50800" dist="39000" dir="5460000" algn="tl">
                    <a:srgbClr val="000000">
                      <a:alpha val="38000"/>
                    </a:srgbClr>
                  </a:outerShdw>
                </a:effectLst>
              </a:rPr>
              <a:t> Его дед отличался природным умом, отличной памятью и добродушием. Он умел читать и выучил письму, чтению своих детей, а </a:t>
            </a:r>
          </a:p>
          <a:p>
            <a:pPr>
              <a:defRPr/>
            </a:pPr>
            <a:r>
              <a:rPr lang="ru-RU" sz="3200" b="1" dirty="0">
                <a:ln w="11430"/>
                <a:solidFill>
                  <a:schemeClr val="accent2">
                    <a:lumMod val="50000"/>
                  </a:schemeClr>
                </a:solidFill>
                <a:effectLst>
                  <a:outerShdw blurRad="50800" dist="39000" dir="5460000" algn="tl">
                    <a:srgbClr val="000000">
                      <a:alpha val="38000"/>
                    </a:srgbClr>
                  </a:outerShdw>
                </a:effectLst>
              </a:rPr>
              <a:t>в последствии и</a:t>
            </a:r>
          </a:p>
          <a:p>
            <a:pPr>
              <a:defRPr/>
            </a:pPr>
            <a:r>
              <a:rPr lang="ru-RU" sz="3200" b="1" dirty="0">
                <a:ln w="11430"/>
                <a:solidFill>
                  <a:schemeClr val="accent2">
                    <a:lumMod val="50000"/>
                  </a:schemeClr>
                </a:solidFill>
                <a:effectLst>
                  <a:outerShdw blurRad="50800" dist="39000" dir="5460000" algn="tl">
                    <a:srgbClr val="000000">
                      <a:alpha val="38000"/>
                    </a:srgbClr>
                  </a:outerShdw>
                </a:effectLst>
              </a:rPr>
              <a:t>внука.</a:t>
            </a:r>
          </a:p>
        </p:txBody>
      </p:sp>
      <p:pic>
        <p:nvPicPr>
          <p:cNvPr id="5124" name="Picture 5" descr="C:\Program Files (x86)\Microsoft Office\MEDIA\OFFICE12\Lines\BD15156_.gif"/>
          <p:cNvPicPr>
            <a:picLocks noChangeAspect="1" noChangeArrowheads="1"/>
          </p:cNvPicPr>
          <p:nvPr/>
        </p:nvPicPr>
        <p:blipFill>
          <a:blip r:embed="rId3" cstate="print"/>
          <a:srcRect/>
          <a:stretch>
            <a:fillRect/>
          </a:stretch>
        </p:blipFill>
        <p:spPr bwMode="auto">
          <a:xfrm>
            <a:off x="0" y="0"/>
            <a:ext cx="9144000" cy="549275"/>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Рисунок 3" descr="http://www.zhanna2010r.narod2.ru/informatsiya_dlya_kolleg_bibliotekarei/1.gif?rand=136708817166266"/>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147" name="Прямоугольник 4"/>
          <p:cNvSpPr>
            <a:spLocks noChangeArrowheads="1"/>
          </p:cNvSpPr>
          <p:nvPr/>
        </p:nvSpPr>
        <p:spPr bwMode="auto">
          <a:xfrm>
            <a:off x="1908175" y="1341438"/>
            <a:ext cx="5903913" cy="4819650"/>
          </a:xfrm>
          <a:prstGeom prst="rect">
            <a:avLst/>
          </a:prstGeom>
          <a:noFill/>
          <a:ln w="9525">
            <a:noFill/>
            <a:miter lim="800000"/>
            <a:headEnd/>
            <a:tailEnd/>
          </a:ln>
        </p:spPr>
        <p:txBody>
          <a:bodyPr>
            <a:spAutoFit/>
          </a:bodyPr>
          <a:lstStyle/>
          <a:p>
            <a:pPr>
              <a:lnSpc>
                <a:spcPct val="80000"/>
              </a:lnSpc>
            </a:pPr>
            <a:r>
              <a:rPr lang="ru-RU" sz="3200"/>
              <a:t>В школе Спиридон учился две неполных зимы. В 11 лет мать отправила его на заработки в </a:t>
            </a:r>
            <a:r>
              <a:rPr lang="ru-RU" sz="3200">
                <a:hlinkClick r:id="rId3" tooltip="Санкт-Петербург"/>
              </a:rPr>
              <a:t>Санкт-Петербург</a:t>
            </a:r>
            <a:r>
              <a:rPr lang="ru-RU" sz="3200"/>
              <a:t> и определила половым в гостиницу «Европа». Четыре года, проведенные  в кабацкой атмосфере, не погубили, а обострили стремление к знаниям и лучшей жизни.</a:t>
            </a:r>
          </a:p>
          <a:p>
            <a:pPr>
              <a:lnSpc>
                <a:spcPct val="80000"/>
              </a:lnSpc>
            </a:pPr>
            <a:endParaRPr lang="ru-RU" sz="3200"/>
          </a:p>
        </p:txBody>
      </p:sp>
    </p:spTree>
  </p:cSld>
  <p:clrMapOvr>
    <a:masterClrMapping/>
  </p:clrMapOvr>
  <p:transition>
    <p:wheel spokes="3"/>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Содержимое 2"/>
          <p:cNvSpPr>
            <a:spLocks noGrp="1"/>
          </p:cNvSpPr>
          <p:nvPr>
            <p:ph idx="1"/>
          </p:nvPr>
        </p:nvSpPr>
        <p:spPr>
          <a:xfrm>
            <a:off x="0" y="0"/>
            <a:ext cx="9144000" cy="6858000"/>
          </a:xfrm>
          <a:solidFill>
            <a:srgbClr val="92D050"/>
          </a:solidFill>
        </p:spPr>
        <p:txBody>
          <a:bodyPr/>
          <a:lstStyle/>
          <a:p>
            <a:pPr algn="ctr">
              <a:buFontTx/>
              <a:buNone/>
            </a:pPr>
            <a:endParaRPr lang="ru-RU" smtClean="0"/>
          </a:p>
          <a:p>
            <a:pPr algn="ctr">
              <a:buFontTx/>
              <a:buNone/>
            </a:pPr>
            <a:r>
              <a:rPr lang="ru-RU" smtClean="0"/>
              <a:t>«Я с жадностью набрасывался на чтение, получаемых гостиницей журналов, газет.  Читать приходилось урывками и украдкой от буфетчика, который… мало того, что избил меня, но и все книги, какие только нашел в моем комоде, отнял и сжег…»                        (Автобиография).</a:t>
            </a:r>
          </a:p>
        </p:txBody>
      </p:sp>
      <p:pic>
        <p:nvPicPr>
          <p:cNvPr id="7171" name="i-main-pic" descr="Картинка 308 из 11140">
            <a:hlinkClick r:id="rId2"/>
          </p:cNvPr>
          <p:cNvPicPr>
            <a:picLocks noChangeAspect="1" noChangeArrowheads="1"/>
          </p:cNvPicPr>
          <p:nvPr/>
        </p:nvPicPr>
        <p:blipFill>
          <a:blip r:embed="rId3" cstate="print"/>
          <a:srcRect/>
          <a:stretch>
            <a:fillRect/>
          </a:stretch>
        </p:blipFill>
        <p:spPr bwMode="auto">
          <a:xfrm>
            <a:off x="179388" y="3860800"/>
            <a:ext cx="2016125" cy="2781300"/>
          </a:xfrm>
          <a:prstGeom prst="rect">
            <a:avLst/>
          </a:prstGeom>
          <a:noFill/>
          <a:ln w="9525">
            <a:noFill/>
            <a:miter lim="800000"/>
            <a:headEnd/>
            <a:tailEnd/>
          </a:ln>
        </p:spPr>
      </p:pic>
      <p:pic>
        <p:nvPicPr>
          <p:cNvPr id="7172" name="Рисунок 6" descr="Файл:DeloMagazine.jpg">
            <a:hlinkClick r:id="rId4"/>
          </p:cNvPr>
          <p:cNvPicPr>
            <a:picLocks noChangeAspect="1" noChangeArrowheads="1"/>
          </p:cNvPicPr>
          <p:nvPr/>
        </p:nvPicPr>
        <p:blipFill>
          <a:blip r:embed="rId5" cstate="print"/>
          <a:srcRect/>
          <a:stretch>
            <a:fillRect/>
          </a:stretch>
        </p:blipFill>
        <p:spPr bwMode="auto">
          <a:xfrm>
            <a:off x="6732588" y="3860800"/>
            <a:ext cx="2193925" cy="2781300"/>
          </a:xfrm>
          <a:prstGeom prst="rect">
            <a:avLst/>
          </a:prstGeom>
          <a:noFill/>
          <a:ln w="9525">
            <a:noFill/>
            <a:miter lim="800000"/>
            <a:headEnd/>
            <a:tailEnd/>
          </a:ln>
        </p:spPr>
      </p:pic>
      <p:pic>
        <p:nvPicPr>
          <p:cNvPr id="7173" name="i-main-pic" descr="Картинка 4 из 15507">
            <a:hlinkClick r:id="rId6"/>
          </p:cNvPr>
          <p:cNvPicPr>
            <a:picLocks noChangeAspect="1" noChangeArrowheads="1"/>
          </p:cNvPicPr>
          <p:nvPr/>
        </p:nvPicPr>
        <p:blipFill>
          <a:blip r:embed="rId7" cstate="print"/>
          <a:srcRect/>
          <a:stretch>
            <a:fillRect/>
          </a:stretch>
        </p:blipFill>
        <p:spPr bwMode="auto">
          <a:xfrm>
            <a:off x="2555875" y="4437063"/>
            <a:ext cx="3906838" cy="2262187"/>
          </a:xfrm>
          <a:prstGeom prst="rect">
            <a:avLst/>
          </a:prstGeom>
          <a:noFill/>
          <a:ln w="9525">
            <a:noFill/>
            <a:miter lim="800000"/>
            <a:headEnd/>
            <a:tailEnd/>
          </a:ln>
        </p:spPr>
      </p:pic>
      <p:pic>
        <p:nvPicPr>
          <p:cNvPr id="7174" name="Picture 5" descr="C:\Program Files (x86)\Microsoft Office\MEDIA\OFFICE12\Lines\BD15156_.gif"/>
          <p:cNvPicPr>
            <a:picLocks noChangeAspect="1" noChangeArrowheads="1"/>
          </p:cNvPicPr>
          <p:nvPr/>
        </p:nvPicPr>
        <p:blipFill>
          <a:blip r:embed="rId8" cstate="print"/>
          <a:srcRect/>
          <a:stretch>
            <a:fillRect/>
          </a:stretch>
        </p:blipFill>
        <p:spPr bwMode="auto">
          <a:xfrm>
            <a:off x="0" y="0"/>
            <a:ext cx="9144000" cy="620713"/>
          </a:xfrm>
          <a:prstGeom prst="rect">
            <a:avLst/>
          </a:prstGeom>
          <a:noFill/>
          <a:ln w="9525">
            <a:noFill/>
            <a:miter lim="800000"/>
            <a:headEnd/>
            <a:tailEnd/>
          </a:ln>
        </p:spPr>
      </p:pic>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188" y="476250"/>
            <a:ext cx="7848600" cy="6002338"/>
          </a:xfrm>
          <a:prstGeom prst="rect">
            <a:avLst/>
          </a:prstGeom>
        </p:spPr>
        <p:txBody>
          <a:bodyPr>
            <a:spAutoFit/>
          </a:bodyPr>
          <a:lstStyle/>
          <a:p>
            <a:pPr>
              <a:defRPr/>
            </a:pPr>
            <a:r>
              <a:rPr lang="ru-RU" sz="3200" dirty="0">
                <a:solidFill>
                  <a:schemeClr val="accent6">
                    <a:lumMod val="50000"/>
                  </a:schemeClr>
                </a:solidFill>
              </a:rPr>
              <a:t>Часто обстоятельства складывались так, что ему больному, полуголодному приходилось ночевать на гранитных ступенях Невы, в Александровском парке.</a:t>
            </a:r>
          </a:p>
          <a:p>
            <a:pPr>
              <a:defRPr/>
            </a:pPr>
            <a:r>
              <a:rPr lang="ru-RU" sz="3200" dirty="0">
                <a:solidFill>
                  <a:schemeClr val="accent6">
                    <a:lumMod val="50000"/>
                  </a:schemeClr>
                </a:solidFill>
              </a:rPr>
              <a:t>С переходом на службу в табачную лавку у Дрожжина появилась возможность читать, посещать театр, писать незатейливые, но трогательные стихи. Двери университета для него закрыты, а он настойчиво занимается самообразованием.</a:t>
            </a:r>
          </a:p>
        </p:txBody>
      </p:sp>
      <p:pic>
        <p:nvPicPr>
          <p:cNvPr id="8195" name="Picture 5" descr="C:\Program Files (x86)\Microsoft Office\MEDIA\OFFICE12\Lines\BD15156_.gif"/>
          <p:cNvPicPr>
            <a:picLocks noChangeAspect="1" noChangeArrowheads="1"/>
          </p:cNvPicPr>
          <p:nvPr/>
        </p:nvPicPr>
        <p:blipFill>
          <a:blip r:embed="rId2" cstate="print"/>
          <a:srcRect/>
          <a:stretch>
            <a:fillRect/>
          </a:stretch>
        </p:blipFill>
        <p:spPr bwMode="auto">
          <a:xfrm>
            <a:off x="0" y="0"/>
            <a:ext cx="9144000" cy="549275"/>
          </a:xfrm>
          <a:prstGeom prst="rect">
            <a:avLst/>
          </a:prstGeom>
          <a:noFill/>
          <a:ln w="9525">
            <a:noFill/>
            <a:miter lim="800000"/>
            <a:headEnd/>
            <a:tailEnd/>
          </a:ln>
        </p:spPr>
      </p:pic>
      <p:pic>
        <p:nvPicPr>
          <p:cNvPr id="8196" name="Picture 5" descr="C:\Program Files (x86)\Microsoft Office\MEDIA\OFFICE12\Lines\BD15156_.gif"/>
          <p:cNvPicPr>
            <a:picLocks noChangeAspect="1" noChangeArrowheads="1"/>
          </p:cNvPicPr>
          <p:nvPr/>
        </p:nvPicPr>
        <p:blipFill>
          <a:blip r:embed="rId3" cstate="print"/>
          <a:srcRect/>
          <a:stretch>
            <a:fillRect/>
          </a:stretch>
        </p:blipFill>
        <p:spPr bwMode="auto">
          <a:xfrm>
            <a:off x="0" y="6237288"/>
            <a:ext cx="9144000" cy="620712"/>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Содержимое 3" descr="http://www.zhanna2010r.narod2.ru/informatsiya_dlya_kolleg_bibliotekarei/1.gif?rand=136708817166266"/>
          <p:cNvPicPr>
            <a:picLocks noGrp="1"/>
          </p:cNvPicPr>
          <p:nvPr>
            <p:ph idx="1"/>
          </p:nvPr>
        </p:nvPicPr>
        <p:blipFill>
          <a:blip r:embed="rId2" cstate="print"/>
          <a:srcRect/>
          <a:stretch>
            <a:fillRect/>
          </a:stretch>
        </p:blipFill>
        <p:spPr>
          <a:xfrm>
            <a:off x="0" y="0"/>
            <a:ext cx="9144000" cy="6858000"/>
          </a:xfrm>
        </p:spPr>
      </p:pic>
      <p:sp>
        <p:nvSpPr>
          <p:cNvPr id="9219" name="Прямоугольник 4"/>
          <p:cNvSpPr>
            <a:spLocks noChangeArrowheads="1"/>
          </p:cNvSpPr>
          <p:nvPr/>
        </p:nvSpPr>
        <p:spPr bwMode="auto">
          <a:xfrm>
            <a:off x="2286000" y="1557338"/>
            <a:ext cx="4572000" cy="3538537"/>
          </a:xfrm>
          <a:prstGeom prst="rect">
            <a:avLst/>
          </a:prstGeom>
          <a:noFill/>
          <a:ln w="9525">
            <a:noFill/>
            <a:miter lim="800000"/>
            <a:headEnd/>
            <a:tailEnd/>
          </a:ln>
        </p:spPr>
        <p:txBody>
          <a:bodyPr>
            <a:spAutoFit/>
          </a:bodyPr>
          <a:lstStyle/>
          <a:p>
            <a:r>
              <a:rPr lang="ru-RU" sz="3200"/>
              <a:t>В 16 лет Спиридон Дмитриевич написал свое первое стихотворение и начал писать дневник, который вел до конца жизни.</a:t>
            </a:r>
          </a:p>
        </p:txBody>
      </p:sp>
    </p:spTree>
  </p:cSld>
  <p:clrMapOvr>
    <a:masterClrMapping/>
  </p:clrMapOvr>
  <p:transition>
    <p:split orient="vert"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Рисунок 3" descr="http://www.zhanna2010r.narod2.ru/informatsiya_dlya_kolleg_bibliotekarei/irisy.jpg?rand=87397841861921"/>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243" name="Прямоугольник 6"/>
          <p:cNvSpPr>
            <a:spLocks noChangeArrowheads="1"/>
          </p:cNvSpPr>
          <p:nvPr/>
        </p:nvSpPr>
        <p:spPr bwMode="auto">
          <a:xfrm>
            <a:off x="900113" y="1125538"/>
            <a:ext cx="6624637" cy="2246312"/>
          </a:xfrm>
          <a:prstGeom prst="rect">
            <a:avLst/>
          </a:prstGeom>
          <a:noFill/>
          <a:ln w="9525">
            <a:noFill/>
            <a:miter lim="800000"/>
            <a:headEnd/>
            <a:tailEnd/>
          </a:ln>
        </p:spPr>
        <p:txBody>
          <a:bodyPr>
            <a:spAutoFit/>
          </a:bodyPr>
          <a:lstStyle/>
          <a:p>
            <a:pPr algn="ctr"/>
            <a:r>
              <a:rPr lang="ru-RU" sz="2800"/>
              <a:t>В </a:t>
            </a:r>
            <a:r>
              <a:rPr lang="ru-RU" sz="2800" i="1">
                <a:hlinkClick r:id="rId3" tooltip="Петербург"/>
              </a:rPr>
              <a:t>Петербурге</a:t>
            </a:r>
            <a:r>
              <a:rPr lang="ru-RU" sz="2800" i="1"/>
              <a:t> Спиридон жил с</a:t>
            </a:r>
            <a:r>
              <a:rPr lang="ru-RU" sz="2800"/>
              <a:t> </a:t>
            </a:r>
          </a:p>
          <a:p>
            <a:pPr algn="ctr"/>
            <a:r>
              <a:rPr lang="ru-RU" sz="2800"/>
              <a:t>1860—1871. Здесь познакомится с произведениями </a:t>
            </a:r>
            <a:r>
              <a:rPr lang="ru-RU" sz="2800" i="1">
                <a:hlinkClick r:id="rId4" tooltip="Некрасов, Николай"/>
              </a:rPr>
              <a:t>Николая Некрасова</a:t>
            </a:r>
            <a:r>
              <a:rPr lang="ru-RU" sz="2800"/>
              <a:t>, </a:t>
            </a:r>
            <a:r>
              <a:rPr lang="ru-RU" sz="2800" i="1">
                <a:hlinkClick r:id="rId5" tooltip="Кольцов, Алексей"/>
              </a:rPr>
              <a:t>Алексея Кольцова</a:t>
            </a:r>
            <a:r>
              <a:rPr lang="ru-RU" sz="2800"/>
              <a:t>, </a:t>
            </a:r>
            <a:r>
              <a:rPr lang="ru-RU" sz="2800">
                <a:hlinkClick r:id="rId6" tooltip="Никитин, Иван Саввич"/>
              </a:rPr>
              <a:t>Ивана Никитина</a:t>
            </a:r>
            <a:r>
              <a:rPr lang="ru-RU" sz="2800"/>
              <a:t>, </a:t>
            </a:r>
            <a:r>
              <a:rPr lang="ru-RU" sz="2800">
                <a:hlinkClick r:id="rId7" tooltip="Толстой, Лев Николаевич"/>
              </a:rPr>
              <a:t>Льва Толстого</a:t>
            </a:r>
            <a:r>
              <a:rPr lang="ru-RU" sz="2800"/>
              <a:t> и др.</a:t>
            </a:r>
          </a:p>
        </p:txBody>
      </p:sp>
      <p:pic>
        <p:nvPicPr>
          <p:cNvPr id="8" name="Picture 5" descr="nekrasov">
            <a:hlinkClick r:id="rId8"/>
          </p:cNvPr>
          <p:cNvPicPr>
            <a:picLocks noChangeAspect="1" noChangeArrowheads="1"/>
          </p:cNvPicPr>
          <p:nvPr/>
        </p:nvPicPr>
        <p:blipFill>
          <a:blip r:embed="rId9" cstate="print"/>
          <a:srcRect/>
          <a:stretch>
            <a:fillRect/>
          </a:stretch>
        </p:blipFill>
        <p:spPr bwMode="auto">
          <a:xfrm>
            <a:off x="250825" y="3711575"/>
            <a:ext cx="2017713" cy="2940050"/>
          </a:xfrm>
          <a:prstGeom prst="rect">
            <a:avLst/>
          </a:prstGeom>
          <a:noFill/>
          <a:ln w="9525">
            <a:noFill/>
            <a:miter lim="800000"/>
            <a:headEnd/>
            <a:tailEnd/>
          </a:ln>
        </p:spPr>
      </p:pic>
      <p:pic>
        <p:nvPicPr>
          <p:cNvPr id="10245" name="Рисунок 8" descr="http://blog.uole-museum.ru/wp-content/uploads/2009/10/Kolcov1.jpg"/>
          <p:cNvPicPr>
            <a:picLocks noChangeAspect="1" noChangeArrowheads="1"/>
          </p:cNvPicPr>
          <p:nvPr/>
        </p:nvPicPr>
        <p:blipFill>
          <a:blip r:embed="rId10" cstate="print"/>
          <a:srcRect/>
          <a:stretch>
            <a:fillRect/>
          </a:stretch>
        </p:blipFill>
        <p:spPr bwMode="auto">
          <a:xfrm>
            <a:off x="2268538" y="3644900"/>
            <a:ext cx="2374900" cy="3213100"/>
          </a:xfrm>
          <a:prstGeom prst="rect">
            <a:avLst/>
          </a:prstGeom>
          <a:noFill/>
          <a:ln w="9525">
            <a:noFill/>
            <a:miter lim="800000"/>
            <a:headEnd/>
            <a:tailEnd/>
          </a:ln>
        </p:spPr>
      </p:pic>
      <p:pic>
        <p:nvPicPr>
          <p:cNvPr id="10246" name="i-main-pic" descr="Картинка 1 из 335">
            <a:hlinkClick r:id="rId11"/>
          </p:cNvPr>
          <p:cNvPicPr>
            <a:picLocks noChangeAspect="1" noChangeArrowheads="1"/>
          </p:cNvPicPr>
          <p:nvPr/>
        </p:nvPicPr>
        <p:blipFill>
          <a:blip r:embed="rId12" cstate="print"/>
          <a:srcRect/>
          <a:stretch>
            <a:fillRect/>
          </a:stretch>
        </p:blipFill>
        <p:spPr bwMode="auto">
          <a:xfrm>
            <a:off x="4643438" y="3716338"/>
            <a:ext cx="2089150" cy="2909887"/>
          </a:xfrm>
          <a:prstGeom prst="rect">
            <a:avLst/>
          </a:prstGeom>
          <a:noFill/>
          <a:ln w="9525">
            <a:noFill/>
            <a:miter lim="800000"/>
            <a:headEnd/>
            <a:tailEnd/>
          </a:ln>
        </p:spPr>
      </p:pic>
      <p:pic>
        <p:nvPicPr>
          <p:cNvPr id="10247" name="Рисунок 10" descr="http://img.vz.ru/upimg/449/449350.jpg"/>
          <p:cNvPicPr>
            <a:picLocks noChangeAspect="1" noChangeArrowheads="1"/>
          </p:cNvPicPr>
          <p:nvPr/>
        </p:nvPicPr>
        <p:blipFill>
          <a:blip r:embed="rId13" cstate="print"/>
          <a:srcRect/>
          <a:stretch>
            <a:fillRect/>
          </a:stretch>
        </p:blipFill>
        <p:spPr bwMode="auto">
          <a:xfrm>
            <a:off x="6732588" y="3789363"/>
            <a:ext cx="2195512" cy="2879725"/>
          </a:xfrm>
          <a:prstGeom prst="rect">
            <a:avLst/>
          </a:prstGeom>
          <a:noFill/>
          <a:ln w="9525">
            <a:noFill/>
            <a:miter lim="800000"/>
            <a:headEnd/>
            <a:tailEnd/>
          </a:ln>
        </p:spPr>
      </p:pic>
      <p:pic>
        <p:nvPicPr>
          <p:cNvPr id="10248" name="Picture 5" descr="C:\Program Files (x86)\Microsoft Office\MEDIA\OFFICE12\Lines\BD15156_.gif"/>
          <p:cNvPicPr>
            <a:picLocks noChangeAspect="1" noChangeArrowheads="1"/>
          </p:cNvPicPr>
          <p:nvPr/>
        </p:nvPicPr>
        <p:blipFill>
          <a:blip r:embed="rId14" cstate="print"/>
          <a:srcRect/>
          <a:stretch>
            <a:fillRect/>
          </a:stretch>
        </p:blipFill>
        <p:spPr bwMode="auto">
          <a:xfrm>
            <a:off x="0" y="0"/>
            <a:ext cx="9144000" cy="476250"/>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Оформление по умолчанию">
  <a:themeElements>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1157</TotalTime>
  <Words>1287</Words>
  <Application>Microsoft Office PowerPoint</Application>
  <PresentationFormat>Экран (4:3)</PresentationFormat>
  <Paragraphs>137</Paragraphs>
  <Slides>35</Slides>
  <Notes>2</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35</vt:i4>
      </vt:variant>
    </vt:vector>
  </HeadingPairs>
  <TitlesOfParts>
    <vt:vector size="38" baseType="lpstr">
      <vt:lpstr>Arial</vt:lpstr>
      <vt:lpstr>Calibri</vt: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Революция 1917 года</vt:lpstr>
      <vt:lpstr>Слайд 25</vt:lpstr>
      <vt:lpstr>Слайд 26</vt:lpstr>
      <vt:lpstr>Слайд 27</vt:lpstr>
      <vt:lpstr>Слайд 28</vt:lpstr>
      <vt:lpstr>Дом-музей С.Д. Дрожжина</vt:lpstr>
      <vt:lpstr>Слайд 30</vt:lpstr>
      <vt:lpstr>Слайд 31</vt:lpstr>
      <vt:lpstr>Слайд 32</vt:lpstr>
      <vt:lpstr>Слайд 33</vt:lpstr>
      <vt:lpstr>Слайд 34</vt:lpstr>
      <vt:lpstr>Слайд 35</vt:lpstr>
    </vt:vector>
  </TitlesOfParts>
  <Company>AS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Спиридон Дрожжин</dc:title>
  <dc:creator>учитель</dc:creator>
  <cp:lastModifiedBy>Admin</cp:lastModifiedBy>
  <cp:revision>108</cp:revision>
  <dcterms:created xsi:type="dcterms:W3CDTF">2011-10-04T09:29:46Z</dcterms:created>
  <dcterms:modified xsi:type="dcterms:W3CDTF">2012-02-20T12:19:39Z</dcterms:modified>
</cp:coreProperties>
</file>