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75" autoAdjust="0"/>
    <p:restoredTop sz="94692" autoAdjust="0"/>
  </p:normalViewPr>
  <p:slideViewPr>
    <p:cSldViewPr>
      <p:cViewPr>
        <p:scale>
          <a:sx n="100" d="100"/>
          <a:sy n="100" d="100"/>
        </p:scale>
        <p:origin x="-486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30FB48-2687-4A47-B24C-81F7615BE7C6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4F5B73-0F43-4A7C-8E26-7A73D5DAE4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524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700808"/>
            <a:ext cx="8229600" cy="1470025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Романтические </a:t>
            </a:r>
            <a:r>
              <a:rPr lang="ru-RU" sz="4400" b="1" dirty="0">
                <a:solidFill>
                  <a:schemeClr val="tx1"/>
                </a:solidFill>
              </a:rPr>
              <a:t>произведения </a:t>
            </a:r>
            <a:r>
              <a:rPr lang="ru-RU" sz="4400" b="1" dirty="0" smtClean="0">
                <a:solidFill>
                  <a:schemeClr val="tx1"/>
                </a:solidFill>
              </a:rPr>
              <a:t/>
            </a:r>
            <a:br>
              <a:rPr lang="ru-RU" sz="4400" b="1" dirty="0" smtClean="0">
                <a:solidFill>
                  <a:schemeClr val="tx1"/>
                </a:solidFill>
              </a:rPr>
            </a:br>
            <a:r>
              <a:rPr lang="ru-RU" sz="4400" b="1" dirty="0" smtClean="0">
                <a:solidFill>
                  <a:schemeClr val="tx1"/>
                </a:solidFill>
              </a:rPr>
              <a:t>М. Горького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NASTYA\Downloads\tr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64" r="2805"/>
          <a:stretch/>
        </p:blipFill>
        <p:spPr bwMode="auto">
          <a:xfrm>
            <a:off x="323528" y="3161217"/>
            <a:ext cx="3384376" cy="347086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12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260648"/>
            <a:ext cx="6408712" cy="172819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Спасибо за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внимание!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NASTYA\Downloads\2603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19095"/>
            <a:ext cx="7056784" cy="463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362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476672"/>
            <a:ext cx="8229600" cy="4572000"/>
          </a:xfrm>
        </p:spPr>
        <p:txBody>
          <a:bodyPr/>
          <a:lstStyle/>
          <a:p>
            <a:r>
              <a:rPr lang="ru-RU" sz="2800" dirty="0"/>
              <a:t>А. М. Горький – выразитель духа времени. Он предстает перед читателями в 90-е годы 19 века как писатель – </a:t>
            </a:r>
            <a:r>
              <a:rPr lang="ru-RU" sz="2800" dirty="0" smtClean="0"/>
              <a:t>романтик</a:t>
            </a:r>
            <a:r>
              <a:rPr lang="ru-RU" sz="2800" dirty="0"/>
              <a:t>.</a:t>
            </a:r>
            <a:endParaRPr lang="ru-RU" dirty="0"/>
          </a:p>
        </p:txBody>
      </p:sp>
      <p:pic>
        <p:nvPicPr>
          <p:cNvPr id="2050" name="Picture 2" descr="C:\Users\NASTYA\Desktop\gorki19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75" y="2276872"/>
            <a:ext cx="26860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5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Ранние романтические произведения Горького: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84784"/>
            <a:ext cx="7772400" cy="4572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Макар Чудра</a:t>
            </a:r>
          </a:p>
          <a:p>
            <a:r>
              <a:rPr lang="ru-RU" sz="2800" dirty="0" smtClean="0"/>
              <a:t>Старуха </a:t>
            </a:r>
            <a:r>
              <a:rPr lang="ru-RU" sz="2800" dirty="0" err="1" smtClean="0"/>
              <a:t>Изергиль</a:t>
            </a:r>
            <a:endParaRPr lang="ru-RU" sz="2800" dirty="0" smtClean="0"/>
          </a:p>
          <a:p>
            <a:r>
              <a:rPr lang="ru-RU" sz="2800" dirty="0" smtClean="0"/>
              <a:t>Песня о Соколе</a:t>
            </a:r>
          </a:p>
          <a:p>
            <a:r>
              <a:rPr lang="ru-RU" sz="2800" dirty="0" smtClean="0"/>
              <a:t>Песня о Буревестнике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2050" name="Picture 2" descr="C:\Users\NASTYA\Downloads\for_rectangle198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01008"/>
            <a:ext cx="4629646" cy="3019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38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Макар </a:t>
            </a:r>
            <a:r>
              <a:rPr lang="ru-RU" dirty="0" err="1" smtClean="0"/>
              <a:t>Чудра</a:t>
            </a:r>
            <a:r>
              <a:rPr lang="ru-RU" dirty="0" smtClean="0"/>
              <a:t>(1892)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4392488" cy="4824536"/>
          </a:xfrm>
        </p:spPr>
        <p:txBody>
          <a:bodyPr>
            <a:normAutofit/>
          </a:bodyPr>
          <a:lstStyle/>
          <a:p>
            <a:r>
              <a:rPr lang="ru-RU" dirty="0" smtClean="0"/>
              <a:t>Макар </a:t>
            </a:r>
            <a:r>
              <a:rPr lang="ru-RU" dirty="0"/>
              <a:t>Чудра рассказывает историю любви двух </a:t>
            </a:r>
            <a:r>
              <a:rPr lang="ru-RU" dirty="0" smtClean="0"/>
              <a:t>молодых цыган.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Смысл рассказа -              нет </a:t>
            </a:r>
            <a:r>
              <a:rPr lang="ru-RU" dirty="0"/>
              <a:t>ничего ценнее свободы, она дороже и любви</a:t>
            </a:r>
            <a:r>
              <a:rPr lang="ru-RU" dirty="0" smtClean="0"/>
              <a:t>, и </a:t>
            </a:r>
            <a:r>
              <a:rPr lang="ru-RU" dirty="0"/>
              <a:t>жизни. </a:t>
            </a:r>
          </a:p>
        </p:txBody>
      </p:sp>
      <p:pic>
        <p:nvPicPr>
          <p:cNvPr id="1026" name="Picture 2" descr="C:\Users\NASTYA\Desktop\02-Radda_pa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685778" cy="452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343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185992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Коротко о произведении.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052736"/>
            <a:ext cx="7690048" cy="3637384"/>
          </a:xfrm>
        </p:spPr>
        <p:txBody>
          <a:bodyPr>
            <a:normAutofit fontScale="85000" lnSpcReduction="20000"/>
          </a:bodyPr>
          <a:lstStyle/>
          <a:p>
            <a:r>
              <a:rPr lang="ru-RU" sz="2000" i="1" dirty="0"/>
              <a:t>«Человек родится, чтобы узнать, что такое воля, ширь степная, слышать говор морской волны»; «Коли жить - так царями над всей землей».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Эту мысль иллюстрирует легенда о любви </a:t>
            </a:r>
            <a:r>
              <a:rPr lang="ru-RU" sz="2000" dirty="0" err="1"/>
              <a:t>Лойко</a:t>
            </a:r>
            <a:r>
              <a:rPr lang="ru-RU" sz="2000" dirty="0"/>
              <a:t> </a:t>
            </a:r>
            <a:r>
              <a:rPr lang="ru-RU" sz="2000" dirty="0" err="1"/>
              <a:t>Зобара</a:t>
            </a:r>
            <a:r>
              <a:rPr lang="ru-RU" sz="2000" dirty="0"/>
              <a:t> и Рады, которые не стали рабами своего чувства. Их образы исключительны и романтизированы. </a:t>
            </a:r>
            <a:endParaRPr lang="ru-RU" sz="2000" dirty="0" smtClean="0"/>
          </a:p>
          <a:p>
            <a:r>
              <a:rPr lang="ru-RU" sz="2000" dirty="0" smtClean="0"/>
              <a:t>У </a:t>
            </a:r>
            <a:r>
              <a:rPr lang="ru-RU" sz="2000" dirty="0" err="1"/>
              <a:t>Лойко</a:t>
            </a:r>
            <a:r>
              <a:rPr lang="ru-RU" sz="2000" dirty="0"/>
              <a:t> </a:t>
            </a:r>
            <a:r>
              <a:rPr lang="ru-RU" sz="2000" dirty="0" err="1"/>
              <a:t>Зобара</a:t>
            </a:r>
            <a:r>
              <a:rPr lang="ru-RU" sz="2000" dirty="0"/>
              <a:t> «очи, как ясные звезды горят, а улыбка - целое солнце». </a:t>
            </a:r>
            <a:r>
              <a:rPr lang="ru-RU" sz="2000" dirty="0" smtClean="0"/>
              <a:t>Сила </a:t>
            </a:r>
            <a:r>
              <a:rPr lang="ru-RU" sz="2000" dirty="0"/>
              <a:t>и красота </a:t>
            </a:r>
            <a:r>
              <a:rPr lang="ru-RU" sz="2000" dirty="0" err="1"/>
              <a:t>Зобара</a:t>
            </a:r>
            <a:r>
              <a:rPr lang="ru-RU" sz="2000" dirty="0"/>
              <a:t> не уступают его доброте</a:t>
            </a:r>
            <a:r>
              <a:rPr lang="ru-RU" sz="2000" dirty="0" smtClean="0"/>
              <a:t>. </a:t>
            </a:r>
          </a:p>
          <a:p>
            <a:r>
              <a:rPr lang="ru-RU" sz="2000" dirty="0" smtClean="0"/>
              <a:t>Под </a:t>
            </a:r>
            <a:r>
              <a:rPr lang="ru-RU" sz="2000" dirty="0"/>
              <a:t>стать и красавица Рада. Макар Чудра называет ее орлицей. «О ней словами не скажешь </a:t>
            </a:r>
            <a:r>
              <a:rPr lang="ru-RU" sz="2000" dirty="0" smtClean="0"/>
              <a:t>ничего…».</a:t>
            </a:r>
          </a:p>
          <a:p>
            <a:r>
              <a:rPr lang="ru-RU" sz="2000" dirty="0"/>
              <a:t>Гордая Рада долго отвергала чувства </a:t>
            </a:r>
            <a:r>
              <a:rPr lang="ru-RU" sz="2000" dirty="0" err="1"/>
              <a:t>Лойко</a:t>
            </a:r>
            <a:r>
              <a:rPr lang="ru-RU" sz="2000" dirty="0"/>
              <a:t> </a:t>
            </a:r>
            <a:r>
              <a:rPr lang="ru-RU" sz="2000" dirty="0" err="1"/>
              <a:t>Зобара</a:t>
            </a:r>
            <a:r>
              <a:rPr lang="ru-RU" sz="2000" dirty="0"/>
              <a:t>, ибо воля была ей дороже любви. Когда же решила стать его женой, то поставила условие, которое </a:t>
            </a:r>
            <a:r>
              <a:rPr lang="ru-RU" sz="2000" dirty="0" err="1"/>
              <a:t>Лойко</a:t>
            </a:r>
            <a:r>
              <a:rPr lang="ru-RU" sz="2000" dirty="0"/>
              <a:t> не мог выполнить, не унизив себя. Неразрешимый конфликт приводит к трагическому финалу: герои погибают, но остаются свободными, любовь и даже жизнь принесены в жертву воле.</a:t>
            </a:r>
          </a:p>
        </p:txBody>
      </p:sp>
      <p:pic>
        <p:nvPicPr>
          <p:cNvPr id="3074" name="Picture 2" descr="C:\Users\NASTYA\Downloads\ba6777fb2af2be18abd6e573b0919d985f68c34875768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671" r="1515" b="24319"/>
          <a:stretch/>
        </p:blipFill>
        <p:spPr bwMode="auto">
          <a:xfrm>
            <a:off x="3563888" y="4437112"/>
            <a:ext cx="5197971" cy="2250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19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Deflate">
              <a:avLst/>
            </a:prstTxWarp>
          </a:bodyPr>
          <a:lstStyle/>
          <a:p>
            <a:r>
              <a:rPr lang="ru-RU" dirty="0"/>
              <a:t>Старуха </a:t>
            </a:r>
            <a:r>
              <a:rPr lang="ru-RU" dirty="0" err="1" smtClean="0"/>
              <a:t>Изергиль</a:t>
            </a:r>
            <a:r>
              <a:rPr lang="ru-RU" dirty="0" smtClean="0"/>
              <a:t>(1894)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700808"/>
            <a:ext cx="5256584" cy="4320480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prstTxWarp prst="textPlain">
              <a:avLst/>
            </a:prstTxWarp>
            <a:normAutofit lnSpcReduction="10000"/>
          </a:bodyPr>
          <a:lstStyle/>
          <a:p>
            <a:r>
              <a:rPr lang="ru-RU" sz="2400" dirty="0"/>
              <a:t>Композиция такова, что Горький пишет рассказ в рассказе, а точнее сказать три рассказа в рассказе. Произведение состоит из трех частей: легенда о </a:t>
            </a:r>
            <a:r>
              <a:rPr lang="ru-RU" sz="2400" dirty="0" err="1"/>
              <a:t>Ларре</a:t>
            </a:r>
            <a:r>
              <a:rPr lang="ru-RU" sz="2400" dirty="0"/>
              <a:t>, жизнь «старухи </a:t>
            </a:r>
            <a:r>
              <a:rPr lang="ru-RU" sz="2400" dirty="0" err="1"/>
              <a:t>Изергиль</a:t>
            </a:r>
            <a:r>
              <a:rPr lang="ru-RU" sz="2400" dirty="0"/>
              <a:t>» и легенда о Данко. Все три истории различны, но у них есть общее, и это общее состоит в том, что Горький по средствам этих «трех рассказов» ищет ответ на вопрос «о смысле жизни». </a:t>
            </a:r>
          </a:p>
        </p:txBody>
      </p:sp>
      <p:pic>
        <p:nvPicPr>
          <p:cNvPr id="4099" name="Picture 3" descr="C:\Users\NASTYA\Downloads\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62" r="21562"/>
          <a:stretch/>
        </p:blipFill>
        <p:spPr bwMode="auto">
          <a:xfrm>
            <a:off x="5796136" y="1772816"/>
            <a:ext cx="3190875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92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Песня о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Соколе(1895)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13184" y="1412776"/>
            <a:ext cx="3394720" cy="4912543"/>
          </a:xfrm>
        </p:spPr>
        <p:txBody>
          <a:bodyPr/>
          <a:lstStyle/>
          <a:p>
            <a:r>
              <a:rPr lang="ru-RU" sz="2000" dirty="0"/>
              <a:t>В "Песне о Соколе" Горький сравнивает поведение гордого Сокола, который летает в небесах, и ужа, который "рожденный ползать летать не может", но, упав с вершины скалы, решил, что радость полета - она в </a:t>
            </a:r>
            <a:r>
              <a:rPr lang="ru-RU" sz="2000" dirty="0" smtClean="0"/>
              <a:t>паденье!</a:t>
            </a: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Users\NASTYA\Desktop\Zinnm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16832"/>
            <a:ext cx="516387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45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effectLst/>
              </a:rPr>
              <a:t>Песня о </a:t>
            </a:r>
            <a:r>
              <a:rPr lang="ru-RU" b="1" dirty="0" smtClean="0">
                <a:effectLst/>
              </a:rPr>
              <a:t>буревестнике(1901)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1412776"/>
            <a:ext cx="7772400" cy="4572000"/>
          </a:xfrm>
        </p:spPr>
        <p:txBody>
          <a:bodyPr>
            <a:normAutofit/>
          </a:bodyPr>
          <a:lstStyle/>
          <a:p>
            <a:r>
              <a:rPr lang="ru-RU" sz="2000" dirty="0"/>
              <a:t>Мастерски используя художественную аллегорию, Максим Горький </a:t>
            </a:r>
            <a:r>
              <a:rPr lang="ru-RU" sz="2000" dirty="0" smtClean="0"/>
              <a:t>хочет воплотить </a:t>
            </a:r>
            <a:r>
              <a:rPr lang="ru-RU" sz="2000" dirty="0"/>
              <a:t>в образе Буревестника весь русский народ, который соответствовал романтическому идеалу писателя. Буревестник – это смелый революционер, вдохновленный возвышенными идеями и со всех сил старающийся выбиться из темной пучины, которая постепенно захватывает его.</a:t>
            </a:r>
          </a:p>
        </p:txBody>
      </p:sp>
      <p:pic>
        <p:nvPicPr>
          <p:cNvPr id="4098" name="Picture 2" descr="C:\Users\NASTYA\Desktop\Stormy_petr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29000"/>
            <a:ext cx="352583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5576" y="3582015"/>
            <a:ext cx="30243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Буревестник – это </a:t>
            </a:r>
            <a:r>
              <a:rPr lang="ru-RU" dirty="0"/>
              <a:t>собирательный образ людей, которые верили в святые для себя идеалы и жертвовали жизнью ради них. В знак благодарности за свою отчаянную борьбу они получают лучик света после бури…</a:t>
            </a:r>
          </a:p>
        </p:txBody>
      </p:sp>
    </p:spTree>
    <p:extLst>
      <p:ext uri="{BB962C8B-B14F-4D97-AF65-F5344CB8AC3E}">
        <p14:creationId xmlns:p14="http://schemas.microsoft.com/office/powerpoint/2010/main" val="82526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sz="2000" dirty="0" smtClean="0"/>
              <a:t>Таким </a:t>
            </a:r>
            <a:r>
              <a:rPr lang="ru-RU" sz="2000" dirty="0"/>
              <a:t>образом, в романтических произведениях Горького, автор чётко выражает протест против скудной жизни, покорности, смирения, презрения, эгоизма, рабской психологии. Герои произведений разрушают привычное течение жизни, стремятся к любви, свету, свободе. </a:t>
            </a:r>
            <a:endParaRPr lang="ru-RU" sz="2000" dirty="0" smtClean="0"/>
          </a:p>
          <a:p>
            <a:pPr>
              <a:buFont typeface="Wingdings" pitchFamily="2" charset="2"/>
              <a:buChar char="§"/>
            </a:pPr>
            <a:r>
              <a:rPr lang="ru-RU" sz="2000" dirty="0" smtClean="0"/>
              <a:t>Писатель </a:t>
            </a:r>
            <a:r>
              <a:rPr lang="ru-RU" sz="2000" dirty="0"/>
              <a:t>обращался и к реалистическому, и к романтическому направлениям искусства, которые в ряде случаев существовали самостоятельно, но нередко прихотливо перемешивались. Однако на первых порах у Горького доминировала произведения романтического стиля, резко выделяясь своей яркостью. </a:t>
            </a:r>
            <a:br>
              <a:rPr lang="ru-RU" sz="2000" dirty="0"/>
            </a:br>
            <a:r>
              <a:rPr lang="ru-RU" sz="2000" dirty="0"/>
              <a:t>Действительно, в ранних рассказах Горького преобладают черты романтизма. Прежде всего потому, что в них рисуется романтическая ситуация противоборства сильного человека (Данко, Лара, Сокол) с окружающим его миром, а также проблема человека как личности вообще. Действие рассказов и легенд перенесено в фантастические </a:t>
            </a:r>
            <a:r>
              <a:rPr lang="ru-RU" sz="2000" dirty="0" smtClean="0"/>
              <a:t>условия</a:t>
            </a:r>
            <a:r>
              <a:rPr lang="en-US" sz="2000" dirty="0" smtClean="0"/>
              <a:t>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7988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237</TotalTime>
  <Words>384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Романтические произведения  М. Горького </vt:lpstr>
      <vt:lpstr>Презентация PowerPoint</vt:lpstr>
      <vt:lpstr>Ранние романтические произведения Горького:</vt:lpstr>
      <vt:lpstr>Макар Чудра(1892)</vt:lpstr>
      <vt:lpstr>Коротко о произведении.</vt:lpstr>
      <vt:lpstr>Старуха Изергиль(1894)</vt:lpstr>
      <vt:lpstr>Песня о Соколе(1895)</vt:lpstr>
      <vt:lpstr>Песня о буревестнике(1901)</vt:lpstr>
      <vt:lpstr>Вывод:</vt:lpstr>
      <vt:lpstr>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Романтические произведения  М. Горького </dc:title>
  <dc:creator>NASTYA</dc:creator>
  <cp:lastModifiedBy>NASTYA</cp:lastModifiedBy>
  <cp:revision>12</cp:revision>
  <dcterms:created xsi:type="dcterms:W3CDTF">2013-11-16T14:33:49Z</dcterms:created>
  <dcterms:modified xsi:type="dcterms:W3CDTF">2013-11-24T06:21:04Z</dcterms:modified>
</cp:coreProperties>
</file>