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81" r:id="rId5"/>
    <p:sldId id="282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A90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8" autoAdjust="0"/>
    <p:restoredTop sz="94660"/>
  </p:normalViewPr>
  <p:slideViewPr>
    <p:cSldViewPr>
      <p:cViewPr varScale="1">
        <p:scale>
          <a:sx n="100" d="100"/>
          <a:sy n="100" d="100"/>
        </p:scale>
        <p:origin x="-3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gray">
          <a:xfrm>
            <a:off x="368300" y="395288"/>
            <a:ext cx="1384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i="1">
                <a:solidFill>
                  <a:schemeClr val="accent2"/>
                </a:solidFill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810000" y="5029200"/>
            <a:ext cx="47244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057400"/>
            <a:ext cx="6096000" cy="682625"/>
          </a:xfrm>
        </p:spPr>
        <p:txBody>
          <a:bodyPr/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BFE49E3-7222-4DCC-A9CB-9F3F21F0A1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035B8-F4E3-4EEE-8BDA-45A1406971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655638"/>
            <a:ext cx="2095500" cy="5592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655638"/>
            <a:ext cx="6134100" cy="5592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B4CC3-0728-420E-B750-E6AFAFE390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55638"/>
            <a:ext cx="49530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81000" y="1600200"/>
            <a:ext cx="8305800" cy="46482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CC05E-B4F7-49AB-A2D5-648050E9B7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55638"/>
            <a:ext cx="49530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81000" y="1600200"/>
            <a:ext cx="8305800" cy="46482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54762-05F8-4B5B-BD07-3D72200085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635AA-2562-4793-B017-E322A578A4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0142A-DF25-4F36-AD61-46882D759F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40767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600200"/>
            <a:ext cx="40767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97256-5070-4C4E-99D6-6A7F00BA5A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C6F4E8-3E63-439A-9898-A09C3AD4C4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A9826-E13D-4E74-B098-6131AE8446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DA0ED-DB1D-44EF-A35B-EA9B5CD507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D3B32-FE6C-40C5-A044-B1E1EE1F6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72B99-4945-4D52-B4E6-EACC6AC8AF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00200"/>
            <a:ext cx="8305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304800" y="6400800"/>
            <a:ext cx="213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6096000" y="64008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2971800" y="6400800"/>
            <a:ext cx="213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4542726-DCFB-4AE2-89B9-23546C29CC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04800" y="655638"/>
            <a:ext cx="49530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 spd="med">
    <p:newsflash/>
  </p:transition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057400"/>
            <a:ext cx="6096000" cy="12287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ПОЛИСАХАРИДЫ</a:t>
            </a:r>
            <a:endParaRPr lang="en-US" sz="5000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8" y="357188"/>
            <a:ext cx="1285875" cy="500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3071802" y="1357298"/>
            <a:ext cx="3143272" cy="500066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55638"/>
            <a:ext cx="5124450" cy="563562"/>
          </a:xfrm>
        </p:spPr>
        <p:txBody>
          <a:bodyPr/>
          <a:lstStyle/>
          <a:p>
            <a:r>
              <a:rPr lang="ru-RU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ОПРЕДЕЛЕНИЕ </a:t>
            </a:r>
            <a:r>
              <a:rPr lang="ru-RU" sz="3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ПОЛИСАХАРИДОВ</a:t>
            </a:r>
            <a:endParaRPr lang="en-US" sz="30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034" name="Rectangle 74"/>
          <p:cNvSpPr>
            <a:spLocks noChangeArrowheads="1"/>
          </p:cNvSpPr>
          <p:nvPr/>
        </p:nvSpPr>
        <p:spPr bwMode="auto">
          <a:xfrm>
            <a:off x="214313" y="1500188"/>
            <a:ext cx="864393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sz="2400" b="1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Полисахариды</a:t>
            </a:r>
            <a:r>
              <a:rPr lang="ru-RU" sz="2400">
                <a:cs typeface="Times New Roman" pitchFamily="18" charset="0"/>
              </a:rPr>
              <a:t> — общее название класса сложных высокомолекулярных углеводов, молекулы которых состоят из десятков, сотен или тысяч мономеров — моносахаридов.</a:t>
            </a:r>
            <a:endParaRPr lang="ru-RU" sz="2400"/>
          </a:p>
          <a:p>
            <a:pPr algn="just" eaLnBrk="0" hangingPunct="0"/>
            <a:endParaRPr lang="ru-RU" sz="2400"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cs typeface="Times New Roman" pitchFamily="18" charset="0"/>
              </a:rPr>
              <a:t>Полисахариды необходимы для жизнедеятельности животных и растительных организмов. Они являются одним из основных источников энергии, образующейся в результате обмена веществ организма. Они принимают участие в иммунных процессах, обеспечивают сцепление клеток в тканях, являются основной массой органического вещества в биосфере.</a:t>
            </a:r>
            <a:endParaRPr lang="ru-RU" sz="240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4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10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ВИДЫ ПОЛИСАХАРИДОВ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88" y="2000250"/>
            <a:ext cx="8477250" cy="3819525"/>
          </a:xfrm>
        </p:spPr>
        <p:txBody>
          <a:bodyPr/>
          <a:lstStyle/>
          <a:p>
            <a:pPr algn="just">
              <a:defRPr/>
            </a:pPr>
            <a:r>
              <a:rPr lang="ru-RU" sz="1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декстрин</a:t>
            </a:r>
            <a:r>
              <a:rPr lang="ru-RU" sz="1800" dirty="0"/>
              <a:t> — полисахарид, продукт гидролиза крахмала;</a:t>
            </a:r>
          </a:p>
          <a:p>
            <a:pPr algn="just">
              <a:defRPr/>
            </a:pPr>
            <a:r>
              <a:rPr lang="ru-RU" sz="1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крахмал</a:t>
            </a:r>
            <a:r>
              <a:rPr lang="ru-RU" sz="1800" dirty="0"/>
              <a:t> — основной полисахарид, откладываемый как энергетический запас у растительных организмов;</a:t>
            </a:r>
          </a:p>
          <a:p>
            <a:pPr algn="just">
              <a:defRPr/>
            </a:pPr>
            <a:r>
              <a:rPr lang="ru-RU" sz="1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гликоген</a:t>
            </a:r>
            <a:r>
              <a:rPr lang="ru-RU" sz="1800" dirty="0"/>
              <a:t> — полисахарид, откладываемый как энергетический запас в клетках животных организмов, но встречается в малых количествах и в тканях растений;</a:t>
            </a:r>
          </a:p>
          <a:p>
            <a:pPr algn="just">
              <a:defRPr/>
            </a:pPr>
            <a:r>
              <a:rPr lang="ru-RU" sz="1800" b="1" dirty="0">
                <a:solidFill>
                  <a:srgbClr val="00B0F0"/>
                </a:solidFill>
              </a:rPr>
              <a:t>целлюлоза </a:t>
            </a:r>
            <a:r>
              <a:rPr lang="ru-RU" sz="1800" dirty="0"/>
              <a:t>— основной структурный полисахарид клеточных стенок растений;</a:t>
            </a:r>
          </a:p>
          <a:p>
            <a:pPr algn="just">
              <a:defRPr/>
            </a:pPr>
            <a:r>
              <a:rPr lang="ru-RU" sz="1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галактоманнаны</a:t>
            </a:r>
            <a:r>
              <a:rPr lang="ru-RU" sz="1800" dirty="0"/>
              <a:t> — запасные полисахариды некоторых растений семейства бобовых, такие как гуар и камедь рожкового дерева;</a:t>
            </a:r>
          </a:p>
          <a:p>
            <a:pPr algn="just">
              <a:defRPr/>
            </a:pPr>
            <a:r>
              <a:rPr lang="ru-RU" sz="1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глюкоманнан</a:t>
            </a:r>
            <a:r>
              <a:rPr lang="ru-RU" sz="1800" dirty="0"/>
              <a:t> — полисахарид, получаемый из клубней конняку, состоит из чередующихся звеньев глюкозы и маннозы, растворимое пищевое волокно, уменьшающее аппетит;</a:t>
            </a:r>
          </a:p>
          <a:p>
            <a:pPr algn="just">
              <a:defRPr/>
            </a:pPr>
            <a:r>
              <a:rPr lang="ru-RU" sz="1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амилоид </a:t>
            </a:r>
            <a:r>
              <a:rPr lang="ru-RU" sz="1800" dirty="0"/>
              <a:t>— применяется при производстве пергаментной бумаги.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285750" y="1500188"/>
            <a:ext cx="864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solidFill>
                  <a:schemeClr val="accent2"/>
                </a:solidFill>
                <a:cs typeface="Times New Roman" pitchFamily="18" charset="0"/>
              </a:rPr>
              <a:t>К полисахаридам относятся, в частности</a:t>
            </a:r>
            <a:r>
              <a:rPr lang="ru-RU" sz="2400">
                <a:cs typeface="Times New Roman" pitchFamily="18" charset="0"/>
              </a:rPr>
              <a:t>:</a:t>
            </a:r>
            <a:endParaRPr lang="ru-RU" sz="240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6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60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7042" name="Рисунок 2" descr="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86375" cy="683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286380" y="0"/>
            <a:ext cx="3857620" cy="6858000"/>
          </a:xfrm>
          <a:prstGeom prst="rect">
            <a:avLst/>
          </a:prstGeom>
          <a:gradFill>
            <a:gsLst>
              <a:gs pos="0">
                <a:srgbClr val="00B0F0">
                  <a:alpha val="60000"/>
                </a:srgbClr>
              </a:gs>
              <a:gs pos="0">
                <a:srgbClr val="00B0F0"/>
              </a:gs>
              <a:gs pos="0">
                <a:srgbClr val="00B0F0"/>
              </a:gs>
              <a:gs pos="0">
                <a:srgbClr val="00B0F0"/>
              </a:gs>
              <a:gs pos="0">
                <a:srgbClr val="00B0F0"/>
              </a:gs>
              <a:gs pos="0">
                <a:srgbClr val="00B0F0"/>
              </a:gs>
              <a:gs pos="0">
                <a:srgbClr val="00B0F0"/>
              </a:gs>
              <a:gs pos="0">
                <a:srgbClr val="00B0F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Целлюлоза и Крахмал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Целлюлоза и Крахмал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8405813" cy="4648200"/>
          </a:xfrm>
        </p:spPr>
        <p:txBody>
          <a:bodyPr/>
          <a:lstStyle/>
          <a:p>
            <a:pPr algn="just"/>
            <a:r>
              <a:rPr lang="ru-RU" sz="1800" b="1" smtClean="0">
                <a:solidFill>
                  <a:schemeClr val="accent2"/>
                </a:solidFill>
              </a:rPr>
              <a:t>А. Целлюлоза</a:t>
            </a:r>
            <a:endParaRPr lang="ru-RU" sz="1800" smtClean="0">
              <a:solidFill>
                <a:schemeClr val="accent2"/>
              </a:solidFill>
            </a:endParaRPr>
          </a:p>
          <a:p>
            <a:pPr algn="just"/>
            <a:r>
              <a:rPr lang="ru-RU" sz="1800" smtClean="0"/>
              <a:t>Цeллюлoзa, линейный гомогликан построенный из остатков глюкозы, связанных в положении β(1→4), является </a:t>
            </a:r>
            <a:r>
              <a:rPr lang="ru-RU" sz="1800" i="1" smtClean="0"/>
              <a:t>самым распространенным органическим соединением</a:t>
            </a:r>
            <a:r>
              <a:rPr lang="ru-RU" sz="1800" smtClean="0"/>
              <a:t>. В клеточных стенках растений целлюлоза составляет 40-50%, а в таком важнейшем сыpьe, как хлопковое вoлoкнo, — 98%. Природная целлюлоза обладает высокой механической прочностью, устойчива к химическому и ферментативному гидролизу. Эти свойства связаны с конформацией молекул и особенностями надмолекулярной организации. </a:t>
            </a:r>
          </a:p>
          <a:p>
            <a:pPr algn="just"/>
            <a:r>
              <a:rPr lang="ru-RU" sz="1800" b="1" smtClean="0">
                <a:solidFill>
                  <a:schemeClr val="accent2"/>
                </a:solidFill>
              </a:rPr>
              <a:t>Б. Крахмал</a:t>
            </a:r>
            <a:endParaRPr lang="ru-RU" sz="1800" smtClean="0">
              <a:solidFill>
                <a:schemeClr val="accent2"/>
              </a:solidFill>
            </a:endParaRPr>
          </a:p>
          <a:p>
            <a:pPr algn="just"/>
            <a:r>
              <a:rPr lang="ru-RU" sz="1800" smtClean="0"/>
              <a:t>Крахмал, широко распространенный </a:t>
            </a:r>
            <a:r>
              <a:rPr lang="ru-RU" sz="1800" b="1" smtClean="0">
                <a:solidFill>
                  <a:srgbClr val="00B0F0"/>
                </a:solidFill>
              </a:rPr>
              <a:t>резервный полисахарид </a:t>
            </a:r>
            <a:r>
              <a:rPr lang="ru-RU" sz="1800" smtClean="0"/>
              <a:t>растений, является </a:t>
            </a:r>
            <a:r>
              <a:rPr lang="ru-RU" sz="1800" i="1" smtClean="0"/>
              <a:t>наиболее важным углеводным компонентом пищевого рациона</a:t>
            </a:r>
            <a:r>
              <a:rPr lang="ru-RU" sz="1800" smtClean="0"/>
              <a:t>. Крахмал откладывается в форме микроскопических гранул в специальных органеллах, </a:t>
            </a:r>
            <a:r>
              <a:rPr lang="ru-RU" sz="1800" b="1" smtClean="0">
                <a:solidFill>
                  <a:srgbClr val="00B0F0"/>
                </a:solidFill>
              </a:rPr>
              <a:t>амилопластах.</a:t>
            </a:r>
            <a:r>
              <a:rPr lang="ru-RU" sz="1800" b="1" smtClean="0"/>
              <a:t> </a:t>
            </a:r>
            <a:r>
              <a:rPr lang="ru-RU" sz="1800" i="1" smtClean="0"/>
              <a:t>Kрахмальные гранулы </a:t>
            </a:r>
            <a:r>
              <a:rPr lang="ru-RU" sz="1800" smtClean="0"/>
              <a:t>практически не растворяются в холодной воде, однако они сильно набухают в воде при нагревании. </a:t>
            </a:r>
          </a:p>
          <a:p>
            <a:endParaRPr lang="ru-RU" smtClean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cdb2004211gl">
  <a:themeElements>
    <a:clrScheme name="1922tgp_connection_light 2">
      <a:dk1>
        <a:srgbClr val="000000"/>
      </a:dk1>
      <a:lt1>
        <a:srgbClr val="FFFFFF"/>
      </a:lt1>
      <a:dk2>
        <a:srgbClr val="37399B"/>
      </a:dk2>
      <a:lt2>
        <a:srgbClr val="C0C0C0"/>
      </a:lt2>
      <a:accent1>
        <a:srgbClr val="4987E3"/>
      </a:accent1>
      <a:accent2>
        <a:srgbClr val="D23516"/>
      </a:accent2>
      <a:accent3>
        <a:srgbClr val="FFFFFF"/>
      </a:accent3>
      <a:accent4>
        <a:srgbClr val="000000"/>
      </a:accent4>
      <a:accent5>
        <a:srgbClr val="B1C3EF"/>
      </a:accent5>
      <a:accent6>
        <a:srgbClr val="BE2F13"/>
      </a:accent6>
      <a:hlink>
        <a:srgbClr val="36A1B6"/>
      </a:hlink>
      <a:folHlink>
        <a:srgbClr val="7FB242"/>
      </a:folHlink>
    </a:clrScheme>
    <a:fontScheme name="1922tgp_connection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22tgp_connection_light 1">
        <a:dk1>
          <a:srgbClr val="000000"/>
        </a:dk1>
        <a:lt1>
          <a:srgbClr val="FFFFFF"/>
        </a:lt1>
        <a:dk2>
          <a:srgbClr val="165E86"/>
        </a:dk2>
        <a:lt2>
          <a:srgbClr val="969696"/>
        </a:lt2>
        <a:accent1>
          <a:srgbClr val="2AA08A"/>
        </a:accent1>
        <a:accent2>
          <a:srgbClr val="AA67DD"/>
        </a:accent2>
        <a:accent3>
          <a:srgbClr val="FFFFFF"/>
        </a:accent3>
        <a:accent4>
          <a:srgbClr val="000000"/>
        </a:accent4>
        <a:accent5>
          <a:srgbClr val="ACCDC4"/>
        </a:accent5>
        <a:accent6>
          <a:srgbClr val="9A5DC8"/>
        </a:accent6>
        <a:hlink>
          <a:srgbClr val="7D96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22tgp_connection_light 2">
        <a:dk1>
          <a:srgbClr val="000000"/>
        </a:dk1>
        <a:lt1>
          <a:srgbClr val="FFFFFF"/>
        </a:lt1>
        <a:dk2>
          <a:srgbClr val="37399B"/>
        </a:dk2>
        <a:lt2>
          <a:srgbClr val="C0C0C0"/>
        </a:lt2>
        <a:accent1>
          <a:srgbClr val="4987E3"/>
        </a:accent1>
        <a:accent2>
          <a:srgbClr val="D23516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BE2F13"/>
        </a:accent6>
        <a:hlink>
          <a:srgbClr val="36A1B6"/>
        </a:hlink>
        <a:folHlink>
          <a:srgbClr val="7FB2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22tgp_connection_light 3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117AC1"/>
        </a:accent1>
        <a:accent2>
          <a:srgbClr val="3E9887"/>
        </a:accent2>
        <a:accent3>
          <a:srgbClr val="FFFFFF"/>
        </a:accent3>
        <a:accent4>
          <a:srgbClr val="000000"/>
        </a:accent4>
        <a:accent5>
          <a:srgbClr val="AABEDD"/>
        </a:accent5>
        <a:accent6>
          <a:srgbClr val="37897A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cdb2004211gl</Template>
  <TotalTime>26</TotalTime>
  <Words>141</Words>
  <Application>Microsoft Office PowerPoint</Application>
  <PresentationFormat>Экран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cdb2004211gl</vt:lpstr>
      <vt:lpstr>ПОЛИСАХАРИДЫ</vt:lpstr>
      <vt:lpstr>ОПРЕДЕЛЕНИЕ ПОЛИСАХАРИДОВ</vt:lpstr>
      <vt:lpstr>ВИДЫ ПОЛИСАХАРИДОВ</vt:lpstr>
      <vt:lpstr>Слайд 4</vt:lpstr>
      <vt:lpstr>Целлюлоза и Крахмал</vt:lpstr>
    </vt:vector>
  </TitlesOfParts>
  <Company>matrix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ПОЛИСАХАРИДЫ</dc:title>
  <dc:creator>komp</dc:creator>
  <cp:lastModifiedBy>Admin</cp:lastModifiedBy>
  <cp:revision>6</cp:revision>
  <dcterms:created xsi:type="dcterms:W3CDTF">2009-05-07T04:03:17Z</dcterms:created>
  <dcterms:modified xsi:type="dcterms:W3CDTF">2012-04-21T10:12:45Z</dcterms:modified>
</cp:coreProperties>
</file>