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0801350" cy="9001125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FF33"/>
    <a:srgbClr val="333300"/>
    <a:srgbClr val="CC9900"/>
    <a:srgbClr val="006600"/>
    <a:srgbClr val="0080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8" autoAdjust="0"/>
    <p:restoredTop sz="91484" autoAdjust="0"/>
  </p:normalViewPr>
  <p:slideViewPr>
    <p:cSldViewPr>
      <p:cViewPr>
        <p:scale>
          <a:sx n="50" d="100"/>
          <a:sy n="50" d="100"/>
        </p:scale>
        <p:origin x="-1242" y="-966"/>
      </p:cViewPr>
      <p:guideLst>
        <p:guide orient="horz" pos="2835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9625" y="2795588"/>
            <a:ext cx="9182100" cy="1930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838" y="5100638"/>
            <a:ext cx="7559675" cy="23002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E263DC-3F3D-4B9A-AC51-6EDC2ED309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39D17-1442-40A1-BDAC-8437267574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1138" y="360363"/>
            <a:ext cx="2430462" cy="76803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360363"/>
            <a:ext cx="7138988" cy="76803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B18A4-BEA6-4091-B653-CEF5880AD6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39750" y="360363"/>
            <a:ext cx="9721850" cy="76803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8F736-0ACF-4714-BD3E-BD9116444D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A239D2-C382-4367-8835-3EBE1DD1BA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488" y="5784850"/>
            <a:ext cx="9182100" cy="1787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2488" y="3814763"/>
            <a:ext cx="9182100" cy="19700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1938E-51B3-4D37-B982-4CCDCA8679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2100263"/>
            <a:ext cx="4784725" cy="594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76875" y="2100263"/>
            <a:ext cx="4784725" cy="594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BA722-4BBF-4B03-B067-181344FABD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750" y="2014538"/>
            <a:ext cx="4772025" cy="8397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750" y="2854325"/>
            <a:ext cx="4772025" cy="5186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400" y="2014538"/>
            <a:ext cx="4775200" cy="8397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86400" y="2854325"/>
            <a:ext cx="4775200" cy="5186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764F35-FB89-45B9-A714-4D3983C117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580F3-A3D1-4337-A119-3EA4D9BE24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D2D8A-31DD-4C11-A6A7-B951368E22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58775"/>
            <a:ext cx="3554413" cy="15255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2750" y="358775"/>
            <a:ext cx="6038850" cy="7681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750" y="1884363"/>
            <a:ext cx="3554413" cy="61563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004AEB-DA85-447F-B087-401DB11557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725" y="6300788"/>
            <a:ext cx="6480175" cy="744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725" y="804863"/>
            <a:ext cx="6480175" cy="5400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725" y="7045325"/>
            <a:ext cx="6480175" cy="10556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C6291-E87C-481A-8958-56646F0434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360363"/>
            <a:ext cx="97218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3157" tIns="56579" rIns="113157" bIns="565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2100263"/>
            <a:ext cx="972185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3157" tIns="56579" rIns="113157" bIns="565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9750" y="8196263"/>
            <a:ext cx="25209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3157" tIns="56579" rIns="113157" bIns="56579" numCol="1" anchor="t" anchorCtr="0" compatLnSpc="1">
            <a:prstTxWarp prst="textNoShape">
              <a:avLst/>
            </a:prstTxWarp>
          </a:bodyPr>
          <a:lstStyle>
            <a:lvl1pPr algn="l">
              <a:defRPr sz="17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90938" y="8196263"/>
            <a:ext cx="3419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3157" tIns="56579" rIns="113157" bIns="56579" numCol="1" anchor="t" anchorCtr="0" compatLnSpc="1">
            <a:prstTxWarp prst="textNoShape">
              <a:avLst/>
            </a:prstTxWarp>
          </a:bodyPr>
          <a:lstStyle>
            <a:lvl1pPr>
              <a:defRPr sz="17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40650" y="8196263"/>
            <a:ext cx="25209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3157" tIns="56579" rIns="113157" bIns="56579" numCol="1" anchor="t" anchorCtr="0" compatLnSpc="1">
            <a:prstTxWarp prst="textNoShape">
              <a:avLst/>
            </a:prstTxWarp>
          </a:bodyPr>
          <a:lstStyle>
            <a:lvl1pPr algn="r">
              <a:defRPr sz="1700"/>
            </a:lvl1pPr>
          </a:lstStyle>
          <a:p>
            <a:fld id="{B94175B1-0B6A-44D4-A398-7503FEECB72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131888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131888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2pPr>
      <a:lvl3pPr algn="ctr" defTabSz="1131888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3pPr>
      <a:lvl4pPr algn="ctr" defTabSz="1131888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4pPr>
      <a:lvl5pPr algn="ctr" defTabSz="1131888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5pPr>
      <a:lvl6pPr marL="457200" algn="ctr" defTabSz="1131888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6pPr>
      <a:lvl7pPr marL="914400" algn="ctr" defTabSz="1131888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7pPr>
      <a:lvl8pPr marL="1371600" algn="ctr" defTabSz="1131888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8pPr>
      <a:lvl9pPr marL="1828800" algn="ctr" defTabSz="1131888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9pPr>
    </p:titleStyle>
    <p:bodyStyle>
      <a:lvl1pPr marL="423863" indent="-423863" algn="l" defTabSz="1131888" rtl="0" eaLnBrk="0" fontAlgn="base" hangingPunct="0">
        <a:spcBef>
          <a:spcPct val="20000"/>
        </a:spcBef>
        <a:spcAft>
          <a:spcPct val="0"/>
        </a:spcAft>
        <a:buChar char="•"/>
        <a:defRPr sz="4000">
          <a:solidFill>
            <a:schemeClr val="tx1"/>
          </a:solidFill>
          <a:latin typeface="+mn-lt"/>
          <a:ea typeface="+mn-ea"/>
          <a:cs typeface="+mn-cs"/>
        </a:defRPr>
      </a:lvl1pPr>
      <a:lvl2pPr marL="919163" indent="-354013" algn="l" defTabSz="1131888" rtl="0" eaLnBrk="0" fontAlgn="base" hangingPunct="0">
        <a:spcBef>
          <a:spcPct val="20000"/>
        </a:spcBef>
        <a:spcAft>
          <a:spcPct val="0"/>
        </a:spcAft>
        <a:buChar char="–"/>
        <a:defRPr sz="3500">
          <a:solidFill>
            <a:schemeClr val="tx1"/>
          </a:solidFill>
          <a:latin typeface="+mn-lt"/>
        </a:defRPr>
      </a:lvl2pPr>
      <a:lvl3pPr marL="1414463" indent="-282575" algn="l" defTabSz="1131888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</a:defRPr>
      </a:lvl3pPr>
      <a:lvl4pPr marL="1979613" indent="-282575" algn="l" defTabSz="1131888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4pPr>
      <a:lvl5pPr marL="2546350" indent="-282575" algn="l" defTabSz="1131888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</a:defRPr>
      </a:lvl5pPr>
      <a:lvl6pPr marL="3003550" indent="-282575" algn="l" defTabSz="1131888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</a:defRPr>
      </a:lvl6pPr>
      <a:lvl7pPr marL="3460750" indent="-282575" algn="l" defTabSz="1131888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</a:defRPr>
      </a:lvl7pPr>
      <a:lvl8pPr marL="3917950" indent="-282575" algn="l" defTabSz="1131888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</a:defRPr>
      </a:lvl8pPr>
      <a:lvl9pPr marL="4375150" indent="-282575" algn="l" defTabSz="1131888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9.xml"/><Relationship Id="rId7" Type="http://schemas.openxmlformats.org/officeDocument/2006/relationships/slide" Target="slide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0" y="2844800"/>
            <a:ext cx="10801350" cy="4176713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47662"/>
              </a:avLst>
            </a:prstTxWarp>
          </a:bodyPr>
          <a:lstStyle/>
          <a:p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006600"/>
                    </a:gs>
                  </a:gsLst>
                  <a:lin ang="2700000" scaled="1"/>
                </a:gra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Arial Black"/>
              </a:rPr>
              <a:t>Подгруппа углерода.</a:t>
            </a:r>
          </a:p>
        </p:txBody>
      </p:sp>
      <p:sp>
        <p:nvSpPr>
          <p:cNvPr id="19465" name="WordArt 9"/>
          <p:cNvSpPr>
            <a:spLocks noChangeArrowheads="1" noChangeShapeType="1" noTextEdit="1"/>
          </p:cNvSpPr>
          <p:nvPr/>
        </p:nvSpPr>
        <p:spPr bwMode="auto">
          <a:xfrm rot="10800000" flipH="1" flipV="1">
            <a:off x="1223963" y="0"/>
            <a:ext cx="8353425" cy="1979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333300"/>
                    </a:gs>
                  </a:gsLst>
                  <a:lin ang="0" scaled="1"/>
                </a:gradFill>
                <a:latin typeface="Arial"/>
                <a:cs typeface="Arial"/>
              </a:rPr>
              <a:t>Презентация на тему:</a:t>
            </a:r>
          </a:p>
        </p:txBody>
      </p:sp>
      <p:sp>
        <p:nvSpPr>
          <p:cNvPr id="5" name="Рамка 4"/>
          <p:cNvSpPr/>
          <p:nvPr/>
        </p:nvSpPr>
        <p:spPr bwMode="auto">
          <a:xfrm>
            <a:off x="3328973" y="5715008"/>
            <a:ext cx="4000528" cy="642942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1318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Prezentacii.com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194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492500"/>
            <a:ext cx="10801350" cy="55086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При разложении соляной кислотой силицида магния получается силан:</a:t>
            </a:r>
            <a:endParaRPr lang="en-US" sz="1600" smtClean="0"/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Mg</a:t>
            </a:r>
            <a:r>
              <a:rPr lang="en-US" sz="1600" baseline="-25000" smtClean="0"/>
              <a:t>2</a:t>
            </a:r>
            <a:r>
              <a:rPr lang="en-US" sz="1600" smtClean="0"/>
              <a:t>Si+4HCl=2MgC</a:t>
            </a:r>
            <a:r>
              <a:rPr lang="en-US" sz="1600" baseline="-25000" smtClean="0"/>
              <a:t>12</a:t>
            </a:r>
            <a:r>
              <a:rPr lang="en-US" sz="1600" smtClean="0"/>
              <a:t>+SiH</a:t>
            </a:r>
            <a:r>
              <a:rPr lang="en-US" sz="1600" baseline="-25000" smtClean="0"/>
              <a:t>4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Кремний используется для получения многих сплавов на основе железа, меди и алюминия. Добавление</a:t>
            </a:r>
            <a:r>
              <a:rPr lang="en-US" sz="1600" smtClean="0"/>
              <a:t> </a:t>
            </a:r>
            <a:r>
              <a:rPr lang="ru-RU" sz="1600" smtClean="0"/>
              <a:t>кремния в</a:t>
            </a:r>
            <a:r>
              <a:rPr lang="en-US" sz="1600" smtClean="0"/>
              <a:t> </a:t>
            </a:r>
            <a:r>
              <a:rPr lang="ru-RU" sz="1600" smtClean="0"/>
              <a:t>сталь и чугун улучшает их механические свойства. Большие добавки кремния придают сплавам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железа кислотоустойчивость. Сверхчистый кремний является полупроводником и используется для изготовления микросхем и в производстве солнечных батарей.</a:t>
            </a:r>
            <a:r>
              <a:rPr lang="en-US" sz="1600" smtClean="0"/>
              <a:t> </a:t>
            </a:r>
            <a:r>
              <a:rPr lang="ru-RU" sz="1600" smtClean="0"/>
              <a:t>Типичные степени окисления элементов</a:t>
            </a:r>
            <a:r>
              <a:rPr lang="en-US" sz="1600" smtClean="0"/>
              <a:t> </a:t>
            </a:r>
            <a:r>
              <a:rPr lang="ru-RU" sz="1600" smtClean="0"/>
              <a:t>группы IVA в различных соединениях. </a:t>
            </a:r>
            <a:endParaRPr lang="en-US" sz="1600" baseline="-25000" smtClean="0"/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endParaRPr lang="ru-RU" sz="1600" baseline="-25000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 l="35994" r="37331"/>
          <a:stretch>
            <a:fillRect/>
          </a:stretch>
        </p:blipFill>
        <p:spPr bwMode="auto">
          <a:xfrm>
            <a:off x="0" y="0"/>
            <a:ext cx="2881313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2879725" y="0"/>
            <a:ext cx="7921625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3157" tIns="56579" rIns="113157" bIns="56579"/>
          <a:lstStyle/>
          <a:p>
            <a:pPr algn="l" defTabSz="1131888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</a:pPr>
            <a:endParaRPr lang="ru-RU" sz="2400" baseline="-25000">
              <a:solidFill>
                <a:srgbClr val="003300"/>
              </a:solidFill>
            </a:endParaRPr>
          </a:p>
        </p:txBody>
      </p:sp>
      <p:sp>
        <p:nvSpPr>
          <p:cNvPr id="1229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0135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47" name="Group 35"/>
          <p:cNvGraphicFramePr>
            <a:graphicFrameLocks noGrp="1"/>
          </p:cNvGraphicFramePr>
          <p:nvPr>
            <p:ph/>
          </p:nvPr>
        </p:nvGraphicFramePr>
        <p:xfrm>
          <a:off x="539750" y="3636963"/>
          <a:ext cx="9721850" cy="4970400"/>
        </p:xfrm>
        <a:graphic>
          <a:graphicData uri="http://schemas.openxmlformats.org/drawingml/2006/table">
            <a:tbl>
              <a:tblPr/>
              <a:tblGrid>
                <a:gridCol w="3240088"/>
                <a:gridCol w="3241675"/>
                <a:gridCol w="3240087"/>
              </a:tblGrid>
              <a:tr h="4403725"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Ge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Твердый металлоподобный</a:t>
                      </a:r>
                      <a:endParaRPr kumimoji="0" 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 германий (с атомной кристаллической решеткой)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Рассеян в земной коре, рудных месторождений не образует, входит в состав сульфидных минералов, содержащих железо и цинк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8" name="AutoShape 3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0135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87" name="Group 27"/>
          <p:cNvGraphicFramePr>
            <a:graphicFrameLocks noGrp="1"/>
          </p:cNvGraphicFramePr>
          <p:nvPr>
            <p:ph/>
          </p:nvPr>
        </p:nvGraphicFramePr>
        <p:xfrm>
          <a:off x="539750" y="3636963"/>
          <a:ext cx="9721850" cy="4403725"/>
        </p:xfrm>
        <a:graphic>
          <a:graphicData uri="http://schemas.openxmlformats.org/drawingml/2006/table">
            <a:tbl>
              <a:tblPr/>
              <a:tblGrid>
                <a:gridCol w="3240088"/>
                <a:gridCol w="3241675"/>
                <a:gridCol w="3240087"/>
              </a:tblGrid>
              <a:tr h="4403725"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Sn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Твердые модификации:</a:t>
                      </a:r>
                    </a:p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а) белое олово</a:t>
                      </a:r>
                    </a:p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б) серое олово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Касситерит (оловянный камень 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SnO</a:t>
                      </a:r>
                      <a:r>
                        <a:rPr kumimoji="0" lang="en-US" sz="3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8" name="AutoShape 2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Group 4"/>
          <p:cNvGraphicFramePr>
            <a:graphicFrameLocks noGrp="1"/>
          </p:cNvGraphicFramePr>
          <p:nvPr>
            <p:ph/>
          </p:nvPr>
        </p:nvGraphicFramePr>
        <p:xfrm>
          <a:off x="539750" y="3636963"/>
          <a:ext cx="9721850" cy="4403725"/>
        </p:xfrm>
        <a:graphic>
          <a:graphicData uri="http://schemas.openxmlformats.org/drawingml/2006/table">
            <a:tbl>
              <a:tblPr/>
              <a:tblGrid>
                <a:gridCol w="3240088"/>
                <a:gridCol w="3241675"/>
                <a:gridCol w="3240087"/>
              </a:tblGrid>
              <a:tr h="4403725"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Pb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Твердый серебристо-белый мягкий металл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3188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Галенит (свинцовый блеск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</a:rPr>
                        <a:t> PbS)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48" name="Picture 14"/>
          <p:cNvPicPr>
            <a:picLocks noChangeAspect="1" noChangeArrowheads="1"/>
          </p:cNvPicPr>
          <p:nvPr/>
        </p:nvPicPr>
        <p:blipFill>
          <a:blip r:embed="rId2" cstate="print"/>
          <a:srcRect b="2586"/>
          <a:stretch>
            <a:fillRect/>
          </a:stretch>
        </p:blipFill>
        <p:spPr bwMode="auto">
          <a:xfrm>
            <a:off x="0" y="0"/>
            <a:ext cx="108013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9" name="AutoShape 1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9"/>
          <p:cNvSpPr txBox="1">
            <a:spLocks noChangeArrowheads="1"/>
          </p:cNvSpPr>
          <p:nvPr/>
        </p:nvSpPr>
        <p:spPr bwMode="auto">
          <a:xfrm>
            <a:off x="0" y="4860925"/>
            <a:ext cx="10801350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131888"/>
            <a:r>
              <a:rPr lang="ru-RU" sz="1400"/>
              <a:t>В 1867 г. Менделеев был назначен профессором химии Петербургского университета. Заняв кафедру химии столичного университета, он стал главой университетских химиков в России и инициатором создания Русского химического общества (1868 г.). В 1868 г. Менделеев начал работать над учебником "Основы химии". Он писал, что его цель - "познакомить учащихся с основными данными и выводами химии в общедоступном научном зложении, указать на значение этих выводов для понимания как природы вещества и </a:t>
            </a:r>
          </a:p>
          <a:p>
            <a:pPr algn="l" defTabSz="1131888"/>
            <a:r>
              <a:rPr lang="ru-RU" sz="1400"/>
              <a:t>явлений вокруг нас совершающихся, так и тех применений, которые получила химия в сельском хозяйстве, технике". В процессе работы над второй частью учебника в феврале 1869 г. Менделеев сформулировал Периодический закон и предложил наиболее совершенную форму его воплощения в виде таблицы, которую он назвал "Опыт системы элементов, основанной на их атомном весе и химическом сходстве". В течение двух </a:t>
            </a:r>
          </a:p>
          <a:p>
            <a:pPr algn="l" defTabSz="1131888"/>
            <a:r>
              <a:rPr lang="ru-RU" sz="1400"/>
              <a:t>лет Менделеев работал над развитием и углублением открытого закона и готовил обобщающую статью "Естественная система элементов и применение ее к указанию свойств неоткрытых элементов". Менделеев </a:t>
            </a:r>
          </a:p>
          <a:p>
            <a:pPr algn="l" defTabSz="1131888"/>
            <a:r>
              <a:rPr lang="ru-RU" sz="1400"/>
              <a:t>предсказал существование экаалюминия (был открыт в 1875 г. французом Лекоком де Буабодраном и назван галлием), экабора (был открыт в 1879 г. шведом Л.Ф.Нильсоном и назван скандием) и экасилиция (был открыт в 1886 г. немцем К.А.Винклером и назван германием). К середине 80-х годов XIX в. Периодический закон был признан всеми учеными и вошел в арсенал науки как один из важнейших законов природы. Изучая газы, Менделеев (в 1874 г.) уточнил уравнение состояния для идеальных газов (уравнение Клапейрона-Менделеева).В 1877 г. Менделеев высказал гипотезу о происхождении нефти из карбидов тяжелых металлов и предложил принцип дробной перегонки при переработке нефти, в 1888 г. - выдвинул идею о подземной газификации углей, в 1891 г. - разработал технологию изготовления нового типа бездымного пороха.</a:t>
            </a:r>
          </a:p>
        </p:txBody>
      </p:sp>
      <p:sp>
        <p:nvSpPr>
          <p:cNvPr id="17422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0225088" y="8388350"/>
            <a:ext cx="576262" cy="612775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252413"/>
            <a:ext cx="3730625" cy="4537075"/>
          </a:xfrm>
          <a:prstGeom prst="rect">
            <a:avLst/>
          </a:prstGeom>
          <a:noFill/>
          <a:ln w="50800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17425" name="WordArt 17"/>
          <p:cNvSpPr>
            <a:spLocks noChangeArrowheads="1" noChangeShapeType="1" noTextEdit="1"/>
          </p:cNvSpPr>
          <p:nvPr/>
        </p:nvSpPr>
        <p:spPr bwMode="auto">
          <a:xfrm>
            <a:off x="4032250" y="341313"/>
            <a:ext cx="6769100" cy="1998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  _______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________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           </a:t>
            </a: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4105275" y="2454275"/>
            <a:ext cx="66960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131888"/>
            <a:r>
              <a:rPr lang="ru-RU" sz="1400"/>
              <a:t>Выдающийся русский химик, автор Периодического закона - родился в г. Тобольске, там же он закончил гимназию, а в 1850 г. был принят в Петербургский главный педагогический институт на физико-математический факультет. После защиты диссертации Менделеев в 1857 г. был назначен </a:t>
            </a:r>
          </a:p>
          <a:p>
            <a:pPr algn="l" defTabSz="1131888"/>
            <a:r>
              <a:rPr lang="ru-RU" sz="1400"/>
              <a:t>приват-доцентом. В 1859 г. он уехал заграничную командировку в Германию </a:t>
            </a:r>
          </a:p>
          <a:p>
            <a:pPr algn="l" defTabSz="1131888"/>
            <a:r>
              <a:rPr lang="ru-RU" sz="1400"/>
              <a:t>на два года, где работал в Гейдельберге у Бунзена, принял участие в работе Международного химического конгресса в Карлсруэ. После возвращения в Петербург Менделеев вел большую научную и преподавательскую деятельность, в 1865 г. защитил докторскую диссертацию, в которой была изложена его гидратная теория растворов и выдвинута идея о возможности </a:t>
            </a:r>
          </a:p>
          <a:p>
            <a:pPr algn="l" defTabSz="1131888"/>
            <a:r>
              <a:rPr lang="ru-RU" sz="1400"/>
              <a:t>существования в растворах соединений переменного состава.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60363" y="396875"/>
            <a:ext cx="42481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60363" y="2124075"/>
            <a:ext cx="10036175" cy="1323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________ ________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60363" y="3492500"/>
            <a:ext cx="101457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3157" tIns="56579" rIns="113157" bIns="56579">
            <a:spAutoFit/>
          </a:bodyPr>
          <a:lstStyle/>
          <a:p>
            <a:pPr algn="l" defTabSz="1131888">
              <a:defRPr/>
            </a:pPr>
            <a:r>
              <a:rPr lang="ru-RU" sz="3500" i="1">
                <a:solidFill>
                  <a:srgbClr val="00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194C19"/>
                    </a:outerShdw>
                  </a:cont>
                  <a:cont type="tree" name="">
                    <a:effect ref="fillLine"/>
                    <a:outerShdw dist="38100" dir="2700000" algn="tl">
                      <a:srgbClr val="001E00"/>
                    </a:outerShdw>
                  </a:cont>
                  <a:effect ref="fillLine"/>
                </a:effectDag>
              </a:rPr>
              <a:t>Положение  элементов подгруппы углерода</a:t>
            </a:r>
          </a:p>
          <a:p>
            <a:pPr algn="l" defTabSz="1131888">
              <a:defRPr/>
            </a:pPr>
            <a:r>
              <a:rPr lang="ru-RU" sz="3500" i="1">
                <a:solidFill>
                  <a:srgbClr val="00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194C19"/>
                    </a:outerShdw>
                  </a:cont>
                  <a:cont type="tree" name="">
                    <a:effect ref="fillLine"/>
                    <a:outerShdw dist="38100" dir="2700000" algn="tl">
                      <a:srgbClr val="001E00"/>
                    </a:outerShdw>
                  </a:cont>
                  <a:effect ref="fillLine"/>
                </a:effectDag>
              </a:rPr>
              <a:t> в периодической системе, строение их атомов</a:t>
            </a:r>
          </a:p>
        </p:txBody>
      </p:sp>
      <p:sp>
        <p:nvSpPr>
          <p:cNvPr id="2055" name="WordArt 7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8300" y="5243513"/>
            <a:ext cx="1216025" cy="132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 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3300"/>
                  </a:gs>
                  <a:gs pos="50000">
                    <a:schemeClr val="folHlink"/>
                  </a:gs>
                  <a:gs pos="100000">
                    <a:srgbClr val="003300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057" name="WordArt 9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376488" y="5221288"/>
            <a:ext cx="1216025" cy="132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 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3300"/>
                  </a:gs>
                  <a:gs pos="50000">
                    <a:schemeClr val="folHlink"/>
                  </a:gs>
                  <a:gs pos="100000">
                    <a:srgbClr val="003300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058" name="WordArt 10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679950" y="5221288"/>
            <a:ext cx="1216025" cy="132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 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3300"/>
                  </a:gs>
                  <a:gs pos="50000">
                    <a:schemeClr val="folHlink"/>
                  </a:gs>
                  <a:gs pos="100000">
                    <a:srgbClr val="003300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059" name="WordArt 11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911975" y="5221288"/>
            <a:ext cx="1323975" cy="132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 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3300"/>
                  </a:gs>
                  <a:gs pos="50000">
                    <a:schemeClr val="folHlink"/>
                  </a:gs>
                  <a:gs pos="100000">
                    <a:srgbClr val="003300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060" name="WordArt 12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217025" y="5221288"/>
            <a:ext cx="1216025" cy="132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3300"/>
                  </a:gs>
                  <a:gs pos="50000">
                    <a:schemeClr val="folHlink"/>
                  </a:gs>
                  <a:gs pos="100000">
                    <a:srgbClr val="003300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061" name="WordArt 13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36625" y="6732588"/>
            <a:ext cx="8856663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 ______________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 _ _______</a:t>
            </a: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39213" y="107950"/>
            <a:ext cx="1717675" cy="2089150"/>
          </a:xfrm>
          <a:prstGeom prst="rect">
            <a:avLst/>
          </a:prstGeom>
          <a:noFill/>
          <a:ln w="50800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2063" name="Text Box 1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100763" y="6350"/>
            <a:ext cx="2660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131888"/>
            <a:r>
              <a:rPr lang="ru-RU"/>
              <a:t>Дмитрий Иванович</a:t>
            </a:r>
          </a:p>
          <a:p>
            <a:pPr defTabSz="1131888"/>
            <a:r>
              <a:rPr lang="ru-RU"/>
              <a:t>Менделеев</a:t>
            </a:r>
          </a:p>
        </p:txBody>
      </p:sp>
      <p:sp>
        <p:nvSpPr>
          <p:cNvPr id="2064" name="AutoShape 16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9072563" y="8388350"/>
            <a:ext cx="1728787" cy="612775"/>
          </a:xfrm>
          <a:prstGeom prst="actionButtonBlank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1131888">
              <a:defRPr/>
            </a:pPr>
            <a:r>
              <a:rPr lang="ru-RU"/>
              <a:t>Выход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2327275"/>
            <a:ext cx="4037012" cy="6332538"/>
          </a:xfrm>
          <a:prstGeom prst="rect">
            <a:avLst/>
          </a:prstGeom>
          <a:noFill/>
          <a:ln w="50800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382588" y="341313"/>
            <a:ext cx="10036175" cy="198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 ______________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 _ _______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379913" y="2611438"/>
            <a:ext cx="5881687" cy="5940425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3200" smtClean="0">
                <a:solidFill>
                  <a:srgbClr val="003300"/>
                </a:solidFill>
              </a:rPr>
              <a:t>Подгруппа углерода, в которую входят углерод, кремний, германий, олово и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3200" smtClean="0">
                <a:solidFill>
                  <a:srgbClr val="003300"/>
                </a:solidFill>
              </a:rPr>
              <a:t>свинец, является главной подгруппой 4 группы Периодической системы.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3200" smtClean="0">
                <a:solidFill>
                  <a:srgbClr val="003300"/>
                </a:solidFill>
              </a:rPr>
              <a:t>История открытия химических элементов IVA группы. </a:t>
            </a:r>
          </a:p>
        </p:txBody>
      </p:sp>
      <p:sp>
        <p:nvSpPr>
          <p:cNvPr id="3083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2327275"/>
            <a:ext cx="4037012" cy="633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382588" y="341313"/>
            <a:ext cx="10036175" cy="198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 ______________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 _ _______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379913" y="2484438"/>
            <a:ext cx="5881687" cy="60674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400" smtClean="0">
                <a:solidFill>
                  <a:srgbClr val="003300"/>
                </a:solidFill>
              </a:rPr>
              <a:t>На внешней электронной оболочке атомов этих элементов имеется 4 электрона и их электронную конфигурацию в общем виде можно записать так: ns2np2, где n - это номер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400" smtClean="0">
                <a:solidFill>
                  <a:srgbClr val="003300"/>
                </a:solidFill>
              </a:rPr>
              <a:t>периода, в котором расположен химический элемент. При переходе сверху вниз по группе неметаллические свойства ослабляются, а металлические возрастают, поэтому углерод и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400" smtClean="0">
                <a:solidFill>
                  <a:srgbClr val="003300"/>
                </a:solidFill>
              </a:rPr>
              <a:t>кремний - это неметаллы, а олово и свинец проявляет свойства типичных металлов. Образуя ковалентные полярные связи с атомами водорода, C и Si проявляют формальную степень окисления -4, а с более активными неметаллами (N, O, S) и галогенами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400" smtClean="0">
                <a:solidFill>
                  <a:srgbClr val="003300"/>
                </a:solidFill>
              </a:rPr>
              <a:t>проявляют степени окисления +2 и +4.</a:t>
            </a:r>
          </a:p>
        </p:txBody>
      </p:sp>
      <p:sp>
        <p:nvSpPr>
          <p:cNvPr id="615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2327275"/>
            <a:ext cx="4037012" cy="633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382588" y="341313"/>
            <a:ext cx="10036175" cy="198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 ______________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 _ _______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379913" y="2484438"/>
            <a:ext cx="5881687" cy="60674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500" smtClean="0">
                <a:solidFill>
                  <a:srgbClr val="003300"/>
                </a:solidFill>
              </a:rPr>
              <a:t>При выяснениии механизма реакций иногда используют изотоп углерода 13С (метод меченных атомов). Поэтому полезно знать, что распространненость изотопов углерода: 12С - 98.89 % и 13С - 1.11 %. Если ограничиться перечислением изотопов, распространенность которых более 0.01 %, то у кремния таких изотопа 3, у германия - 5, у олова - 10, у свинца 4 стабильных изотопа. При обычных условиях углерод может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500" smtClean="0">
                <a:solidFill>
                  <a:srgbClr val="003300"/>
                </a:solidFill>
              </a:rPr>
              <a:t>существовать в виде двух аллотропных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500" smtClean="0">
                <a:solidFill>
                  <a:srgbClr val="003300"/>
                </a:solidFill>
              </a:rPr>
              <a:t>модификаций: алмаза и графита;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500" smtClean="0">
                <a:solidFill>
                  <a:srgbClr val="003300"/>
                </a:solidFill>
              </a:rPr>
              <a:t>сверхчистый кристаллический кремний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500" smtClean="0">
                <a:solidFill>
                  <a:srgbClr val="003300"/>
                </a:solidFill>
              </a:rPr>
              <a:t>- полупроводник. </a:t>
            </a:r>
          </a:p>
        </p:txBody>
      </p:sp>
      <p:sp>
        <p:nvSpPr>
          <p:cNvPr id="7174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950436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2327275"/>
            <a:ext cx="4037012" cy="633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379913" y="2484438"/>
            <a:ext cx="5881687" cy="60674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600" smtClean="0">
                <a:solidFill>
                  <a:srgbClr val="003300"/>
                </a:solidFill>
              </a:rPr>
              <a:t>Первый потенциал ионизации, сродство к электрону и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600" smtClean="0">
                <a:solidFill>
                  <a:srgbClr val="003300"/>
                </a:solidFill>
              </a:rPr>
              <a:t>электроотрицательность по Полингу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600" smtClean="0">
                <a:solidFill>
                  <a:srgbClr val="003300"/>
                </a:solidFill>
              </a:rPr>
              <a:t>атомов элементов IVA группы. Из соединений элементов (Э) подгруппы углерода с водородом рассмотрим соединения типа ЭН4. С увеличением заряда ядра атома Э стабильность гидридов уменьшается. При переходе от C к Pb устойчивость соединений со степенью окисления +4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600" smtClean="0">
                <a:solidFill>
                  <a:srgbClr val="003300"/>
                </a:solidFill>
              </a:rPr>
              <a:t>уменьшается, а с +2 - увеличивается. У оксидов ЭО2 уменьшается кислотный характер , а у оксидов ЭО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600" smtClean="0">
                <a:solidFill>
                  <a:srgbClr val="003300"/>
                </a:solidFill>
              </a:rPr>
              <a:t>увеличивается основной характер.</a:t>
            </a:r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382588" y="341313"/>
            <a:ext cx="10036175" cy="1985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 ________  ___________ _________ 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___________ _______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_______ _______ </a:t>
            </a:r>
          </a:p>
          <a:p>
            <a:pPr>
              <a:defRPr/>
            </a:pPr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00"/>
                    </a:gs>
                    <a:gs pos="50000">
                      <a:schemeClr val="folHlink"/>
                    </a:gs>
                    <a:gs pos="100000">
                      <a:srgbClr val="003300"/>
                    </a:gs>
                  </a:gsLst>
                  <a:lin ang="5400000" scaled="1"/>
                </a:gradFill>
                <a:latin typeface="Impact"/>
              </a:rPr>
              <a:t>_________     ______ </a:t>
            </a:r>
          </a:p>
        </p:txBody>
      </p:sp>
      <p:sp>
        <p:nvSpPr>
          <p:cNvPr id="819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3492500"/>
            <a:ext cx="10801350" cy="55086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000" smtClean="0">
                <a:solidFill>
                  <a:srgbClr val="003300"/>
                </a:solidFill>
              </a:rPr>
              <a:t>Углерод в природе встречается в виде алмаза и графита. В ископаемых углях его содержится: от 92 % - в антраците, до 80 % - в буром угле. В связном состоянии углерод встречается в карбидах: CaCO</a:t>
            </a:r>
            <a:r>
              <a:rPr lang="ru-RU" sz="2000" baseline="-25000" smtClean="0">
                <a:solidFill>
                  <a:srgbClr val="003300"/>
                </a:solidFill>
              </a:rPr>
              <a:t>3</a:t>
            </a:r>
            <a:r>
              <a:rPr lang="ru-RU" sz="2000" smtClean="0">
                <a:solidFill>
                  <a:srgbClr val="003300"/>
                </a:solidFill>
              </a:rPr>
              <a:t> мел, известняк и мрамор, MgCO</a:t>
            </a:r>
            <a:r>
              <a:rPr lang="ru-RU" sz="2000" baseline="-25000" smtClean="0">
                <a:solidFill>
                  <a:srgbClr val="003300"/>
                </a:solidFill>
              </a:rPr>
              <a:t>3</a:t>
            </a:r>
            <a:r>
              <a:rPr lang="ru-RU" sz="2000" smtClean="0">
                <a:solidFill>
                  <a:srgbClr val="003300"/>
                </a:solidFill>
              </a:rPr>
              <a:t>·CaCO</a:t>
            </a:r>
            <a:r>
              <a:rPr lang="ru-RU" sz="2000" baseline="-25000" smtClean="0">
                <a:solidFill>
                  <a:srgbClr val="003300"/>
                </a:solidFill>
              </a:rPr>
              <a:t>3</a:t>
            </a:r>
            <a:r>
              <a:rPr lang="ru-RU" sz="2000" smtClean="0">
                <a:solidFill>
                  <a:srgbClr val="003300"/>
                </a:solidFill>
              </a:rPr>
              <a:t> - доломит,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000" smtClean="0">
                <a:solidFill>
                  <a:srgbClr val="003300"/>
                </a:solidFill>
              </a:rPr>
              <a:t>MgCO</a:t>
            </a:r>
            <a:r>
              <a:rPr lang="ru-RU" sz="2000" baseline="-25000" smtClean="0">
                <a:solidFill>
                  <a:srgbClr val="003300"/>
                </a:solidFill>
              </a:rPr>
              <a:t>3</a:t>
            </a:r>
            <a:r>
              <a:rPr lang="ru-RU" sz="2000" smtClean="0">
                <a:solidFill>
                  <a:srgbClr val="003300"/>
                </a:solidFill>
              </a:rPr>
              <a:t> - магнезит. В воздухе углерод содержится в виде углекислого газа (0.03 % по объему). Содержится углерод и в соединениях, растворенных в морской воде. Углерод входит в состав растений и животных, содержится в нефти и природном газе.</a:t>
            </a:r>
            <a:r>
              <a:rPr lang="en-US" sz="2000" smtClean="0">
                <a:solidFill>
                  <a:srgbClr val="003300"/>
                </a:solidFill>
              </a:rPr>
              <a:t> </a:t>
            </a:r>
            <a:r>
              <a:rPr lang="ru-RU" sz="2000" smtClean="0">
                <a:solidFill>
                  <a:srgbClr val="003300"/>
                </a:solidFill>
              </a:rPr>
              <a:t>В реакциях с активными неметаллами углерод легко окисляется:</a:t>
            </a:r>
            <a:endParaRPr lang="en-US" sz="2000" smtClean="0">
              <a:solidFill>
                <a:srgbClr val="00330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000" smtClean="0">
                <a:solidFill>
                  <a:srgbClr val="003300"/>
                </a:solidFill>
              </a:rPr>
              <a:t>	C+O</a:t>
            </a:r>
            <a:r>
              <a:rPr lang="en-US" sz="2000" baseline="-25000" smtClean="0">
                <a:solidFill>
                  <a:srgbClr val="003300"/>
                </a:solidFill>
              </a:rPr>
              <a:t>2</a:t>
            </a:r>
            <a:r>
              <a:rPr lang="en-US" sz="2000" smtClean="0">
                <a:solidFill>
                  <a:srgbClr val="003300"/>
                </a:solidFill>
              </a:rPr>
              <a:t>=CO</a:t>
            </a:r>
            <a:r>
              <a:rPr lang="en-US" sz="2000" baseline="-25000" smtClean="0">
                <a:solidFill>
                  <a:srgbClr val="003300"/>
                </a:solidFill>
              </a:rPr>
              <a:t>2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000" smtClean="0">
                <a:solidFill>
                  <a:srgbClr val="003300"/>
                </a:solidFill>
              </a:rPr>
              <a:t>	2C+O</a:t>
            </a:r>
            <a:r>
              <a:rPr lang="en-US" sz="2000" baseline="-25000" smtClean="0">
                <a:solidFill>
                  <a:srgbClr val="003300"/>
                </a:solidFill>
              </a:rPr>
              <a:t>2</a:t>
            </a:r>
            <a:r>
              <a:rPr lang="en-US" sz="2000" smtClean="0">
                <a:solidFill>
                  <a:srgbClr val="003300"/>
                </a:solidFill>
              </a:rPr>
              <a:t>=2CO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000" smtClean="0">
                <a:solidFill>
                  <a:srgbClr val="003300"/>
                </a:solidFill>
              </a:rPr>
              <a:t>	C+2S=CS</a:t>
            </a:r>
            <a:r>
              <a:rPr lang="en-US" sz="2000" baseline="-25000" smtClean="0">
                <a:solidFill>
                  <a:srgbClr val="003300"/>
                </a:solidFill>
              </a:rPr>
              <a:t>2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000" smtClean="0">
                <a:solidFill>
                  <a:srgbClr val="003300"/>
                </a:solidFill>
              </a:rPr>
              <a:t>	C+2F</a:t>
            </a:r>
            <a:r>
              <a:rPr lang="en-US" sz="2000" baseline="-25000" smtClean="0">
                <a:solidFill>
                  <a:srgbClr val="003300"/>
                </a:solidFill>
              </a:rPr>
              <a:t>2</a:t>
            </a:r>
            <a:r>
              <a:rPr lang="en-US" sz="2000" smtClean="0">
                <a:solidFill>
                  <a:srgbClr val="003300"/>
                </a:solidFill>
              </a:rPr>
              <a:t>=CF</a:t>
            </a:r>
            <a:r>
              <a:rPr lang="en-US" sz="2000" baseline="-25000" smtClean="0">
                <a:solidFill>
                  <a:srgbClr val="003300"/>
                </a:solidFill>
              </a:rPr>
              <a:t>4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2000" smtClean="0">
                <a:solidFill>
                  <a:srgbClr val="003300"/>
                </a:solidFill>
              </a:rPr>
              <a:t>Углерод может проявлять восстановительные свойства и при взаимодействии со сложными</a:t>
            </a:r>
            <a:r>
              <a:rPr lang="en-US" sz="2000" smtClean="0">
                <a:solidFill>
                  <a:srgbClr val="003300"/>
                </a:solidFill>
              </a:rPr>
              <a:t> </a:t>
            </a:r>
            <a:r>
              <a:rPr lang="ru-RU" sz="2000" smtClean="0">
                <a:solidFill>
                  <a:srgbClr val="003300"/>
                </a:solidFill>
              </a:rPr>
              <a:t>веществами:</a:t>
            </a:r>
            <a:r>
              <a:rPr lang="ru-RU" sz="2400" smtClean="0">
                <a:solidFill>
                  <a:srgbClr val="003300"/>
                </a:solidFill>
              </a:rPr>
              <a:t> </a:t>
            </a:r>
            <a:endParaRPr lang="en-US" sz="2400" smtClean="0">
              <a:solidFill>
                <a:srgbClr val="00330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400" smtClean="0">
                <a:solidFill>
                  <a:srgbClr val="003300"/>
                </a:solidFill>
              </a:rPr>
              <a:t>C+2CuO=Cu+Co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400" smtClean="0">
                <a:solidFill>
                  <a:srgbClr val="003300"/>
                </a:solidFill>
              </a:rPr>
              <a:t>C+2H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  <a:r>
              <a:rPr lang="en-US" sz="2400" smtClean="0">
                <a:solidFill>
                  <a:srgbClr val="003300"/>
                </a:solidFill>
              </a:rPr>
              <a:t>SO</a:t>
            </a:r>
            <a:r>
              <a:rPr lang="en-US" sz="2400" baseline="-25000" smtClean="0">
                <a:solidFill>
                  <a:srgbClr val="003300"/>
                </a:solidFill>
              </a:rPr>
              <a:t>4(</a:t>
            </a:r>
            <a:r>
              <a:rPr lang="ru-RU" sz="2400" baseline="-25000" smtClean="0">
                <a:solidFill>
                  <a:srgbClr val="003300"/>
                </a:solidFill>
              </a:rPr>
              <a:t>конц.)</a:t>
            </a:r>
            <a:r>
              <a:rPr lang="en-US" sz="2400" smtClean="0">
                <a:solidFill>
                  <a:srgbClr val="003300"/>
                </a:solidFill>
              </a:rPr>
              <a:t>=CO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  <a:r>
              <a:rPr lang="en-US" sz="2400" smtClean="0">
                <a:solidFill>
                  <a:srgbClr val="003300"/>
                </a:solidFill>
              </a:rPr>
              <a:t>+2SO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  <a:r>
              <a:rPr lang="en-US" sz="2400" smtClean="0">
                <a:solidFill>
                  <a:srgbClr val="003300"/>
                </a:solidFill>
              </a:rPr>
              <a:t>+H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  <a:r>
              <a:rPr lang="en-US" sz="2400" smtClean="0">
                <a:solidFill>
                  <a:srgbClr val="003300"/>
                </a:solidFill>
              </a:rPr>
              <a:t>O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2400" smtClean="0">
                <a:solidFill>
                  <a:srgbClr val="003300"/>
                </a:solidFill>
              </a:rPr>
              <a:t>2C+BaSO</a:t>
            </a:r>
            <a:r>
              <a:rPr lang="en-US" sz="2400" baseline="-25000" smtClean="0">
                <a:solidFill>
                  <a:srgbClr val="003300"/>
                </a:solidFill>
              </a:rPr>
              <a:t>4</a:t>
            </a:r>
            <a:r>
              <a:rPr lang="en-US" sz="2400" smtClean="0">
                <a:solidFill>
                  <a:srgbClr val="003300"/>
                </a:solidFill>
              </a:rPr>
              <a:t>=BaS+2CO</a:t>
            </a:r>
            <a:r>
              <a:rPr lang="en-US" sz="2400" baseline="-25000" smtClean="0">
                <a:solidFill>
                  <a:srgbClr val="003300"/>
                </a:solidFill>
              </a:rPr>
              <a:t>2</a:t>
            </a:r>
            <a:endParaRPr lang="ru-RU" sz="2400" baseline="-25000" smtClean="0">
              <a:solidFill>
                <a:srgbClr val="003300"/>
              </a:solidFill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013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9725" y="0"/>
            <a:ext cx="7921625" cy="3421063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В реакциях с металлами и менее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активными неметаллами углерод -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окислитель:</a:t>
            </a:r>
            <a:endParaRPr lang="en-US" sz="1600" smtClean="0">
              <a:solidFill>
                <a:srgbClr val="003300"/>
              </a:solidFill>
            </a:endParaRP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en-US" sz="1600" smtClean="0">
                <a:solidFill>
                  <a:srgbClr val="003300"/>
                </a:solidFill>
              </a:rPr>
              <a:t>2C+H</a:t>
            </a:r>
            <a:r>
              <a:rPr lang="en-US" sz="1600" baseline="-25000" smtClean="0">
                <a:solidFill>
                  <a:srgbClr val="003300"/>
                </a:solidFill>
              </a:rPr>
              <a:t>2</a:t>
            </a:r>
            <a:r>
              <a:rPr lang="en-US" sz="1600" smtClean="0">
                <a:solidFill>
                  <a:srgbClr val="003300"/>
                </a:solidFill>
              </a:rPr>
              <a:t>=C</a:t>
            </a:r>
            <a:r>
              <a:rPr lang="en-US" sz="1600" baseline="-25000" smtClean="0">
                <a:solidFill>
                  <a:srgbClr val="003300"/>
                </a:solidFill>
              </a:rPr>
              <a:t>2</a:t>
            </a:r>
            <a:r>
              <a:rPr lang="en-US" sz="1600" smtClean="0">
                <a:solidFill>
                  <a:srgbClr val="003300"/>
                </a:solidFill>
              </a:rPr>
              <a:t>H</a:t>
            </a:r>
            <a:r>
              <a:rPr lang="en-US" sz="1600" baseline="-25000" smtClean="0">
                <a:solidFill>
                  <a:srgbClr val="003300"/>
                </a:solidFill>
              </a:rPr>
              <a:t>2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en-US" sz="1600" smtClean="0">
                <a:solidFill>
                  <a:srgbClr val="003300"/>
                </a:solidFill>
              </a:rPr>
              <a:t>C+Si=SiC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en-US" sz="1600" smtClean="0">
                <a:solidFill>
                  <a:srgbClr val="003300"/>
                </a:solidFill>
              </a:rPr>
              <a:t>2C+Ca=CaC</a:t>
            </a:r>
            <a:r>
              <a:rPr lang="en-US" sz="1600" baseline="-25000" smtClean="0">
                <a:solidFill>
                  <a:srgbClr val="003300"/>
                </a:solidFill>
              </a:rPr>
              <a:t>2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en-US" sz="1600" smtClean="0">
                <a:solidFill>
                  <a:srgbClr val="003300"/>
                </a:solidFill>
              </a:rPr>
              <a:t>3C+4Al=Al</a:t>
            </a:r>
            <a:r>
              <a:rPr lang="en-US" sz="1600" baseline="-25000" smtClean="0">
                <a:solidFill>
                  <a:srgbClr val="003300"/>
                </a:solidFill>
              </a:rPr>
              <a:t>4</a:t>
            </a:r>
            <a:r>
              <a:rPr lang="en-US" sz="1600" smtClean="0">
                <a:solidFill>
                  <a:srgbClr val="003300"/>
                </a:solidFill>
              </a:rPr>
              <a:t>C</a:t>
            </a:r>
            <a:r>
              <a:rPr lang="en-US" sz="1600" baseline="-25000" smtClean="0">
                <a:solidFill>
                  <a:srgbClr val="003300"/>
                </a:solidFill>
              </a:rPr>
              <a:t>3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Карбид алюминия является истинным карбидом: всеми четырьмя валентными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связями каждый атом углерода связан с атомами металла. Карбид кальция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является ацетиленидом, так как между углеродными атомами имеется тройная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связь. Поэтому при взаимодействии карбидов алюминия с водой выделяется </a:t>
            </a:r>
          </a:p>
          <a:p>
            <a:pPr marL="0" indent="0" eaLnBrk="1" hangingPunct="1">
              <a:buFontTx/>
              <a:buNone/>
              <a:tabLst>
                <a:tab pos="0" algn="l"/>
              </a:tabLst>
            </a:pPr>
            <a:r>
              <a:rPr lang="ru-RU" sz="1600" smtClean="0">
                <a:solidFill>
                  <a:srgbClr val="003300"/>
                </a:solidFill>
              </a:rPr>
              <a:t>метан, а при взаимодействии карбида кальция с водой - ацетилен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 l="37331" r="36670"/>
          <a:stretch>
            <a:fillRect/>
          </a:stretch>
        </p:blipFill>
        <p:spPr bwMode="auto">
          <a:xfrm>
            <a:off x="0" y="0"/>
            <a:ext cx="2808288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3563938"/>
            <a:ext cx="1080135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3157" tIns="56579" rIns="113157" bIns="56579"/>
          <a:lstStyle/>
          <a:p>
            <a:pPr algn="l" defTabSz="1131888">
              <a:spcBef>
                <a:spcPct val="20000"/>
              </a:spcBef>
            </a:pPr>
            <a:r>
              <a:rPr lang="en-US" sz="1800">
                <a:solidFill>
                  <a:srgbClr val="003300"/>
                </a:solidFill>
              </a:rPr>
              <a:t>4Al</a:t>
            </a:r>
            <a:r>
              <a:rPr lang="en-US" sz="1800" baseline="-25000">
                <a:solidFill>
                  <a:srgbClr val="003300"/>
                </a:solidFill>
              </a:rPr>
              <a:t>4</a:t>
            </a:r>
            <a:r>
              <a:rPr lang="en-US" sz="1800">
                <a:solidFill>
                  <a:srgbClr val="003300"/>
                </a:solidFill>
              </a:rPr>
              <a:t>C</a:t>
            </a:r>
            <a:r>
              <a:rPr lang="en-US" sz="1800" baseline="-25000">
                <a:solidFill>
                  <a:srgbClr val="003300"/>
                </a:solidFill>
              </a:rPr>
              <a:t>3</a:t>
            </a:r>
            <a:r>
              <a:rPr lang="en-US" sz="1800">
                <a:solidFill>
                  <a:srgbClr val="003300"/>
                </a:solidFill>
              </a:rPr>
              <a:t>+12H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  <a:r>
              <a:rPr lang="en-US" sz="1800">
                <a:solidFill>
                  <a:srgbClr val="003300"/>
                </a:solidFill>
              </a:rPr>
              <a:t>O=4Al(OH)</a:t>
            </a:r>
            <a:r>
              <a:rPr lang="en-US" sz="1800" baseline="-25000">
                <a:solidFill>
                  <a:srgbClr val="003300"/>
                </a:solidFill>
              </a:rPr>
              <a:t>3</a:t>
            </a:r>
            <a:r>
              <a:rPr lang="en-US" sz="1800">
                <a:solidFill>
                  <a:srgbClr val="003300"/>
                </a:solidFill>
              </a:rPr>
              <a:t>+3CH</a:t>
            </a:r>
            <a:r>
              <a:rPr lang="en-US" sz="1800" baseline="-25000">
                <a:solidFill>
                  <a:srgbClr val="003300"/>
                </a:solidFill>
              </a:rPr>
              <a:t>4</a:t>
            </a:r>
          </a:p>
          <a:p>
            <a:pPr algn="l" defTabSz="1131888">
              <a:spcBef>
                <a:spcPct val="20000"/>
              </a:spcBef>
            </a:pPr>
            <a:r>
              <a:rPr lang="en-US" sz="1800">
                <a:solidFill>
                  <a:srgbClr val="003300"/>
                </a:solidFill>
              </a:rPr>
              <a:t>CaC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  <a:r>
              <a:rPr lang="en-US" sz="1800">
                <a:solidFill>
                  <a:srgbClr val="003300"/>
                </a:solidFill>
              </a:rPr>
              <a:t>+2H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  <a:r>
              <a:rPr lang="en-US" sz="1800">
                <a:solidFill>
                  <a:srgbClr val="003300"/>
                </a:solidFill>
              </a:rPr>
              <a:t>O=Ca(OH)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  <a:r>
              <a:rPr lang="en-US" sz="1800">
                <a:solidFill>
                  <a:srgbClr val="003300"/>
                </a:solidFill>
              </a:rPr>
              <a:t> +C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  <a:r>
              <a:rPr lang="en-US" sz="1800">
                <a:solidFill>
                  <a:srgbClr val="003300"/>
                </a:solidFill>
              </a:rPr>
              <a:t>H</a:t>
            </a:r>
            <a:r>
              <a:rPr lang="en-US" sz="1800" baseline="-25000">
                <a:solidFill>
                  <a:srgbClr val="003300"/>
                </a:solidFill>
              </a:rPr>
              <a:t>2</a:t>
            </a:r>
          </a:p>
          <a:p>
            <a:pPr algn="l" defTabSz="1131888">
              <a:spcBef>
                <a:spcPct val="20000"/>
              </a:spcBef>
            </a:pPr>
            <a:r>
              <a:rPr lang="ru-RU" sz="2000">
                <a:solidFill>
                  <a:srgbClr val="003300"/>
                </a:solidFill>
              </a:rPr>
              <a:t>Каменный уголь используется как топливо, применяется для получения синтез-газа. Из графита делают электроды, графитовые стержни используется в качестве замедлителя нейтронов в ядерных реакторах.</a:t>
            </a:r>
            <a:r>
              <a:rPr lang="en-US" sz="2000">
                <a:solidFill>
                  <a:srgbClr val="003300"/>
                </a:solidFill>
              </a:rPr>
              <a:t> </a:t>
            </a:r>
            <a:r>
              <a:rPr lang="ru-RU" sz="2000">
                <a:solidFill>
                  <a:srgbClr val="003300"/>
                </a:solidFill>
              </a:rPr>
              <a:t>Алмазы используют для изготовления </a:t>
            </a:r>
          </a:p>
          <a:p>
            <a:pPr algn="l" defTabSz="1131888">
              <a:spcBef>
                <a:spcPct val="20000"/>
              </a:spcBef>
            </a:pPr>
            <a:r>
              <a:rPr lang="ru-RU" sz="2000">
                <a:solidFill>
                  <a:srgbClr val="003300"/>
                </a:solidFill>
              </a:rPr>
              <a:t>режущих инструментов, абразивов, ограненные алмазы (бриллианты)</a:t>
            </a:r>
            <a:r>
              <a:rPr lang="en-US" sz="2000">
                <a:solidFill>
                  <a:srgbClr val="003300"/>
                </a:solidFill>
              </a:rPr>
              <a:t> </a:t>
            </a:r>
            <a:r>
              <a:rPr lang="ru-RU" sz="2000">
                <a:solidFill>
                  <a:srgbClr val="003300"/>
                </a:solidFill>
              </a:rPr>
              <a:t>являются</a:t>
            </a:r>
            <a:r>
              <a:rPr lang="en-US" sz="2000">
                <a:solidFill>
                  <a:srgbClr val="003300"/>
                </a:solidFill>
              </a:rPr>
              <a:t> </a:t>
            </a:r>
            <a:r>
              <a:rPr lang="ru-RU" sz="2000">
                <a:solidFill>
                  <a:srgbClr val="003300"/>
                </a:solidFill>
              </a:rPr>
              <a:t>драгоценными камнями.</a:t>
            </a:r>
            <a:endParaRPr lang="en-US" sz="2000">
              <a:solidFill>
                <a:srgbClr val="003300"/>
              </a:solidFill>
            </a:endParaRPr>
          </a:p>
          <a:p>
            <a:pPr algn="l" defTabSz="1131888">
              <a:spcBef>
                <a:spcPct val="20000"/>
              </a:spcBef>
            </a:pPr>
            <a:endParaRPr lang="ru-RU" sz="2000">
              <a:solidFill>
                <a:srgbClr val="003300"/>
              </a:solidFill>
            </a:endParaRPr>
          </a:p>
        </p:txBody>
      </p:sp>
      <p:sp>
        <p:nvSpPr>
          <p:cNvPr id="1024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00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204450" y="8339138"/>
            <a:ext cx="596900" cy="661987"/>
          </a:xfrm>
          <a:prstGeom prst="actionButtonForwardNext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563938"/>
            <a:ext cx="10801350" cy="5437187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Кремний в природе встречается только в связанном виде в форме кремнезема SiO2 и различных солей кремниевой кислоты (силикатов). Он второй (после кислорода) по распространенности в</a:t>
            </a:r>
            <a:r>
              <a:rPr lang="en-US" sz="1600" smtClean="0"/>
              <a:t> </a:t>
            </a:r>
            <a:r>
              <a:rPr lang="ru-RU" sz="1600" smtClean="0"/>
              <a:t>земной коре химический элемент (27.6%).</a:t>
            </a:r>
            <a:r>
              <a:rPr lang="en-US" sz="1600" smtClean="0"/>
              <a:t> </a:t>
            </a:r>
            <a:r>
              <a:rPr lang="ru-RU" sz="1600" smtClean="0"/>
              <a:t>В 1811 г. французы Ж.Л.Гей-Люссак и Л.Ж.Тенер получили буро-коричневое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вещество (кремний) по реакции: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SiF</a:t>
            </a:r>
            <a:r>
              <a:rPr lang="en-US" sz="1600" baseline="-25000" smtClean="0"/>
              <a:t>4</a:t>
            </a:r>
            <a:r>
              <a:rPr lang="en-US" sz="1600" smtClean="0"/>
              <a:t>+4K=4KF+Si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и лишь в 1824 г. швед Й.Берцелиус, получив кремний по реакции: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K</a:t>
            </a:r>
            <a:r>
              <a:rPr lang="en-US" sz="1600" baseline="-25000" smtClean="0"/>
              <a:t>2</a:t>
            </a:r>
            <a:r>
              <a:rPr lang="en-US" sz="1600" smtClean="0"/>
              <a:t>SiF</a:t>
            </a:r>
            <a:r>
              <a:rPr lang="en-US" sz="1600" baseline="-25000" smtClean="0"/>
              <a:t>6</a:t>
            </a:r>
            <a:r>
              <a:rPr lang="en-US" sz="1600" smtClean="0"/>
              <a:t>+4K=</a:t>
            </a:r>
            <a:r>
              <a:rPr lang="en-US" sz="1600" baseline="-25000" smtClean="0"/>
              <a:t>6</a:t>
            </a:r>
            <a:r>
              <a:rPr lang="en-US" sz="1600" smtClean="0"/>
              <a:t>KF+Si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доказал, что это новый химический элемент. Сейчас кремний получают из кремнезема: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SiO</a:t>
            </a:r>
            <a:r>
              <a:rPr lang="en-US" sz="1600" baseline="-25000" smtClean="0"/>
              <a:t>2</a:t>
            </a:r>
            <a:r>
              <a:rPr lang="en-US" sz="1600" smtClean="0"/>
              <a:t>+2MgSi+2MgO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3SiO</a:t>
            </a:r>
            <a:r>
              <a:rPr lang="en-US" sz="1600" baseline="-25000" smtClean="0"/>
              <a:t>2</a:t>
            </a:r>
            <a:r>
              <a:rPr lang="en-US" sz="1600" smtClean="0"/>
              <a:t>+4AlSi+2Al</a:t>
            </a:r>
            <a:r>
              <a:rPr lang="en-US" sz="1600" baseline="-25000" smtClean="0"/>
              <a:t>2</a:t>
            </a:r>
            <a:r>
              <a:rPr lang="en-US" sz="1600" smtClean="0"/>
              <a:t>O</a:t>
            </a:r>
            <a:r>
              <a:rPr lang="en-US" sz="1600" baseline="-25000" smtClean="0"/>
              <a:t>3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восстанавливая его магнием или углеродом. Получается он и при разложении силена: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SiH</a:t>
            </a:r>
            <a:r>
              <a:rPr lang="en-US" sz="1600" baseline="-25000" smtClean="0"/>
              <a:t>4</a:t>
            </a:r>
            <a:r>
              <a:rPr lang="en-US" sz="1600" smtClean="0"/>
              <a:t>=Si+2H</a:t>
            </a:r>
            <a:r>
              <a:rPr lang="en-US" sz="1600" baseline="-25000" smtClean="0"/>
              <a:t>2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В реакциях с неметаллами кремний может окисляться (т.е. Si-восстановитель):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Si+O</a:t>
            </a:r>
            <a:r>
              <a:rPr lang="en-US" sz="1600" baseline="-25000" smtClean="0"/>
              <a:t>2</a:t>
            </a:r>
            <a:r>
              <a:rPr lang="en-US" sz="1600" smtClean="0"/>
              <a:t>=SiO</a:t>
            </a:r>
            <a:r>
              <a:rPr lang="en-US" sz="1600" baseline="-25000" smtClean="0"/>
              <a:t>2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Si+2F</a:t>
            </a:r>
            <a:r>
              <a:rPr lang="en-US" sz="1600" baseline="-25000" smtClean="0"/>
              <a:t>2</a:t>
            </a:r>
            <a:r>
              <a:rPr lang="en-US" sz="1600" smtClean="0"/>
              <a:t>=SiF</a:t>
            </a:r>
            <a:r>
              <a:rPr lang="en-US" sz="1600" baseline="-25000" smtClean="0"/>
              <a:t>4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Si+C =SiC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Кремний растворим в щелочах: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Si</a:t>
            </a:r>
            <a:r>
              <a:rPr lang="en-US" sz="1600" baseline="-25000" smtClean="0"/>
              <a:t>2</a:t>
            </a:r>
            <a:r>
              <a:rPr lang="en-US" sz="1600" smtClean="0"/>
              <a:t>NaOH+H</a:t>
            </a:r>
            <a:r>
              <a:rPr lang="en-US" sz="1600" baseline="-25000" smtClean="0"/>
              <a:t>2</a:t>
            </a:r>
            <a:r>
              <a:rPr lang="en-US" sz="1600" smtClean="0"/>
              <a:t>O=Na</a:t>
            </a:r>
            <a:r>
              <a:rPr lang="en-US" sz="1600" baseline="-25000" smtClean="0"/>
              <a:t>2</a:t>
            </a:r>
            <a:r>
              <a:rPr lang="en-US" sz="1600" smtClean="0"/>
              <a:t>SiO</a:t>
            </a:r>
            <a:r>
              <a:rPr lang="en-US" sz="1600" baseline="-25000" smtClean="0"/>
              <a:t>3</a:t>
            </a:r>
            <a:r>
              <a:rPr lang="en-US" sz="1600" smtClean="0"/>
              <a:t>+2H</a:t>
            </a:r>
            <a:r>
              <a:rPr lang="en-US" sz="1600" baseline="-25000" smtClean="0"/>
              <a:t>2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ru-RU" sz="1600" smtClean="0"/>
              <a:t>нерастворим в кислотах (кроме плавиковой).</a:t>
            </a:r>
            <a:r>
              <a:rPr lang="en-US" sz="1600" smtClean="0"/>
              <a:t> </a:t>
            </a:r>
            <a:r>
              <a:rPr lang="ru-RU" sz="1600" smtClean="0"/>
              <a:t>В реакциях с металлами кремний проявляет окислительные</a:t>
            </a:r>
            <a:r>
              <a:rPr lang="en-US" sz="1600" smtClean="0"/>
              <a:t> </a:t>
            </a:r>
            <a:r>
              <a:rPr lang="ru-RU" sz="1600" smtClean="0"/>
              <a:t>свойства:</a:t>
            </a:r>
            <a:endParaRPr lang="en-US" sz="1600" smtClean="0"/>
          </a:p>
          <a:p>
            <a:pPr marL="457200" indent="-457200" eaLnBrk="1" hangingPunct="1">
              <a:lnSpc>
                <a:spcPct val="80000"/>
              </a:lnSpc>
              <a:buFontTx/>
              <a:buNone/>
              <a:tabLst>
                <a:tab pos="0" algn="l"/>
              </a:tabLst>
            </a:pPr>
            <a:r>
              <a:rPr lang="en-US" sz="1600" smtClean="0"/>
              <a:t>2Mg+Si=Mg</a:t>
            </a:r>
            <a:r>
              <a:rPr lang="en-US" sz="1600" baseline="-25000" smtClean="0"/>
              <a:t>2</a:t>
            </a:r>
            <a:r>
              <a:rPr lang="en-US" sz="1600" smtClean="0"/>
              <a:t>Si</a:t>
            </a:r>
            <a:endParaRPr lang="ru-RU" sz="1600" smtClean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80135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4392613" y="8353425"/>
            <a:ext cx="647700" cy="647700"/>
          </a:xfrm>
          <a:prstGeom prst="actionButtonHome">
            <a:avLst/>
          </a:prstGeom>
          <a:gradFill rotWithShape="1">
            <a:gsLst>
              <a:gs pos="0">
                <a:srgbClr val="003300"/>
              </a:gs>
              <a:gs pos="50000">
                <a:schemeClr val="folHlink"/>
              </a:gs>
              <a:gs pos="100000">
                <a:srgbClr val="00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11318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11318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1303</Words>
  <Application>Microsoft Office PowerPoint</Application>
  <PresentationFormat>Произвольный</PresentationFormat>
  <Paragraphs>115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ВКП(б)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Холодков Дмитрий Владимирович</dc:creator>
  <cp:lastModifiedBy>Admin</cp:lastModifiedBy>
  <cp:revision>14</cp:revision>
  <dcterms:created xsi:type="dcterms:W3CDTF">2005-02-22T11:44:09Z</dcterms:created>
  <dcterms:modified xsi:type="dcterms:W3CDTF">2012-04-21T10:06:15Z</dcterms:modified>
</cp:coreProperties>
</file>