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80" r:id="rId2"/>
    <p:sldId id="288" r:id="rId3"/>
    <p:sldId id="272" r:id="rId4"/>
    <p:sldId id="278" r:id="rId5"/>
    <p:sldId id="258" r:id="rId6"/>
    <p:sldId id="282" r:id="rId7"/>
    <p:sldId id="265" r:id="rId8"/>
    <p:sldId id="262" r:id="rId9"/>
    <p:sldId id="287" r:id="rId10"/>
    <p:sldId id="289" r:id="rId11"/>
    <p:sldId id="268" r:id="rId12"/>
    <p:sldId id="269" r:id="rId13"/>
    <p:sldId id="267" r:id="rId14"/>
    <p:sldId id="270" r:id="rId15"/>
    <p:sldId id="271" r:id="rId16"/>
    <p:sldId id="285" r:id="rId1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616" autoAdjust="0"/>
    <p:restoredTop sz="94660"/>
  </p:normalViewPr>
  <p:slideViewPr>
    <p:cSldViewPr>
      <p:cViewPr>
        <p:scale>
          <a:sx n="60" d="100"/>
          <a:sy n="60" d="100"/>
        </p:scale>
        <p:origin x="-1080" y="-8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6C504-02F7-4CF1-8B6A-FD0C8CDA84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2EED7D-7E8B-4F58-8973-12A5A4BA0A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3FB4E7-FA47-4E2A-94AC-C7874C01E9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869BD-226A-42BA-8872-08317E1264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4ACE04-7888-4D15-A555-01D509DD07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56FED4-5A13-43D5-B623-DC4A51D9C0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BCBDFE-AC55-40FA-A2D1-E1C5D8EB84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BF8129-8FE1-4E2C-8ED0-3C148F4065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23CE72-13A0-493B-8ED0-7598D92F10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FC3466-6A82-467F-972B-6910DB2B128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583690-0A5B-4D5B-968C-D7E6F79060A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4FBD86-FB44-4A82-AFCB-D41B67E10F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</a:blip>
          <a:srcRect/>
          <a:stretch>
            <a:fillRect l="-1000" t="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0072509-50AD-491B-8FA7-08372A2E1E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ed=1&amp;text=%D0%B1%D0%B5%D0%BB%D1%8B%D0%B9%20%D0%B1%D0%B8%D0%BC%20%D1%87%D0%B5%D1%80%D0%BD%D0%BE%D0%B5%20%D1%83%D1%85%D0%BE&amp;p=6&amp;img_url=www.map.qcd.ru/f/image/1280x1024/161/999/2.jpg&amp;rpt=simage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rpt=simage&amp;img_url=s51.radikal.ru/i134/0903/83/64b7a1ade1cc.jpg&amp;ed=1&amp;text=%D0%BF%D0%B0%D0%BC%D1%8F%D1%82%D0%BD%D0%B8%D0%BA%20%D1%81%D0%BE%D0%B1%D0%B0%D0%BA%D0%B5&amp;p=12" TargetMode="External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hyperlink" Target="http://images.yandex.ru/yandsearch?rpt=simage&amp;img_url=s56.radikal.ru/i153/0904/37/a287381efa40.jpg&amp;ed=1&amp;text=%D0%BF%D0%B0%D0%BC%D1%8F%D1%82%D0%BD%D0%B8%D0%BA%20%D1%81%D0%BE%D0%B1%D0%B0%D0%BA%D0%B5&amp;p=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rpt=simage&amp;img_url=i016.radikal.ru/0807/1b/3e253b790848.jpg&amp;ed=1&amp;text=%D0%BF%D0%B0%D0%BC%D1%8F%D1%82%D0%BD%D0%B8%D0%BA%20%D1%81%D0%BE%D0%B1%D0%B0%D0%BA%D0%B5&amp;p=10" TargetMode="External"/><Relationship Id="rId11" Type="http://schemas.openxmlformats.org/officeDocument/2006/relationships/image" Target="../media/image12.jpeg"/><Relationship Id="rId5" Type="http://schemas.openxmlformats.org/officeDocument/2006/relationships/image" Target="../media/image9.jpeg"/><Relationship Id="rId10" Type="http://schemas.openxmlformats.org/officeDocument/2006/relationships/hyperlink" Target="http://images.yandex.ru/yandsearch?rpt=simage&amp;img_url=gorod.tomsk.ru/uploads/38004/1310532153/sol1.JPG&amp;ed=1&amp;text=%D0%BF%D0%B0%D0%BC%D1%8F%D1%82%D0%BD%D0%B8%D0%BA%20%D1%81%D0%BE%D0%B1%D0%B0%D0%BA%D0%B5&amp;p=48" TargetMode="External"/><Relationship Id="rId4" Type="http://schemas.openxmlformats.org/officeDocument/2006/relationships/hyperlink" Target="http://images.yandex.ru/yandsearch?rpt=simage&amp;img_url=blackwolfblog.files.wordpress.com/2011/02/balto_statue.jpg&amp;ed=1&amp;text=%D0%BF%D0%B0%D0%BC%D1%8F%D1%82%D0%BD%D0%B8%D0%BA%20%D1%81%D0%BE%D0%B1%D0%B0%D0%BA%D0%B5&amp;p=3" TargetMode="External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ages.yandex.ru/yandsearch?rpt=simage&amp;img_url=img-fotki.yandex.ru/get/4600/svetluneva.81/0_48a23_f9c12b78_L&amp;ed=1&amp;text=%D1%81%D0%BE%D0%B1%D0%B0%D0%BA%D0%B0%20%D0%B8%20%D1%87%D0%B5%D0%BB%D0%BE%D0%B2%D0%B5%D0%BA&amp;p=0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hyperlink" Target="http://images.yandex.ru/yandsearch?rpt=simage&amp;img_url=img.news.open.by/news/2011/02/g14.jpg&amp;ed=1&amp;text=%D1%81%D0%BE%D0%B1%D0%B0%D0%BA%D0%B0%20%D0%B8%20%D1%87%D0%B5%D0%BB%D0%BE%D0%B2%D0%B5%D0%BA&amp;p=20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14356"/>
            <a:ext cx="81439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 нам на урок пришел гость! Угадайте, кто это.</a:t>
            </a:r>
            <a:br>
              <a:rPr lang="ru-RU" dirty="0" smtClean="0"/>
            </a:br>
            <a:r>
              <a:rPr lang="ru-RU" dirty="0" smtClean="0"/>
              <a:t>«Жалобно и, казалось, безнадежно он вдруг начинал скулить…искать мать. Тогда хозяин сажал его к себе на колени и совал ему в рот соску с молоком. Он ( наш гость) ничего не понимал в жизни…вот и пытался  два дня время от времени задавать грустные концерты… Но на четвертый день наш малыш стал привыкать к теплоте рук человека….Имени своего он еще не знал, но через неделю установил точно, что он ….»</a:t>
            </a:r>
            <a:endParaRPr lang="ru-RU" dirty="0"/>
          </a:p>
        </p:txBody>
      </p:sp>
      <p:pic>
        <p:nvPicPr>
          <p:cNvPr id="38914" name="Picture 2" descr="D:\НАТАША\Клипатры 2007\школа\4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57950" y="3071810"/>
            <a:ext cx="2514602" cy="32936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9787" y="571480"/>
            <a:ext cx="40357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cs typeface="Times New Roman" pitchFamily="18" charset="0"/>
              </a:rPr>
              <a:t>ПЛАН   СОЧИНЕНИЯ 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1571612"/>
            <a:ext cx="62150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/>
            <a:r>
              <a:rPr lang="ru-RU" sz="2400" dirty="0" smtClean="0">
                <a:solidFill>
                  <a:srgbClr val="002060"/>
                </a:solidFill>
                <a:cs typeface="Times New Roman" pitchFamily="18" charset="0"/>
              </a:rPr>
              <a:t>1.Вступление</a:t>
            </a:r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. Собака - верный друг и помощник </a:t>
            </a:r>
            <a:r>
              <a:rPr lang="ru-RU" sz="2400" dirty="0" smtClean="0">
                <a:solidFill>
                  <a:srgbClr val="002060"/>
                </a:solidFill>
                <a:cs typeface="Times New Roman" pitchFamily="18" charset="0"/>
              </a:rPr>
              <a:t>человека</a:t>
            </a:r>
            <a:endParaRPr lang="ru-RU" sz="2400" dirty="0">
              <a:solidFill>
                <a:srgbClr val="002060"/>
              </a:solidFill>
              <a:cs typeface="Times New Roman" pitchFamily="18" charset="0"/>
            </a:endParaRPr>
          </a:p>
          <a:p>
            <a:pPr algn="l" eaLnBrk="1" hangingPunct="1"/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2.Основная часть Мой четвероногий друг (описание собаки</a:t>
            </a:r>
            <a:r>
              <a:rPr lang="ru-RU" sz="2400" dirty="0" smtClean="0">
                <a:solidFill>
                  <a:srgbClr val="002060"/>
                </a:solidFill>
                <a:cs typeface="Times New Roman" pitchFamily="18" charset="0"/>
              </a:rPr>
              <a:t>)</a:t>
            </a:r>
            <a:endParaRPr lang="ru-RU" sz="2400" dirty="0">
              <a:solidFill>
                <a:srgbClr val="002060"/>
              </a:solidFill>
              <a:cs typeface="Times New Roman" pitchFamily="18" charset="0"/>
            </a:endParaRPr>
          </a:p>
          <a:p>
            <a:pPr algn="l" eaLnBrk="1" hangingPunct="1"/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а) кличка;</a:t>
            </a:r>
          </a:p>
          <a:p>
            <a:pPr algn="l" eaLnBrk="1" hangingPunct="1"/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б) порода;</a:t>
            </a:r>
          </a:p>
          <a:p>
            <a:pPr algn="l" eaLnBrk="1" hangingPunct="1"/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в)голова, морда (глаза, уши, нос);</a:t>
            </a:r>
          </a:p>
          <a:p>
            <a:pPr algn="l" eaLnBrk="1" hangingPunct="1"/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г) туловище (размер, шерсть);</a:t>
            </a:r>
          </a:p>
          <a:p>
            <a:pPr algn="l" eaLnBrk="1" hangingPunct="1"/>
            <a:r>
              <a:rPr lang="ru-RU" sz="2400" dirty="0" err="1">
                <a:solidFill>
                  <a:srgbClr val="002060"/>
                </a:solidFill>
                <a:cs typeface="Times New Roman" pitchFamily="18" charset="0"/>
              </a:rPr>
              <a:t>д</a:t>
            </a:r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) лапы;</a:t>
            </a:r>
          </a:p>
          <a:p>
            <a:pPr algn="l" eaLnBrk="1" hangingPunct="1"/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е) хвост;</a:t>
            </a:r>
          </a:p>
          <a:p>
            <a:pPr algn="l" eaLnBrk="1" hangingPunct="1"/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ж) </a:t>
            </a:r>
            <a:r>
              <a:rPr lang="ru-RU" sz="2400" dirty="0" smtClean="0">
                <a:solidFill>
                  <a:srgbClr val="002060"/>
                </a:solidFill>
                <a:cs typeface="Times New Roman" pitchFamily="18" charset="0"/>
              </a:rPr>
              <a:t>характер</a:t>
            </a:r>
            <a:endParaRPr lang="ru-RU" sz="2400" dirty="0">
              <a:solidFill>
                <a:srgbClr val="002060"/>
              </a:solidFill>
              <a:cs typeface="Times New Roman" pitchFamily="18" charset="0"/>
            </a:endParaRPr>
          </a:p>
          <a:p>
            <a:pPr algn="l" eaLnBrk="1" hangingPunct="1"/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3. Заключение. Я люблю свою </a:t>
            </a:r>
            <a:r>
              <a:rPr lang="ru-RU" sz="2400" dirty="0" smtClean="0">
                <a:solidFill>
                  <a:srgbClr val="002060"/>
                </a:solidFill>
                <a:cs typeface="Times New Roman" pitchFamily="18" charset="0"/>
              </a:rPr>
              <a:t>собаку</a:t>
            </a:r>
            <a:endParaRPr lang="ru-RU" sz="2400" dirty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468313" y="404813"/>
            <a:ext cx="69119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Сравните тексты. Чем они отличаются  друг от друга? </a:t>
            </a: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428596" y="1571612"/>
            <a:ext cx="8424862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</a:rPr>
              <a:t>Он родился от породистых родителей, сеттеров... Но при всех достоинствах имел большой недостаток, который потом сильно отразился на его судьбе: хотя он был из породы шотландских сеттеров, но окрас оказался абсолютно нетипичным. По стандартам охотничьих собак сеттер -- гордон должен быть обязательно «черный, с блестящим синеватым отливом -- цвета воронова крыла, и обязательно с четко ограниченными яркими рыже - красными подпалинами». </a:t>
            </a:r>
            <a:r>
              <a:rPr lang="ru-RU" sz="1800" dirty="0" err="1">
                <a:solidFill>
                  <a:srgbClr val="002060"/>
                </a:solidFill>
              </a:rPr>
              <a:t>Бим</a:t>
            </a:r>
            <a:r>
              <a:rPr lang="ru-RU" sz="1800" dirty="0">
                <a:solidFill>
                  <a:srgbClr val="002060"/>
                </a:solidFill>
              </a:rPr>
              <a:t> же родился таким: туловище белое, но с рыженькими подпалинами и даже чуть заметным рыжим крапом, только одно ухо и одна нога были черные, второе ухо желтовато-рыженького цвета. Даже удивительно подобное явление: по всем статьям - сеттер-гордон, а окрас - ну ничего похожего. В общем с такими разными ушами и </a:t>
            </a:r>
            <a:r>
              <a:rPr lang="ru-RU" sz="1800" dirty="0" err="1">
                <a:solidFill>
                  <a:srgbClr val="002060"/>
                </a:solidFill>
              </a:rPr>
              <a:t>подпалинками</a:t>
            </a:r>
            <a:r>
              <a:rPr lang="ru-RU" sz="1800" dirty="0">
                <a:solidFill>
                  <a:srgbClr val="002060"/>
                </a:solidFill>
              </a:rPr>
              <a:t> под большими умными темно-карими глазами морда </a:t>
            </a:r>
            <a:r>
              <a:rPr lang="ru-RU" sz="1800" dirty="0" err="1">
                <a:solidFill>
                  <a:srgbClr val="002060"/>
                </a:solidFill>
              </a:rPr>
              <a:t>Бима</a:t>
            </a:r>
            <a:r>
              <a:rPr lang="ru-RU" sz="1800" dirty="0">
                <a:solidFill>
                  <a:srgbClr val="002060"/>
                </a:solidFill>
              </a:rPr>
              <a:t> была даже симпатичной, приметней, может быть, умнее или, как бы сказать, философичней, разумней,, чем у обычной собаки. Все это нельзя даже назвать мордой, а скорее - собачьим лицом. Во всем - красавец, а по стандартам шерстного покрова - явно сомнительный. Такая вот беда была у </a:t>
            </a:r>
            <a:r>
              <a:rPr lang="ru-RU" sz="1800" dirty="0" err="1" smtClean="0">
                <a:solidFill>
                  <a:srgbClr val="002060"/>
                </a:solidFill>
              </a:rPr>
              <a:t>Бима</a:t>
            </a:r>
            <a:endParaRPr lang="ru-RU" sz="1800" dirty="0" smtClean="0">
              <a:solidFill>
                <a:srgbClr val="002060"/>
              </a:solidFill>
            </a:endParaRPr>
          </a:p>
          <a:p>
            <a:r>
              <a:rPr lang="ru-RU" sz="1800" dirty="0" smtClean="0">
                <a:solidFill>
                  <a:srgbClr val="002060"/>
                </a:solidFill>
              </a:rPr>
              <a:t> </a:t>
            </a:r>
            <a:r>
              <a:rPr lang="ru-RU" sz="1800" dirty="0">
                <a:solidFill>
                  <a:srgbClr val="002060"/>
                </a:solidFill>
              </a:rPr>
              <a:t>( И</a:t>
            </a:r>
            <a:r>
              <a:rPr lang="ru-RU" sz="1600" dirty="0">
                <a:solidFill>
                  <a:srgbClr val="002060"/>
                </a:solidFill>
              </a:rPr>
              <a:t>з повести Г. А. </a:t>
            </a:r>
            <a:r>
              <a:rPr lang="ru-RU" sz="1600" dirty="0" err="1">
                <a:solidFill>
                  <a:srgbClr val="002060"/>
                </a:solidFill>
              </a:rPr>
              <a:t>Троепольского</a:t>
            </a:r>
            <a:r>
              <a:rPr lang="ru-RU" sz="1600" dirty="0">
                <a:solidFill>
                  <a:srgbClr val="002060"/>
                </a:solidFill>
              </a:rPr>
              <a:t> «Белый </a:t>
            </a:r>
            <a:r>
              <a:rPr lang="ru-RU" sz="1600" dirty="0" err="1">
                <a:solidFill>
                  <a:srgbClr val="002060"/>
                </a:solidFill>
              </a:rPr>
              <a:t>Бим</a:t>
            </a:r>
            <a:r>
              <a:rPr lang="ru-RU" sz="1600" dirty="0">
                <a:solidFill>
                  <a:srgbClr val="002060"/>
                </a:solidFill>
              </a:rPr>
              <a:t> Черное ухо»)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571472" y="428604"/>
            <a:ext cx="806450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1800" dirty="0" err="1">
                <a:solidFill>
                  <a:srgbClr val="002060"/>
                </a:solidFill>
              </a:rPr>
              <a:t>Свое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название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порода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получила</a:t>
            </a:r>
            <a:r>
              <a:rPr lang="en-US" sz="1800" dirty="0">
                <a:solidFill>
                  <a:srgbClr val="002060"/>
                </a:solidFill>
              </a:rPr>
              <a:t> в </a:t>
            </a:r>
            <a:r>
              <a:rPr lang="en-US" sz="1800" dirty="0" err="1">
                <a:solidFill>
                  <a:srgbClr val="002060"/>
                </a:solidFill>
              </a:rPr>
              <a:t>честь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создателя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заводчика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герцога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Гордона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Выведена</a:t>
            </a:r>
            <a:r>
              <a:rPr lang="en-US" sz="1800" dirty="0">
                <a:solidFill>
                  <a:srgbClr val="002060"/>
                </a:solidFill>
              </a:rPr>
              <a:t> в </a:t>
            </a:r>
            <a:r>
              <a:rPr lang="en-US" sz="1800" dirty="0" err="1">
                <a:solidFill>
                  <a:srgbClr val="002060"/>
                </a:solidFill>
              </a:rPr>
              <a:t>Шотландии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Первоначально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шотландский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сеттер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был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очень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массивной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тяжелой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медлительной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собакой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Впоследствии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массивность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им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была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несколько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утрачена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Сеттер-гордон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работает</a:t>
            </a:r>
            <a:r>
              <a:rPr lang="en-US" sz="1800" dirty="0">
                <a:solidFill>
                  <a:srgbClr val="002060"/>
                </a:solidFill>
              </a:rPr>
              <a:t> в </a:t>
            </a:r>
            <a:r>
              <a:rPr lang="en-US" sz="1800" dirty="0" err="1">
                <a:solidFill>
                  <a:srgbClr val="002060"/>
                </a:solidFill>
              </a:rPr>
              <a:t>поле</a:t>
            </a:r>
            <a:r>
              <a:rPr lang="en-US" sz="1800" dirty="0">
                <a:solidFill>
                  <a:srgbClr val="002060"/>
                </a:solidFill>
              </a:rPr>
              <a:t>, в </a:t>
            </a:r>
            <a:r>
              <a:rPr lang="en-US" sz="1800" dirty="0" err="1">
                <a:solidFill>
                  <a:srgbClr val="002060"/>
                </a:solidFill>
              </a:rPr>
              <a:t>лесу</a:t>
            </a:r>
            <a:r>
              <a:rPr lang="en-US" sz="1800" dirty="0">
                <a:solidFill>
                  <a:srgbClr val="002060"/>
                </a:solidFill>
              </a:rPr>
              <a:t>, в </a:t>
            </a:r>
            <a:r>
              <a:rPr lang="en-US" sz="1800" dirty="0" err="1">
                <a:solidFill>
                  <a:srgbClr val="002060"/>
                </a:solidFill>
              </a:rPr>
              <a:t>воде</a:t>
            </a:r>
            <a:r>
              <a:rPr lang="en-US" sz="1800" dirty="0">
                <a:solidFill>
                  <a:srgbClr val="002060"/>
                </a:solidFill>
              </a:rPr>
              <a:t> и </a:t>
            </a:r>
            <a:r>
              <a:rPr lang="en-US" sz="1800" dirty="0" err="1">
                <a:solidFill>
                  <a:srgbClr val="002060"/>
                </a:solidFill>
              </a:rPr>
              <a:t>по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следу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дичи</a:t>
            </a:r>
            <a:r>
              <a:rPr lang="en-US" sz="1800" dirty="0">
                <a:solidFill>
                  <a:srgbClr val="002060"/>
                </a:solidFill>
              </a:rPr>
              <a:t>. В </a:t>
            </a:r>
            <a:r>
              <a:rPr lang="en-US" sz="1800" dirty="0" err="1">
                <a:solidFill>
                  <a:srgbClr val="002060"/>
                </a:solidFill>
              </a:rPr>
              <a:t>Россию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был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завезен</a:t>
            </a:r>
            <a:r>
              <a:rPr lang="en-US" sz="1800" dirty="0">
                <a:solidFill>
                  <a:srgbClr val="002060"/>
                </a:solidFill>
              </a:rPr>
              <a:t> в </a:t>
            </a:r>
            <a:r>
              <a:rPr lang="en-US" sz="1800" dirty="0" err="1">
                <a:solidFill>
                  <a:srgbClr val="002060"/>
                </a:solidFill>
              </a:rPr>
              <a:t>середине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прошлого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столетия</a:t>
            </a:r>
            <a:r>
              <a:rPr lang="en-US" sz="1800" dirty="0">
                <a:solidFill>
                  <a:srgbClr val="002060"/>
                </a:solidFill>
              </a:rPr>
              <a:t>.</a:t>
            </a:r>
          </a:p>
          <a:p>
            <a:r>
              <a:rPr lang="en-US" sz="1800" dirty="0" err="1">
                <a:solidFill>
                  <a:srgbClr val="002060"/>
                </a:solidFill>
              </a:rPr>
              <a:t>Тип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конституции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крепкий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сухой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Высота</a:t>
            </a:r>
            <a:r>
              <a:rPr lang="en-US" sz="1800" dirty="0">
                <a:solidFill>
                  <a:srgbClr val="002060"/>
                </a:solidFill>
              </a:rPr>
              <a:t> в </a:t>
            </a:r>
            <a:r>
              <a:rPr lang="en-US" sz="1800" dirty="0" err="1">
                <a:solidFill>
                  <a:srgbClr val="002060"/>
                </a:solidFill>
              </a:rPr>
              <a:t>холке</a:t>
            </a:r>
            <a:r>
              <a:rPr lang="en-US" sz="1800" dirty="0">
                <a:solidFill>
                  <a:srgbClr val="002060"/>
                </a:solidFill>
              </a:rPr>
              <a:t> 63 </a:t>
            </a:r>
            <a:r>
              <a:rPr lang="en-US" sz="1800" dirty="0" err="1">
                <a:solidFill>
                  <a:srgbClr val="002060"/>
                </a:solidFill>
              </a:rPr>
              <a:t>см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Тип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поведения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уравновешенный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подвижный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Костяк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крепкий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мощный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Мускулатура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хорошо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развитая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Кожа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плотная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эластичная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без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складок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Голова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массивная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широкая</a:t>
            </a:r>
            <a:r>
              <a:rPr lang="en-US" sz="1800" dirty="0">
                <a:solidFill>
                  <a:srgbClr val="002060"/>
                </a:solidFill>
              </a:rPr>
              <a:t> в </a:t>
            </a:r>
            <a:r>
              <a:rPr lang="en-US" sz="1800" dirty="0" err="1">
                <a:solidFill>
                  <a:srgbClr val="002060"/>
                </a:solidFill>
              </a:rPr>
              <a:t>черепной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части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Морда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приближается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по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форме</a:t>
            </a:r>
            <a:r>
              <a:rPr lang="en-US" sz="1800" dirty="0">
                <a:solidFill>
                  <a:srgbClr val="002060"/>
                </a:solidFill>
              </a:rPr>
              <a:t> к </a:t>
            </a:r>
            <a:r>
              <a:rPr lang="en-US" sz="1800" dirty="0" err="1">
                <a:solidFill>
                  <a:srgbClr val="002060"/>
                </a:solidFill>
              </a:rPr>
              <a:t>прямоугольнику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Мочка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носа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черная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Верхняя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губа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плотно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прилегающая</a:t>
            </a:r>
            <a:r>
              <a:rPr lang="en-US" sz="1800" dirty="0">
                <a:solidFill>
                  <a:srgbClr val="002060"/>
                </a:solidFill>
              </a:rPr>
              <a:t> к </a:t>
            </a:r>
            <a:r>
              <a:rPr lang="en-US" sz="1800" dirty="0" err="1">
                <a:solidFill>
                  <a:srgbClr val="002060"/>
                </a:solidFill>
              </a:rPr>
              <a:t>челюсти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Зубы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белые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крупные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Глаза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крупные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выпуклые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темно-коричневые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Уши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висячие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мягкие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длинные</a:t>
            </a:r>
            <a:r>
              <a:rPr lang="en-US" sz="1800" dirty="0">
                <a:solidFill>
                  <a:srgbClr val="002060"/>
                </a:solidFill>
              </a:rPr>
              <a:t> и </a:t>
            </a:r>
            <a:r>
              <a:rPr lang="en-US" sz="1800" dirty="0" err="1">
                <a:solidFill>
                  <a:srgbClr val="002060"/>
                </a:solidFill>
              </a:rPr>
              <a:t>широкие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прилегающие</a:t>
            </a:r>
            <a:r>
              <a:rPr lang="en-US" sz="1800" dirty="0">
                <a:solidFill>
                  <a:srgbClr val="002060"/>
                </a:solidFill>
              </a:rPr>
              <a:t> к </a:t>
            </a:r>
            <a:r>
              <a:rPr lang="en-US" sz="1800" dirty="0" err="1">
                <a:solidFill>
                  <a:srgbClr val="002060"/>
                </a:solidFill>
              </a:rPr>
              <a:t>скулам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Передние</a:t>
            </a:r>
            <a:r>
              <a:rPr lang="en-US" sz="1800" dirty="0">
                <a:solidFill>
                  <a:srgbClr val="002060"/>
                </a:solidFill>
              </a:rPr>
              <a:t> и </a:t>
            </a:r>
            <a:r>
              <a:rPr lang="en-US" sz="1800" dirty="0" err="1">
                <a:solidFill>
                  <a:srgbClr val="002060"/>
                </a:solidFill>
              </a:rPr>
              <a:t>задние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конечности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крепкие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мускулистые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Лапы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удлиненные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или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округлые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со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сжатыми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пальцами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Хвоит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слегка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саблевидный</a:t>
            </a:r>
            <a:r>
              <a:rPr lang="en-US" sz="1800" dirty="0">
                <a:solidFill>
                  <a:srgbClr val="002060"/>
                </a:solidFill>
              </a:rPr>
              <a:t>, в </a:t>
            </a:r>
            <a:r>
              <a:rPr lang="en-US" sz="1800" dirty="0" err="1">
                <a:solidFill>
                  <a:srgbClr val="002060"/>
                </a:solidFill>
              </a:rPr>
              <a:t>спокойном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состоянии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опущен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вниз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Шерсть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на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голове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короткая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плотно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прилегающая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На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шее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спине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боках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волос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более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длинный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мягкий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прямой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или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слегка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волнистый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err="1">
                <a:solidFill>
                  <a:srgbClr val="002060"/>
                </a:solidFill>
              </a:rPr>
              <a:t>Окрас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черный</a:t>
            </a:r>
            <a:r>
              <a:rPr lang="en-US" sz="1800" dirty="0">
                <a:solidFill>
                  <a:srgbClr val="002060"/>
                </a:solidFill>
              </a:rPr>
              <a:t> с </a:t>
            </a:r>
            <a:r>
              <a:rPr lang="en-US" sz="1800" dirty="0" err="1">
                <a:solidFill>
                  <a:srgbClr val="002060"/>
                </a:solidFill>
              </a:rPr>
              <a:t>блестящим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отливом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яркими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рыже-красными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err="1">
                <a:solidFill>
                  <a:srgbClr val="002060"/>
                </a:solidFill>
              </a:rPr>
              <a:t>четко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ограниченными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подпалинами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endParaRPr lang="ru-RU" sz="1800" dirty="0" smtClean="0">
              <a:solidFill>
                <a:srgbClr val="002060"/>
              </a:solidFill>
            </a:endParaRPr>
          </a:p>
          <a:p>
            <a:pPr algn="r"/>
            <a:r>
              <a:rPr lang="en-US" sz="1800" dirty="0" smtClean="0">
                <a:solidFill>
                  <a:srgbClr val="002060"/>
                </a:solidFill>
              </a:rPr>
              <a:t>(</a:t>
            </a:r>
            <a:r>
              <a:rPr lang="en-US" sz="1800" i="1" dirty="0" err="1">
                <a:solidFill>
                  <a:srgbClr val="002060"/>
                </a:solidFill>
              </a:rPr>
              <a:t>Из</a:t>
            </a:r>
            <a:r>
              <a:rPr lang="en-US" sz="1800" i="1" dirty="0">
                <a:solidFill>
                  <a:srgbClr val="002060"/>
                </a:solidFill>
              </a:rPr>
              <a:t> </a:t>
            </a:r>
            <a:r>
              <a:rPr lang="en-US" sz="1800" i="1" dirty="0" err="1">
                <a:solidFill>
                  <a:srgbClr val="002060"/>
                </a:solidFill>
              </a:rPr>
              <a:t>книги</a:t>
            </a:r>
            <a:r>
              <a:rPr lang="en-US" sz="1800" i="1" dirty="0">
                <a:solidFill>
                  <a:srgbClr val="002060"/>
                </a:solidFill>
              </a:rPr>
              <a:t> М. Г. </a:t>
            </a:r>
            <a:r>
              <a:rPr lang="en-US" sz="1800" i="1" dirty="0" err="1">
                <a:solidFill>
                  <a:srgbClr val="002060"/>
                </a:solidFill>
              </a:rPr>
              <a:t>Псалмова</a:t>
            </a:r>
            <a:r>
              <a:rPr lang="en-US" sz="1800" i="1" dirty="0">
                <a:solidFill>
                  <a:srgbClr val="002060"/>
                </a:solidFill>
              </a:rPr>
              <a:t> «</a:t>
            </a:r>
            <a:r>
              <a:rPr lang="en-US" sz="1800" i="1" dirty="0" err="1">
                <a:solidFill>
                  <a:srgbClr val="002060"/>
                </a:solidFill>
              </a:rPr>
              <a:t>Книга</a:t>
            </a:r>
            <a:r>
              <a:rPr lang="en-US" sz="1800" i="1" dirty="0">
                <a:solidFill>
                  <a:srgbClr val="002060"/>
                </a:solidFill>
              </a:rPr>
              <a:t> </a:t>
            </a:r>
            <a:r>
              <a:rPr lang="en-US" sz="1800" i="1" dirty="0" err="1">
                <a:solidFill>
                  <a:srgbClr val="002060"/>
                </a:solidFill>
              </a:rPr>
              <a:t>собаковода</a:t>
            </a:r>
            <a:r>
              <a:rPr lang="en-US" sz="1800" i="1" dirty="0">
                <a:solidFill>
                  <a:srgbClr val="002060"/>
                </a:solidFill>
              </a:rPr>
              <a:t>»)</a:t>
            </a:r>
            <a:endParaRPr lang="ru-RU" sz="1800" i="1" dirty="0">
              <a:solidFill>
                <a:srgbClr val="002060"/>
              </a:solidFill>
            </a:endParaRPr>
          </a:p>
          <a:p>
            <a:endParaRPr lang="en-US" sz="1800" dirty="0">
              <a:solidFill>
                <a:srgbClr val="002060"/>
              </a:solidFill>
            </a:endParaRP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2319338" y="425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4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500034" y="500042"/>
            <a:ext cx="80724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</a:rPr>
              <a:t>Опираясь на план, опишите </a:t>
            </a:r>
            <a:r>
              <a:rPr lang="ru-RU" sz="3200" dirty="0" err="1">
                <a:solidFill>
                  <a:srgbClr val="002060"/>
                </a:solidFill>
              </a:rPr>
              <a:t>Бима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4" name="Picture 16" descr="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0166" y="1214422"/>
            <a:ext cx="6429420" cy="512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0" y="333375"/>
            <a:ext cx="914400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Исправьте ошибки.</a:t>
            </a:r>
          </a:p>
          <a:p>
            <a:r>
              <a:rPr lang="ru-RU" dirty="0">
                <a:solidFill>
                  <a:srgbClr val="002060"/>
                </a:solidFill>
              </a:rPr>
              <a:t>Сани Деда мороза были большие и легкие. Посох был блестящий, на нем были нарисованы елочки. Заводного зайчика мне подарили в шесть лет на день рождения. Я давно мечтала о заводном зайчике.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684213" y="1773238"/>
            <a:ext cx="72723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bg2"/>
                </a:solidFill>
              </a:rPr>
              <a:t>- </a:t>
            </a:r>
            <a:r>
              <a:rPr lang="ru-RU" sz="3200" dirty="0">
                <a:solidFill>
                  <a:srgbClr val="C00000"/>
                </a:solidFill>
              </a:rPr>
              <a:t>Как избежать этих ошибок? </a:t>
            </a: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395288" y="2420938"/>
            <a:ext cx="84978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</a:rPr>
              <a:t>Прочитайте слова.  Как меняется значение слов? Почему? </a:t>
            </a:r>
          </a:p>
          <a:p>
            <a:r>
              <a:rPr lang="ru-RU" sz="1800" dirty="0">
                <a:solidFill>
                  <a:srgbClr val="002060"/>
                </a:solidFill>
              </a:rPr>
              <a:t>Собака – собачка, собачонка. Кошка – кошечка. Рыжий – рыженький. Хвост – хвостик. Лапы – лапочки, лапки. </a:t>
            </a: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500034" y="3429000"/>
            <a:ext cx="82073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Составьте со словами  ласковый, добрый, умные словосочетание прил. + сущ. </a:t>
            </a:r>
          </a:p>
        </p:txBody>
      </p:sp>
      <p:sp>
        <p:nvSpPr>
          <p:cNvPr id="86025" name="Text Box 9"/>
          <p:cNvSpPr txBox="1">
            <a:spLocks noChangeArrowheads="1"/>
          </p:cNvSpPr>
          <p:nvPr/>
        </p:nvSpPr>
        <p:spPr bwMode="auto">
          <a:xfrm>
            <a:off x="561975" y="4241800"/>
            <a:ext cx="18367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</a:rPr>
              <a:t>Ласковый взгляд</a:t>
            </a:r>
          </a:p>
        </p:txBody>
      </p:sp>
      <p:sp>
        <p:nvSpPr>
          <p:cNvPr id="86027" name="Text Box 11"/>
          <p:cNvSpPr txBox="1">
            <a:spLocks noChangeArrowheads="1"/>
          </p:cNvSpPr>
          <p:nvPr/>
        </p:nvSpPr>
        <p:spPr bwMode="auto">
          <a:xfrm>
            <a:off x="727075" y="4724400"/>
            <a:ext cx="170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</a:rPr>
              <a:t>Добрый  взгляд</a:t>
            </a:r>
          </a:p>
        </p:txBody>
      </p:sp>
      <p:sp>
        <p:nvSpPr>
          <p:cNvPr id="86028" name="Text Box 12"/>
          <p:cNvSpPr txBox="1">
            <a:spLocks noChangeArrowheads="1"/>
          </p:cNvSpPr>
          <p:nvPr/>
        </p:nvSpPr>
        <p:spPr bwMode="auto">
          <a:xfrm>
            <a:off x="827088" y="5300663"/>
            <a:ext cx="14271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</a:rPr>
              <a:t>Умные глаза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6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6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86021" grpId="0"/>
      <p:bldP spid="86024" grpId="0"/>
      <p:bldP spid="86025" grpId="0"/>
      <p:bldP spid="86027" grpId="0"/>
      <p:bldP spid="860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1093788" y="444500"/>
            <a:ext cx="59991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ИТОГ УРОКА</a:t>
            </a:r>
          </a:p>
        </p:txBody>
      </p:sp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717659" y="1214422"/>
            <a:ext cx="72516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-ЧЕМУ  </a:t>
            </a:r>
            <a:r>
              <a:rPr lang="ru-RU" sz="3200" dirty="0">
                <a:solidFill>
                  <a:srgbClr val="C00000"/>
                </a:solidFill>
              </a:rPr>
              <a:t>ВЫ НАУЧИЛИСЬ НА УРОКЕ?</a:t>
            </a:r>
          </a:p>
        </p:txBody>
      </p:sp>
      <p:sp>
        <p:nvSpPr>
          <p:cNvPr id="89094" name="Text Box 6"/>
          <p:cNvSpPr txBox="1">
            <a:spLocks noChangeArrowheads="1"/>
          </p:cNvSpPr>
          <p:nvPr/>
        </p:nvSpPr>
        <p:spPr bwMode="auto">
          <a:xfrm>
            <a:off x="886182" y="1857364"/>
            <a:ext cx="716074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-</a:t>
            </a:r>
            <a:r>
              <a:rPr lang="ru-RU" sz="3200" dirty="0" smtClean="0">
                <a:solidFill>
                  <a:srgbClr val="C00000"/>
                </a:solidFill>
              </a:rPr>
              <a:t>КАКУЮ </a:t>
            </a:r>
            <a:r>
              <a:rPr lang="ru-RU" sz="3200" dirty="0">
                <a:solidFill>
                  <a:srgbClr val="C00000"/>
                </a:solidFill>
              </a:rPr>
              <a:t>РАБОТУ ВАМ ПРЕДСТОИТ </a:t>
            </a:r>
            <a:endParaRPr lang="ru-RU" sz="3200" dirty="0" smtClean="0">
              <a:solidFill>
                <a:srgbClr val="C00000"/>
              </a:solidFill>
            </a:endParaRPr>
          </a:p>
          <a:p>
            <a:r>
              <a:rPr lang="ru-RU" sz="3200" dirty="0" smtClean="0">
                <a:solidFill>
                  <a:srgbClr val="C00000"/>
                </a:solidFill>
              </a:rPr>
              <a:t>ВЫПОЛНИТЬ </a:t>
            </a:r>
            <a:r>
              <a:rPr lang="ru-RU" sz="3200" dirty="0">
                <a:solidFill>
                  <a:srgbClr val="C00000"/>
                </a:solidFill>
              </a:rPr>
              <a:t>ДОМА?</a:t>
            </a:r>
          </a:p>
        </p:txBody>
      </p:sp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500034" y="3000372"/>
            <a:ext cx="76327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-КАКОЙ </a:t>
            </a:r>
            <a:r>
              <a:rPr lang="ru-RU" sz="3200" dirty="0">
                <a:solidFill>
                  <a:srgbClr val="C00000"/>
                </a:solidFill>
              </a:rPr>
              <a:t>МАТЕРИАЛ УРОКА ВЫ БУДЕТЕ ИСПОЛЬЗОВАТЬ </a:t>
            </a:r>
          </a:p>
          <a:p>
            <a:r>
              <a:rPr lang="ru-RU" sz="3200" dirty="0">
                <a:solidFill>
                  <a:srgbClr val="C00000"/>
                </a:solidFill>
              </a:rPr>
              <a:t>ПРИ НАПИСАНИИ СОЧИНЕНИЯ?</a:t>
            </a:r>
          </a:p>
        </p:txBody>
      </p:sp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900113" y="4879975"/>
            <a:ext cx="74882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</a:rPr>
              <a:t>ЖЕЛАЮ УСПЕХА!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9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90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0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90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0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90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90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  <p:bldP spid="89093" grpId="0"/>
      <p:bldP spid="890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3306" y="500042"/>
            <a:ext cx="18419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428736"/>
            <a:ext cx="4258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r>
              <a:rPr lang="en-US" dirty="0" smtClean="0">
                <a:solidFill>
                  <a:srgbClr val="002060"/>
                </a:solidFill>
              </a:rPr>
              <a:t>М. Г. </a:t>
            </a:r>
            <a:r>
              <a:rPr lang="en-US" dirty="0" err="1" smtClean="0">
                <a:solidFill>
                  <a:srgbClr val="002060"/>
                </a:solidFill>
              </a:rPr>
              <a:t>Псалмо</a:t>
            </a:r>
            <a:r>
              <a:rPr lang="ru-RU" dirty="0" smtClean="0">
                <a:solidFill>
                  <a:srgbClr val="002060"/>
                </a:solidFill>
              </a:rPr>
              <a:t>в</a:t>
            </a:r>
            <a:r>
              <a:rPr lang="en-US" dirty="0" smtClean="0">
                <a:solidFill>
                  <a:srgbClr val="002060"/>
                </a:solidFill>
              </a:rPr>
              <a:t> «</a:t>
            </a:r>
            <a:r>
              <a:rPr lang="en-US" dirty="0" err="1" smtClean="0">
                <a:solidFill>
                  <a:srgbClr val="002060"/>
                </a:solidFill>
              </a:rPr>
              <a:t>Книга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собаковода</a:t>
            </a:r>
            <a:r>
              <a:rPr lang="en-US" dirty="0" smtClean="0">
                <a:solidFill>
                  <a:srgbClr val="002060"/>
                </a:solidFill>
              </a:rPr>
              <a:t>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000108"/>
            <a:ext cx="81439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dirty="0" smtClean="0">
                <a:solidFill>
                  <a:srgbClr val="002060"/>
                </a:solidFill>
              </a:rPr>
              <a:t>1.Г. А. </a:t>
            </a:r>
            <a:r>
              <a:rPr lang="ru-RU" dirty="0" err="1" smtClean="0">
                <a:solidFill>
                  <a:srgbClr val="002060"/>
                </a:solidFill>
              </a:rPr>
              <a:t>Троепольского</a:t>
            </a:r>
            <a:r>
              <a:rPr lang="ru-RU" dirty="0" smtClean="0">
                <a:solidFill>
                  <a:srgbClr val="002060"/>
                </a:solidFill>
              </a:rPr>
              <a:t> «Белый </a:t>
            </a:r>
            <a:r>
              <a:rPr lang="ru-RU" dirty="0" err="1" smtClean="0">
                <a:solidFill>
                  <a:srgbClr val="002060"/>
                </a:solidFill>
              </a:rPr>
              <a:t>Бим</a:t>
            </a:r>
            <a:r>
              <a:rPr lang="ru-RU" dirty="0" smtClean="0">
                <a:solidFill>
                  <a:srgbClr val="002060"/>
                </a:solidFill>
              </a:rPr>
              <a:t> Черное ухо»)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НАТАША\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285860"/>
            <a:ext cx="8649737" cy="48006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13" descr="BL00045_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1736" y="1643050"/>
            <a:ext cx="611652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D:\НАТАША\Клипатры 2007\школа\1217822913_0lik.ru_1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214282" y="4143380"/>
            <a:ext cx="2000264" cy="221457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12182" y="642918"/>
            <a:ext cx="84759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ШКОЛА    НАЧИНАЮЩИХ   ПИСАТЕЛЕЙ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85728"/>
            <a:ext cx="1071570" cy="89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285984" y="135729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i="1" dirty="0" smtClean="0">
                <a:solidFill>
                  <a:schemeClr val="bg1"/>
                </a:solidFill>
                <a:latin typeface="Georgia" pitchFamily="18" charset="0"/>
              </a:rPr>
              <a:t>Учимся понимать исходный текст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5CF423-47AB-417C-B64B-CF7934F14D6A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071802" y="357166"/>
            <a:ext cx="35562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МОУ СОШ им. М.И.Калинина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714875" y="4572008"/>
            <a:ext cx="37080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Автор: учитель русского языка и литературы</a:t>
            </a:r>
          </a:p>
          <a:p>
            <a:pPr algn="r"/>
            <a:r>
              <a:rPr lang="ru-RU" dirty="0" smtClean="0"/>
              <a:t>Чижова Н.А.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3108" y="1500174"/>
            <a:ext cx="50006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chemeClr val="bg1"/>
                </a:solidFill>
              </a:rPr>
              <a:t>ПОДГОТОВКА   </a:t>
            </a:r>
            <a:r>
              <a:rPr lang="ru-RU" sz="2800" b="1" dirty="0">
                <a:solidFill>
                  <a:schemeClr val="bg1"/>
                </a:solidFill>
              </a:rPr>
              <a:t>К </a:t>
            </a:r>
            <a:r>
              <a:rPr lang="ru-RU" sz="2800" b="1" dirty="0" smtClean="0">
                <a:solidFill>
                  <a:schemeClr val="bg1"/>
                </a:solidFill>
              </a:rPr>
              <a:t> СОЧИНЕНИЮ</a:t>
            </a:r>
            <a:endParaRPr lang="ru-RU" sz="2800" b="1" dirty="0">
              <a:solidFill>
                <a:schemeClr val="bg1"/>
              </a:solidFill>
            </a:endParaRPr>
          </a:p>
          <a:p>
            <a:pPr eaLnBrk="1" hangingPunct="1">
              <a:defRPr/>
            </a:pPr>
            <a:r>
              <a:rPr lang="ru-RU" sz="2800" b="1" dirty="0">
                <a:solidFill>
                  <a:schemeClr val="bg1"/>
                </a:solidFill>
              </a:rPr>
              <a:t> «</a:t>
            </a:r>
            <a:r>
              <a:rPr lang="ru-RU" sz="2800" b="1" dirty="0" smtClean="0">
                <a:solidFill>
                  <a:schemeClr val="bg1"/>
                </a:solidFill>
              </a:rPr>
              <a:t>МОЙ  </a:t>
            </a:r>
            <a:r>
              <a:rPr lang="ru-RU" sz="2800" b="1" dirty="0">
                <a:solidFill>
                  <a:schemeClr val="bg1"/>
                </a:solidFill>
              </a:rPr>
              <a:t>ЧЕТВЕРОНОГИЙ </a:t>
            </a:r>
            <a:r>
              <a:rPr lang="ru-RU" sz="2800" b="1" dirty="0" smtClean="0">
                <a:solidFill>
                  <a:schemeClr val="bg1"/>
                </a:solidFill>
              </a:rPr>
              <a:t> ДРУГ</a:t>
            </a:r>
            <a:r>
              <a:rPr lang="ru-RU" sz="2800" b="1" dirty="0">
                <a:solidFill>
                  <a:schemeClr val="bg1"/>
                </a:solidFill>
              </a:rPr>
              <a:t>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ЦЕЛЬ УРОКА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gradFill rotWithShape="1">
            <a:gsLst>
              <a:gs pos="0">
                <a:schemeClr val="accent2"/>
              </a:gs>
              <a:gs pos="100000">
                <a:schemeClr val="tx1"/>
              </a:gs>
            </a:gsLst>
            <a:path path="rect">
              <a:fillToRect r="100000" b="100000"/>
            </a:path>
          </a:gradFill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научиться описывать животное;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уяснить жанровые особенности сочинения – описания;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учиться составлять план, отбирать материал к сочинению;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подготовиться к написанию домашнего сочинения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utoUpdateAnimBg="0"/>
      <p:bldP spid="51203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D:\НАТАША\laikamonument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214422"/>
            <a:ext cx="1478027" cy="2143140"/>
          </a:xfrm>
          <a:prstGeom prst="rect">
            <a:avLst/>
          </a:prstGeom>
          <a:noFill/>
        </p:spPr>
      </p:pic>
      <p:pic>
        <p:nvPicPr>
          <p:cNvPr id="36867" name="Picture 3" descr="D:\НАТАША\0d5f6e1371e7_3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3571876"/>
            <a:ext cx="2552701" cy="2441714"/>
          </a:xfrm>
          <a:prstGeom prst="rect">
            <a:avLst/>
          </a:prstGeom>
          <a:noFill/>
        </p:spPr>
      </p:pic>
      <p:pic>
        <p:nvPicPr>
          <p:cNvPr id="36868" name="Picture 4" descr="D:\НАТАША\10025400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000364" y="3786190"/>
            <a:ext cx="2143140" cy="2857521"/>
          </a:xfrm>
          <a:prstGeom prst="rect">
            <a:avLst/>
          </a:prstGeom>
          <a:noFill/>
        </p:spPr>
      </p:pic>
      <p:pic>
        <p:nvPicPr>
          <p:cNvPr id="36869" name="Picture 5" descr="D:\НАТАША\ff03a357a69ff318cc952eb2a0f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357818" y="1500174"/>
            <a:ext cx="3555041" cy="4143404"/>
          </a:xfrm>
          <a:prstGeom prst="rect">
            <a:avLst/>
          </a:prstGeom>
          <a:noFill/>
        </p:spPr>
      </p:pic>
      <p:pic>
        <p:nvPicPr>
          <p:cNvPr id="36870" name="Picture 6" descr="D:\НАТАША\0b56add93d65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786050" y="1214422"/>
            <a:ext cx="2414589" cy="245780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69295" y="428604"/>
            <a:ext cx="50716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cs typeface="Times New Roman" pitchFamily="18" charset="0"/>
              </a:rPr>
              <a:t>ПАМЯТНИКИ   СОБАКЕ</a:t>
            </a:r>
            <a:endParaRPr lang="ru-RU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468313" y="641350"/>
            <a:ext cx="79200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ТЕМА </a:t>
            </a:r>
            <a:r>
              <a:rPr lang="ru-RU" sz="2400" b="1" dirty="0" smtClean="0">
                <a:solidFill>
                  <a:srgbClr val="C00000"/>
                </a:solidFill>
              </a:rPr>
              <a:t> СОЧИНЕНИЯ </a:t>
            </a:r>
            <a:r>
              <a:rPr lang="ru-RU" sz="2400" b="1" dirty="0" smtClean="0">
                <a:solidFill>
                  <a:srgbClr val="002060"/>
                </a:solidFill>
              </a:rPr>
              <a:t>: ОПИСАНИЕ </a:t>
            </a:r>
            <a:r>
              <a:rPr lang="ru-RU" sz="2400" b="1" dirty="0">
                <a:solidFill>
                  <a:srgbClr val="002060"/>
                </a:solidFill>
              </a:rPr>
              <a:t>СОБАКИ</a:t>
            </a:r>
          </a:p>
          <a:p>
            <a:endParaRPr lang="ru-RU" sz="2400" dirty="0"/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 flipH="1">
            <a:off x="396875" y="1412875"/>
            <a:ext cx="8208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ИДЕЯ </a:t>
            </a:r>
            <a:r>
              <a:rPr lang="ru-RU" sz="2400" b="1" dirty="0" smtClean="0">
                <a:solidFill>
                  <a:srgbClr val="C00000"/>
                </a:solidFill>
              </a:rPr>
              <a:t> СОЧИНЕНИЯ</a:t>
            </a:r>
            <a:r>
              <a:rPr lang="ru-RU" sz="2400" b="1" dirty="0">
                <a:solidFill>
                  <a:srgbClr val="002060"/>
                </a:solidFill>
              </a:rPr>
              <a:t>: СОБАКА – МОЙ ВЕРНЫЙ </a:t>
            </a:r>
            <a:r>
              <a:rPr lang="ru-RU" sz="2400" b="1" dirty="0" smtClean="0">
                <a:solidFill>
                  <a:srgbClr val="002060"/>
                </a:solidFill>
              </a:rPr>
              <a:t>ДРУГ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1275" name="Picture 11" descr="D:\НАТАША\38df192502c1d49d455972d088c1af51_4b70ff395efc8e09ea4f0fd9634cd9fb.jpe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2500306"/>
            <a:ext cx="4048132" cy="3636994"/>
          </a:xfrm>
          <a:prstGeom prst="rect">
            <a:avLst/>
          </a:prstGeom>
          <a:noFill/>
        </p:spPr>
      </p:pic>
      <p:pic>
        <p:nvPicPr>
          <p:cNvPr id="11276" name="Picture 12" descr="D:\НАТАША\man-and-dog-462x693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00694" y="2000240"/>
            <a:ext cx="2976583" cy="4464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  <p:bldP spid="778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2714612" y="428604"/>
            <a:ext cx="40575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 dirty="0"/>
              <a:t>КАКИЕ ТИПЫ РЕЧИ ВЫ ЗНАЕТЕ?</a:t>
            </a: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1000100" y="1142984"/>
            <a:ext cx="1938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400" i="1" dirty="0"/>
              <a:t>Рассуждение</a:t>
            </a: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3500430" y="1428736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 i="1" dirty="0"/>
              <a:t>Описание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5643570" y="1285860"/>
            <a:ext cx="331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 i="1" dirty="0"/>
              <a:t>Повествование</a:t>
            </a:r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1692275" y="1989138"/>
            <a:ext cx="65693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b="1" dirty="0">
                <a:solidFill>
                  <a:srgbClr val="002060"/>
                </a:solidFill>
              </a:rPr>
              <a:t>КАКОЙ </a:t>
            </a:r>
            <a:r>
              <a:rPr lang="ru-RU" b="1" dirty="0" smtClean="0">
                <a:solidFill>
                  <a:srgbClr val="002060"/>
                </a:solidFill>
              </a:rPr>
              <a:t> ТИП  РЕЧИ  НАЗЫВАЕТСЯ </a:t>
            </a:r>
            <a:r>
              <a:rPr lang="ru-RU" b="1" dirty="0">
                <a:solidFill>
                  <a:srgbClr val="002060"/>
                </a:solidFill>
              </a:rPr>
              <a:t>ОПИСАНИЕМ</a:t>
            </a:r>
            <a:r>
              <a:rPr lang="ru-RU" sz="1800" b="1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10247" name="Text Box 10"/>
          <p:cNvSpPr txBox="1">
            <a:spLocks noChangeArrowheads="1"/>
          </p:cNvSpPr>
          <p:nvPr/>
        </p:nvSpPr>
        <p:spPr bwMode="auto">
          <a:xfrm>
            <a:off x="1743075" y="22987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/>
          </a:p>
          <a:p>
            <a:endParaRPr lang="ru-RU" sz="1800"/>
          </a:p>
        </p:txBody>
      </p:sp>
      <p:sp>
        <p:nvSpPr>
          <p:cNvPr id="64523" name="Text Box 11"/>
          <p:cNvSpPr txBox="1">
            <a:spLocks noChangeArrowheads="1"/>
          </p:cNvSpPr>
          <p:nvPr/>
        </p:nvSpPr>
        <p:spPr bwMode="auto">
          <a:xfrm>
            <a:off x="611188" y="2635250"/>
            <a:ext cx="82089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 dirty="0">
                <a:solidFill>
                  <a:srgbClr val="C00000"/>
                </a:solidFill>
              </a:rPr>
              <a:t>Словесное изображение какого – либо явления действительности путем</a:t>
            </a:r>
          </a:p>
          <a:p>
            <a:r>
              <a:rPr lang="ru-RU" sz="2400" i="1" dirty="0">
                <a:solidFill>
                  <a:srgbClr val="C00000"/>
                </a:solidFill>
              </a:rPr>
              <a:t>перечисления его характерных признаков.</a:t>
            </a:r>
          </a:p>
        </p:txBody>
      </p:sp>
      <p:sp>
        <p:nvSpPr>
          <p:cNvPr id="64524" name="Text Box 12"/>
          <p:cNvSpPr txBox="1">
            <a:spLocks noChangeArrowheads="1"/>
          </p:cNvSpPr>
          <p:nvPr/>
        </p:nvSpPr>
        <p:spPr bwMode="auto">
          <a:xfrm>
            <a:off x="2268538" y="4076700"/>
            <a:ext cx="4535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dirty="0">
                <a:solidFill>
                  <a:srgbClr val="002060"/>
                </a:solidFill>
              </a:rPr>
              <a:t>КАКОВА </a:t>
            </a:r>
            <a:r>
              <a:rPr lang="ru-RU" sz="1800" b="1" dirty="0" smtClean="0">
                <a:solidFill>
                  <a:srgbClr val="002060"/>
                </a:solidFill>
              </a:rPr>
              <a:t> ЦЕЛЬ </a:t>
            </a:r>
            <a:r>
              <a:rPr lang="ru-RU" sz="1800" b="1" dirty="0">
                <a:solidFill>
                  <a:srgbClr val="002060"/>
                </a:solidFill>
              </a:rPr>
              <a:t>ОПИСАНИЯ?</a:t>
            </a:r>
          </a:p>
        </p:txBody>
      </p:sp>
      <p:sp>
        <p:nvSpPr>
          <p:cNvPr id="64526" name="Text Box 14"/>
          <p:cNvSpPr txBox="1">
            <a:spLocks noChangeArrowheads="1"/>
          </p:cNvSpPr>
          <p:nvPr/>
        </p:nvSpPr>
        <p:spPr bwMode="auto">
          <a:xfrm>
            <a:off x="539750" y="4724400"/>
            <a:ext cx="8280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dirty="0">
                <a:solidFill>
                  <a:srgbClr val="C00000"/>
                </a:solidFill>
              </a:rPr>
              <a:t>Описать предмет, явление так, чтоб читатель</a:t>
            </a:r>
          </a:p>
          <a:p>
            <a:r>
              <a:rPr lang="ru-RU" i="1" dirty="0">
                <a:solidFill>
                  <a:srgbClr val="C00000"/>
                </a:solidFill>
              </a:rPr>
              <a:t> (слушатель) увидел предмет описания, представил его в своем </a:t>
            </a:r>
          </a:p>
          <a:p>
            <a:r>
              <a:rPr lang="ru-RU" i="1" dirty="0" smtClean="0">
                <a:solidFill>
                  <a:srgbClr val="C00000"/>
                </a:solidFill>
              </a:rPr>
              <a:t>сознании</a:t>
            </a:r>
            <a:endParaRPr lang="ru-RU" i="1" dirty="0">
              <a:solidFill>
                <a:srgbClr val="C00000"/>
              </a:solidFill>
            </a:endParaRPr>
          </a:p>
          <a:p>
            <a:pPr algn="l"/>
            <a:endParaRPr lang="ru-RU" i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  <p:bldP spid="64519" grpId="0"/>
      <p:bldP spid="64520" grpId="0"/>
      <p:bldP spid="64523" grpId="0"/>
      <p:bldP spid="64524" grpId="0"/>
      <p:bldP spid="645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8572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cs typeface="Times New Roman" pitchFamily="18" charset="0"/>
              </a:rPr>
              <a:t>КАКОВА  КОМПОЗИЦИЯ  ОПИСАНИЯ?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428736"/>
            <a:ext cx="83582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ru-RU" sz="3600" dirty="0" smtClean="0">
                <a:solidFill>
                  <a:srgbClr val="C00000"/>
                </a:solidFill>
                <a:cs typeface="Times New Roman" pitchFamily="18" charset="0"/>
              </a:rPr>
              <a:t>1. </a:t>
            </a:r>
            <a:r>
              <a:rPr lang="ru-RU" sz="3600" dirty="0">
                <a:solidFill>
                  <a:srgbClr val="C00000"/>
                </a:solidFill>
                <a:cs typeface="Times New Roman" pitchFamily="18" charset="0"/>
              </a:rPr>
              <a:t>Общее представление о предмете</a:t>
            </a:r>
          </a:p>
          <a:p>
            <a:pPr algn="l" eaLnBrk="1" hangingPunct="1">
              <a:defRPr/>
            </a:pPr>
            <a:r>
              <a:rPr lang="ru-RU" sz="3600" dirty="0">
                <a:solidFill>
                  <a:srgbClr val="C00000"/>
                </a:solidFill>
                <a:cs typeface="Times New Roman" pitchFamily="18" charset="0"/>
              </a:rPr>
              <a:t>2. Описание отдельных признаков предмета</a:t>
            </a:r>
          </a:p>
          <a:p>
            <a:pPr algn="l" eaLnBrk="1" hangingPunct="1">
              <a:defRPr/>
            </a:pPr>
            <a:r>
              <a:rPr lang="ru-RU" sz="3600" dirty="0">
                <a:solidFill>
                  <a:srgbClr val="C00000"/>
                </a:solidFill>
                <a:cs typeface="Times New Roman" pitchFamily="18" charset="0"/>
              </a:rPr>
              <a:t>Авторская оценка, вывод, заключение</a:t>
            </a:r>
          </a:p>
        </p:txBody>
      </p:sp>
      <p:pic>
        <p:nvPicPr>
          <p:cNvPr id="37890" name="Picture 2" descr="D:\НАТАША\Клипатры 2007\школа\9056546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6286512" y="4000504"/>
            <a:ext cx="2436840" cy="2182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-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4-7</Template>
  <TotalTime>475</TotalTime>
  <Words>832</Words>
  <Application>Microsoft Office PowerPoint</Application>
  <PresentationFormat>Экран (4:3)</PresentationFormat>
  <Paragraphs>69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2-5</vt:lpstr>
      <vt:lpstr>Слайд 1</vt:lpstr>
      <vt:lpstr>Слайд 2</vt:lpstr>
      <vt:lpstr>Слайд 3</vt:lpstr>
      <vt:lpstr>Слайд 4</vt:lpstr>
      <vt:lpstr>ЦЕЛЬ УРОКА: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Чижуня)))</cp:lastModifiedBy>
  <cp:revision>70</cp:revision>
  <dcterms:created xsi:type="dcterms:W3CDTF">1601-01-01T00:00:00Z</dcterms:created>
  <dcterms:modified xsi:type="dcterms:W3CDTF">2011-10-30T16:54:30Z</dcterms:modified>
</cp:coreProperties>
</file>