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  <p:sldMasterId id="2147483777" r:id="rId2"/>
  </p:sldMasterIdLst>
  <p:sldIdLst>
    <p:sldId id="274" r:id="rId3"/>
    <p:sldId id="259" r:id="rId4"/>
    <p:sldId id="260" r:id="rId5"/>
    <p:sldId id="261" r:id="rId6"/>
    <p:sldId id="262" r:id="rId7"/>
    <p:sldId id="263" r:id="rId8"/>
    <p:sldId id="264" r:id="rId9"/>
    <p:sldId id="284" r:id="rId10"/>
    <p:sldId id="285" r:id="rId11"/>
    <p:sldId id="265" r:id="rId12"/>
    <p:sldId id="277" r:id="rId13"/>
    <p:sldId id="267" r:id="rId14"/>
    <p:sldId id="268" r:id="rId15"/>
    <p:sldId id="278" r:id="rId16"/>
    <p:sldId id="279" r:id="rId17"/>
    <p:sldId id="280" r:id="rId18"/>
    <p:sldId id="281" r:id="rId19"/>
    <p:sldId id="282" r:id="rId20"/>
    <p:sldId id="270" r:id="rId21"/>
    <p:sldId id="271" r:id="rId22"/>
    <p:sldId id="272" r:id="rId23"/>
    <p:sldId id="273" r:id="rId24"/>
    <p:sldId id="28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00FF"/>
    <a:srgbClr val="FFFF99"/>
    <a:srgbClr val="CCFFFF"/>
    <a:srgbClr val="CCFF99"/>
    <a:srgbClr val="00CC99"/>
    <a:srgbClr val="43C590"/>
    <a:srgbClr val="6B9CB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37245-29F6-445D-836E-53105B697C41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E02ED-7C4A-41AC-944F-AC6C59A2F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31DEB-FC65-4631-A58F-7E3E106B8AF6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1E666-498E-47D8-9EF0-32038F2C6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8A667-DB23-4676-93A3-5E947AB3DDAB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F63CB-D65B-42B9-9794-08CB3B5A2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07347-56AA-4644-8AC1-AE77A991E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2F751-4CBF-4188-938C-EA06EAF96176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12C11-617A-4831-8669-CABF62007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E3C48-7E40-493E-A988-9F78FA6CDF10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00504-D629-4045-BA4F-7A23273C4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0F1D8-561B-458D-AA87-3669FA41435F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0289A-0695-4624-BB59-1947FE91A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5721A-F603-4103-9352-82C0EF060FAF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3E3D2-9383-46A0-8DD7-22163C69A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B7D45-7C73-4F77-9139-E4182A44DEC5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E56CB-45BA-4094-B077-FBE859FB1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1ADE4-29C0-438B-BB82-56754E493C07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76CA1-AB2C-4815-BC7D-8CF7D8614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CCF15-A496-466C-B584-1E50D079E336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2DF32-1486-41D0-8DFA-15E2AB506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82CE5-3CD8-4613-9C23-1E6519196761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1C0FB-74D5-4E02-8851-C98E73F7E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1E901-81F9-4198-A7D7-CB42045BD1EE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3E74-EBA2-43EA-AEC3-FA777A944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AED52A4F-EE4F-4E0B-BD25-EE4FB2722B24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F168148-8D66-42C3-9D5E-7CB13733A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7" r:id="rId2"/>
    <p:sldLayoutId id="2147483876" r:id="rId3"/>
    <p:sldLayoutId id="2147483875" r:id="rId4"/>
    <p:sldLayoutId id="2147483874" r:id="rId5"/>
    <p:sldLayoutId id="2147483873" r:id="rId6"/>
    <p:sldLayoutId id="2147483872" r:id="rId7"/>
    <p:sldLayoutId id="2147483871" r:id="rId8"/>
    <p:sldLayoutId id="2147483870" r:id="rId9"/>
    <p:sldLayoutId id="2147483869" r:id="rId10"/>
    <p:sldLayoutId id="2147483868" r:id="rId11"/>
    <p:sldLayoutId id="214748387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6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14EB4320-E295-4189-BAB9-42AE2CE2D750}" type="datetimeFigureOut">
              <a:rPr lang="ru-RU"/>
              <a:pPr>
                <a:defRPr/>
              </a:pPr>
              <a:t>25.11.2012</a:t>
            </a:fld>
            <a:endParaRPr lang="ru-RU"/>
          </a:p>
        </p:txBody>
      </p:sp>
      <p:sp>
        <p:nvSpPr>
          <p:cNvPr id="77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8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AD2D9BE-3F24-484C-8DEF-DA391EFB6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88913"/>
            <a:ext cx="8291512" cy="593725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endParaRPr lang="ru-RU" sz="24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571604" y="2428868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Подготовка к ЕГЭ.</a:t>
            </a:r>
          </a:p>
          <a:p>
            <a:r>
              <a:rPr lang="ru-RU" sz="36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Полезно знать.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6662737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/>
              <a:t>Решить неравенство: </a:t>
            </a:r>
            <a:r>
              <a:rPr lang="ru-RU" sz="3200" b="1" i="1"/>
              <a:t>(х-1) (х+8)</a:t>
            </a:r>
            <a:r>
              <a:rPr lang="ru-RU" sz="1800" i="1"/>
              <a:t> </a:t>
            </a:r>
          </a:p>
        </p:txBody>
      </p:sp>
      <p:sp>
        <p:nvSpPr>
          <p:cNvPr id="124933" name="Line 5"/>
          <p:cNvSpPr>
            <a:spLocks noChangeShapeType="1"/>
          </p:cNvSpPr>
          <p:nvPr/>
        </p:nvSpPr>
        <p:spPr bwMode="auto">
          <a:xfrm>
            <a:off x="5076825" y="908050"/>
            <a:ext cx="18716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5580063" y="981075"/>
            <a:ext cx="882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/>
              <a:t>5-х 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7092950" y="549275"/>
            <a:ext cx="809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/>
              <a:t>≥ 0</a:t>
            </a:r>
            <a:r>
              <a:rPr lang="ru-RU" sz="1800"/>
              <a:t> </a:t>
            </a:r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3779838" y="1557338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Решение</a:t>
            </a: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285750" y="2214563"/>
            <a:ext cx="12112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Нули:</a:t>
            </a:r>
            <a:r>
              <a:rPr lang="ru-RU" sz="2400"/>
              <a:t> </a:t>
            </a:r>
          </a:p>
        </p:txBody>
      </p:sp>
      <p:sp>
        <p:nvSpPr>
          <p:cNvPr id="124938" name="Rectangle 10"/>
          <p:cNvSpPr>
            <a:spLocks noChangeArrowheads="1"/>
          </p:cNvSpPr>
          <p:nvPr/>
        </p:nvSpPr>
        <p:spPr bwMode="auto">
          <a:xfrm>
            <a:off x="1258888" y="2305050"/>
            <a:ext cx="417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1</a:t>
            </a:r>
            <a:r>
              <a:rPr lang="ru-RU" sz="1800"/>
              <a:t> </a:t>
            </a:r>
          </a:p>
        </p:txBody>
      </p:sp>
      <p:sp>
        <p:nvSpPr>
          <p:cNvPr id="124939" name="Rectangle 11"/>
          <p:cNvSpPr>
            <a:spLocks noChangeArrowheads="1"/>
          </p:cNvSpPr>
          <p:nvPr/>
        </p:nvSpPr>
        <p:spPr bwMode="auto">
          <a:xfrm>
            <a:off x="1547813" y="23495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>; </a:t>
            </a:r>
          </a:p>
        </p:txBody>
      </p:sp>
      <p:sp>
        <p:nvSpPr>
          <p:cNvPr id="124940" name="Rectangle 12"/>
          <p:cNvSpPr>
            <a:spLocks noChangeArrowheads="1"/>
          </p:cNvSpPr>
          <p:nvPr/>
        </p:nvSpPr>
        <p:spPr bwMode="auto">
          <a:xfrm>
            <a:off x="1692275" y="2305050"/>
            <a:ext cx="93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-8</a:t>
            </a:r>
            <a:r>
              <a:rPr lang="ru-RU" sz="180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124941" name="Rectangle 13"/>
          <p:cNvSpPr>
            <a:spLocks noChangeArrowheads="1"/>
          </p:cNvSpPr>
          <p:nvPr/>
        </p:nvSpPr>
        <p:spPr bwMode="auto">
          <a:xfrm>
            <a:off x="2124075" y="23495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>; </a:t>
            </a:r>
          </a:p>
        </p:txBody>
      </p:sp>
      <p:sp>
        <p:nvSpPr>
          <p:cNvPr id="124942" name="Rectangle 14"/>
          <p:cNvSpPr>
            <a:spLocks noChangeArrowheads="1"/>
          </p:cNvSpPr>
          <p:nvPr/>
        </p:nvSpPr>
        <p:spPr bwMode="auto">
          <a:xfrm>
            <a:off x="2339975" y="2297113"/>
            <a:ext cx="417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5</a:t>
            </a:r>
            <a:r>
              <a:rPr lang="ru-RU" sz="1800"/>
              <a:t> </a:t>
            </a:r>
          </a:p>
        </p:txBody>
      </p:sp>
      <p:sp>
        <p:nvSpPr>
          <p:cNvPr id="124943" name="Line 15"/>
          <p:cNvSpPr>
            <a:spLocks noChangeShapeType="1"/>
          </p:cNvSpPr>
          <p:nvPr/>
        </p:nvSpPr>
        <p:spPr bwMode="auto">
          <a:xfrm>
            <a:off x="2124075" y="3141663"/>
            <a:ext cx="53276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4944" name="Oval 16"/>
          <p:cNvSpPr>
            <a:spLocks noChangeArrowheads="1"/>
          </p:cNvSpPr>
          <p:nvPr/>
        </p:nvSpPr>
        <p:spPr bwMode="auto">
          <a:xfrm>
            <a:off x="3276600" y="3068638"/>
            <a:ext cx="142875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8" name="Oval 20"/>
          <p:cNvSpPr>
            <a:spLocks noChangeArrowheads="1"/>
          </p:cNvSpPr>
          <p:nvPr/>
        </p:nvSpPr>
        <p:spPr bwMode="auto">
          <a:xfrm>
            <a:off x="4500563" y="3068638"/>
            <a:ext cx="142875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49" name="Oval 21"/>
          <p:cNvSpPr>
            <a:spLocks noChangeArrowheads="1"/>
          </p:cNvSpPr>
          <p:nvPr/>
        </p:nvSpPr>
        <p:spPr bwMode="auto">
          <a:xfrm>
            <a:off x="5867400" y="3068638"/>
            <a:ext cx="144463" cy="142875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4950" name="Text Box 22"/>
          <p:cNvSpPr txBox="1">
            <a:spLocks noChangeArrowheads="1"/>
          </p:cNvSpPr>
          <p:nvPr/>
        </p:nvSpPr>
        <p:spPr bwMode="auto">
          <a:xfrm>
            <a:off x="7451725" y="30686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х</a:t>
            </a:r>
          </a:p>
        </p:txBody>
      </p:sp>
      <p:sp>
        <p:nvSpPr>
          <p:cNvPr id="124951" name="Rectangle 23"/>
          <p:cNvSpPr>
            <a:spLocks noChangeArrowheads="1"/>
          </p:cNvSpPr>
          <p:nvPr/>
        </p:nvSpPr>
        <p:spPr bwMode="auto">
          <a:xfrm>
            <a:off x="1098550" y="3986213"/>
            <a:ext cx="72199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>
                <a:solidFill>
                  <a:srgbClr val="6600CC"/>
                </a:solidFill>
              </a:rPr>
              <a:t>Есть промежуток, которому принадлежит число 0</a:t>
            </a:r>
          </a:p>
          <a:p>
            <a:pPr algn="ctr"/>
            <a:r>
              <a:rPr lang="ru-RU" sz="2400">
                <a:solidFill>
                  <a:srgbClr val="6600CC"/>
                </a:solidFill>
              </a:rPr>
              <a:t>На этом промежутке установим знак.</a:t>
            </a:r>
          </a:p>
        </p:txBody>
      </p:sp>
      <p:sp>
        <p:nvSpPr>
          <p:cNvPr id="124952" name="Rectangle 24"/>
          <p:cNvSpPr>
            <a:spLocks noChangeArrowheads="1"/>
          </p:cNvSpPr>
          <p:nvPr/>
        </p:nvSpPr>
        <p:spPr bwMode="auto">
          <a:xfrm>
            <a:off x="1692275" y="5256213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При х = 0 имеем:</a:t>
            </a:r>
          </a:p>
        </p:txBody>
      </p:sp>
      <p:sp>
        <p:nvSpPr>
          <p:cNvPr id="124953" name="Text Box 25"/>
          <p:cNvSpPr txBox="1">
            <a:spLocks noChangeArrowheads="1"/>
          </p:cNvSpPr>
          <p:nvPr/>
        </p:nvSpPr>
        <p:spPr bwMode="auto">
          <a:xfrm>
            <a:off x="4572000" y="5227638"/>
            <a:ext cx="1693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  -1) (  +8)</a:t>
            </a:r>
            <a:r>
              <a:rPr lang="ru-RU" sz="1800"/>
              <a:t> </a:t>
            </a:r>
          </a:p>
        </p:txBody>
      </p:sp>
      <p:sp>
        <p:nvSpPr>
          <p:cNvPr id="124955" name="Text Box 27"/>
          <p:cNvSpPr txBox="1">
            <a:spLocks noChangeArrowheads="1"/>
          </p:cNvSpPr>
          <p:nvPr/>
        </p:nvSpPr>
        <p:spPr bwMode="auto">
          <a:xfrm>
            <a:off x="4643438" y="52292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sp>
        <p:nvSpPr>
          <p:cNvPr id="124956" name="Text Box 28"/>
          <p:cNvSpPr txBox="1">
            <a:spLocks noChangeArrowheads="1"/>
          </p:cNvSpPr>
          <p:nvPr/>
        </p:nvSpPr>
        <p:spPr bwMode="auto">
          <a:xfrm>
            <a:off x="5435600" y="52292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х</a:t>
            </a:r>
          </a:p>
        </p:txBody>
      </p:sp>
      <p:sp>
        <p:nvSpPr>
          <p:cNvPr id="124959" name="Rectangle 31"/>
          <p:cNvSpPr>
            <a:spLocks noChangeArrowheads="1"/>
          </p:cNvSpPr>
          <p:nvPr/>
        </p:nvSpPr>
        <p:spPr bwMode="auto">
          <a:xfrm>
            <a:off x="5003800" y="5805488"/>
            <a:ext cx="417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5</a:t>
            </a:r>
            <a:r>
              <a:rPr lang="ru-RU" sz="1800"/>
              <a:t> </a:t>
            </a:r>
          </a:p>
        </p:txBody>
      </p:sp>
      <p:sp>
        <p:nvSpPr>
          <p:cNvPr id="124960" name="Text Box 32"/>
          <p:cNvSpPr txBox="1">
            <a:spLocks noChangeArrowheads="1"/>
          </p:cNvSpPr>
          <p:nvPr/>
        </p:nvSpPr>
        <p:spPr bwMode="auto">
          <a:xfrm>
            <a:off x="5292725" y="5805488"/>
            <a:ext cx="52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- х</a:t>
            </a:r>
          </a:p>
        </p:txBody>
      </p:sp>
      <p:sp>
        <p:nvSpPr>
          <p:cNvPr id="124961" name="Rectangle 33"/>
          <p:cNvSpPr>
            <a:spLocks noChangeArrowheads="1"/>
          </p:cNvSpPr>
          <p:nvPr/>
        </p:nvSpPr>
        <p:spPr bwMode="auto">
          <a:xfrm>
            <a:off x="6443663" y="5445125"/>
            <a:ext cx="49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≥ </a:t>
            </a:r>
            <a:r>
              <a:rPr lang="ru-RU" sz="1800"/>
              <a:t> </a:t>
            </a:r>
          </a:p>
        </p:txBody>
      </p:sp>
      <p:sp>
        <p:nvSpPr>
          <p:cNvPr id="124962" name="Line 34"/>
          <p:cNvSpPr>
            <a:spLocks noChangeShapeType="1"/>
          </p:cNvSpPr>
          <p:nvPr/>
        </p:nvSpPr>
        <p:spPr bwMode="auto">
          <a:xfrm>
            <a:off x="4643438" y="5734050"/>
            <a:ext cx="15128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63" name="Text Box 35"/>
          <p:cNvSpPr txBox="1">
            <a:spLocks noChangeArrowheads="1"/>
          </p:cNvSpPr>
          <p:nvPr/>
        </p:nvSpPr>
        <p:spPr bwMode="auto">
          <a:xfrm>
            <a:off x="6804025" y="5157788"/>
            <a:ext cx="525463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  <a:p>
            <a:r>
              <a:rPr lang="ru-RU" sz="2400"/>
              <a:t>0</a:t>
            </a:r>
          </a:p>
        </p:txBody>
      </p:sp>
      <p:sp>
        <p:nvSpPr>
          <p:cNvPr id="124964" name="Text Box 36"/>
          <p:cNvSpPr txBox="1">
            <a:spLocks noChangeArrowheads="1"/>
          </p:cNvSpPr>
          <p:nvPr/>
        </p:nvSpPr>
        <p:spPr bwMode="auto">
          <a:xfrm>
            <a:off x="6443663" y="5445125"/>
            <a:ext cx="446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&lt; </a:t>
            </a:r>
          </a:p>
        </p:txBody>
      </p:sp>
      <p:sp>
        <p:nvSpPr>
          <p:cNvPr id="124965" name="Text Box 37"/>
          <p:cNvSpPr txBox="1">
            <a:spLocks noChangeArrowheads="1"/>
          </p:cNvSpPr>
          <p:nvPr/>
        </p:nvSpPr>
        <p:spPr bwMode="auto">
          <a:xfrm>
            <a:off x="3708400" y="3213100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CC3300"/>
                </a:solidFill>
              </a:rPr>
              <a:t>-</a:t>
            </a:r>
          </a:p>
        </p:txBody>
      </p:sp>
      <p:sp>
        <p:nvSpPr>
          <p:cNvPr id="124966" name="Text Box 38"/>
          <p:cNvSpPr txBox="1">
            <a:spLocks noChangeArrowheads="1"/>
          </p:cNvSpPr>
          <p:nvPr/>
        </p:nvSpPr>
        <p:spPr bwMode="auto">
          <a:xfrm>
            <a:off x="5003800" y="3284538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+</a:t>
            </a:r>
          </a:p>
        </p:txBody>
      </p:sp>
      <p:sp>
        <p:nvSpPr>
          <p:cNvPr id="124967" name="Text Box 39"/>
          <p:cNvSpPr txBox="1">
            <a:spLocks noChangeArrowheads="1"/>
          </p:cNvSpPr>
          <p:nvPr/>
        </p:nvSpPr>
        <p:spPr bwMode="auto">
          <a:xfrm>
            <a:off x="2268538" y="3284538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+</a:t>
            </a:r>
          </a:p>
        </p:txBody>
      </p:sp>
      <p:sp>
        <p:nvSpPr>
          <p:cNvPr id="124968" name="Text Box 40"/>
          <p:cNvSpPr txBox="1">
            <a:spLocks noChangeArrowheads="1"/>
          </p:cNvSpPr>
          <p:nvPr/>
        </p:nvSpPr>
        <p:spPr bwMode="auto">
          <a:xfrm>
            <a:off x="6372225" y="3284538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-</a:t>
            </a:r>
          </a:p>
        </p:txBody>
      </p:sp>
      <p:sp>
        <p:nvSpPr>
          <p:cNvPr id="124969" name="Line 41"/>
          <p:cNvSpPr>
            <a:spLocks noChangeShapeType="1"/>
          </p:cNvSpPr>
          <p:nvPr/>
        </p:nvSpPr>
        <p:spPr bwMode="auto">
          <a:xfrm flipH="1">
            <a:off x="1979613" y="3141663"/>
            <a:ext cx="1296987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70" name="Line 42"/>
          <p:cNvSpPr>
            <a:spLocks noChangeShapeType="1"/>
          </p:cNvSpPr>
          <p:nvPr/>
        </p:nvSpPr>
        <p:spPr bwMode="auto">
          <a:xfrm>
            <a:off x="4643438" y="3141663"/>
            <a:ext cx="1223962" cy="0"/>
          </a:xfrm>
          <a:prstGeom prst="line">
            <a:avLst/>
          </a:prstGeom>
          <a:noFill/>
          <a:ln w="254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4973" name="Rectangle 45"/>
          <p:cNvSpPr>
            <a:spLocks noChangeArrowheads="1"/>
          </p:cNvSpPr>
          <p:nvPr/>
        </p:nvSpPr>
        <p:spPr bwMode="auto">
          <a:xfrm rot="10800000">
            <a:off x="1979613" y="4724400"/>
            <a:ext cx="1211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0000FF"/>
                </a:solidFill>
              </a:rPr>
              <a:t>э х</a:t>
            </a:r>
          </a:p>
        </p:txBody>
      </p:sp>
      <p:sp>
        <p:nvSpPr>
          <p:cNvPr id="124974" name="Rectangle 46"/>
          <p:cNvSpPr>
            <a:spLocks noChangeArrowheads="1"/>
          </p:cNvSpPr>
          <p:nvPr/>
        </p:nvSpPr>
        <p:spPr bwMode="auto">
          <a:xfrm>
            <a:off x="2987675" y="4652963"/>
            <a:ext cx="1800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0000FF"/>
                </a:solidFill>
              </a:rPr>
              <a:t>(-    ; -8]</a:t>
            </a:r>
            <a:r>
              <a:rPr lang="ru-RU" sz="1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24975" name="Rectangle 47"/>
          <p:cNvSpPr>
            <a:spLocks noChangeArrowheads="1"/>
          </p:cNvSpPr>
          <p:nvPr/>
        </p:nvSpPr>
        <p:spPr bwMode="auto">
          <a:xfrm rot="5400000">
            <a:off x="3350419" y="4723606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0000FF"/>
                </a:solidFill>
              </a:rPr>
              <a:t>8</a:t>
            </a:r>
            <a:r>
              <a:rPr lang="ru-RU" sz="1800"/>
              <a:t> </a:t>
            </a:r>
          </a:p>
        </p:txBody>
      </p:sp>
      <p:sp>
        <p:nvSpPr>
          <p:cNvPr id="124976" name="Rectangle 48"/>
          <p:cNvSpPr>
            <a:spLocks noChangeArrowheads="1"/>
          </p:cNvSpPr>
          <p:nvPr/>
        </p:nvSpPr>
        <p:spPr bwMode="auto">
          <a:xfrm rot="10800000">
            <a:off x="4500563" y="4652963"/>
            <a:ext cx="503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0000FF"/>
                </a:solidFill>
              </a:rPr>
              <a:t>∩ </a:t>
            </a:r>
          </a:p>
        </p:txBody>
      </p:sp>
      <p:sp>
        <p:nvSpPr>
          <p:cNvPr id="124977" name="Rectangle 49"/>
          <p:cNvSpPr>
            <a:spLocks noChangeArrowheads="1"/>
          </p:cNvSpPr>
          <p:nvPr/>
        </p:nvSpPr>
        <p:spPr bwMode="auto">
          <a:xfrm>
            <a:off x="5076825" y="4652963"/>
            <a:ext cx="1284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>
                <a:solidFill>
                  <a:srgbClr val="0000FF"/>
                </a:solidFill>
              </a:rPr>
              <a:t>[1 ; 5)</a:t>
            </a:r>
            <a:r>
              <a:rPr lang="ru-RU" sz="18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124978" name="Rectangle 50"/>
          <p:cNvSpPr>
            <a:spLocks noChangeArrowheads="1"/>
          </p:cNvSpPr>
          <p:nvPr/>
        </p:nvSpPr>
        <p:spPr bwMode="auto">
          <a:xfrm>
            <a:off x="2771775" y="6237288"/>
            <a:ext cx="117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Ответ:</a:t>
            </a:r>
          </a:p>
        </p:txBody>
      </p:sp>
      <p:sp>
        <p:nvSpPr>
          <p:cNvPr id="124980" name="Rectangle 52"/>
          <p:cNvSpPr>
            <a:spLocks noChangeArrowheads="1"/>
          </p:cNvSpPr>
          <p:nvPr/>
        </p:nvSpPr>
        <p:spPr bwMode="auto">
          <a:xfrm>
            <a:off x="3924300" y="6165850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/>
              <a:t>(-    ; -8]</a:t>
            </a:r>
            <a:r>
              <a:rPr lang="ru-RU" sz="1800"/>
              <a:t> </a:t>
            </a:r>
          </a:p>
        </p:txBody>
      </p:sp>
      <p:sp>
        <p:nvSpPr>
          <p:cNvPr id="124981" name="Rectangle 53"/>
          <p:cNvSpPr>
            <a:spLocks noChangeArrowheads="1"/>
          </p:cNvSpPr>
          <p:nvPr/>
        </p:nvSpPr>
        <p:spPr bwMode="auto">
          <a:xfrm rot="5400000">
            <a:off x="4242594" y="6061869"/>
            <a:ext cx="36036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/>
              <a:t>8</a:t>
            </a:r>
            <a:r>
              <a:rPr lang="ru-RU" sz="1800"/>
              <a:t> </a:t>
            </a:r>
          </a:p>
        </p:txBody>
      </p:sp>
      <p:sp>
        <p:nvSpPr>
          <p:cNvPr id="124982" name="Rectangle 54"/>
          <p:cNvSpPr>
            <a:spLocks noChangeArrowheads="1"/>
          </p:cNvSpPr>
          <p:nvPr/>
        </p:nvSpPr>
        <p:spPr bwMode="auto">
          <a:xfrm rot="10800000">
            <a:off x="5435600" y="6165850"/>
            <a:ext cx="503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/>
              <a:t>∩ </a:t>
            </a:r>
          </a:p>
        </p:txBody>
      </p:sp>
      <p:sp>
        <p:nvSpPr>
          <p:cNvPr id="124983" name="Rectangle 55"/>
          <p:cNvSpPr>
            <a:spLocks noChangeArrowheads="1"/>
          </p:cNvSpPr>
          <p:nvPr/>
        </p:nvSpPr>
        <p:spPr bwMode="auto">
          <a:xfrm>
            <a:off x="5940425" y="6165850"/>
            <a:ext cx="1284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/>
              <a:t>[1 ; 5)</a:t>
            </a:r>
            <a:r>
              <a:rPr lang="ru-RU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2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0"/>
                            </p:stCondLst>
                            <p:childTnLst>
                              <p:par>
                                <p:cTn id="5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"/>
                            </p:stCondLst>
                            <p:childTnLst>
                              <p:par>
                                <p:cTn id="6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14184 0.03148 " pathEditMode="relative" ptsTypes="AA">
                                      <p:cBhvr>
                                        <p:cTn id="80" dur="20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33854 0.03148 " pathEditMode="relative" ptsTypes="AA">
                                      <p:cBhvr>
                                        <p:cTn id="82" dur="20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37014 0.0419 " pathEditMode="relative" ptsTypes="AA">
                                      <p:cBhvr>
                                        <p:cTn id="84" dur="20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4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2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2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80"/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80"/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80"/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20"/>
                            </p:stCondLst>
                            <p:childTnLst>
                              <p:par>
                                <p:cTn id="1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80"/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80"/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80"/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"/>
                            </p:stCondLst>
                            <p:childTnLst>
                              <p:par>
                                <p:cTn id="1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80"/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80"/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80"/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7" dur="80"/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8" dur="80"/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80"/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2" dur="80"/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3" dur="80"/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80"/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1" dur="80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2" dur="80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80"/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1249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0" dur="2000"/>
                                        <p:tgtEl>
                                          <p:spTgt spid="1249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3" dur="2000"/>
                                        <p:tgtEl>
                                          <p:spTgt spid="1249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6" dur="2000"/>
                                        <p:tgtEl>
                                          <p:spTgt spid="1249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24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4" dur="indefinite"/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4" dur="80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5" dur="80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80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0"/>
                            </p:stCondLst>
                            <p:childTnLst>
                              <p:par>
                                <p:cTn id="188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0" dur="80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1" dur="80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80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160"/>
                            </p:stCondLst>
                            <p:childTnLst>
                              <p:par>
                                <p:cTn id="194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6" dur="80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7" dur="80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80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2" dur="5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05" dur="500"/>
                                        <p:tgtEl>
                                          <p:spTgt spid="124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08" dur="500"/>
                                        <p:tgtEl>
                                          <p:spTgt spid="124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1" dur="500"/>
                                        <p:tgtEl>
                                          <p:spTgt spid="124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14" dur="500"/>
                                        <p:tgtEl>
                                          <p:spTgt spid="1249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7" dur="500"/>
                                        <p:tgtEl>
                                          <p:spTgt spid="124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220" dur="500"/>
                                        <p:tgtEl>
                                          <p:spTgt spid="1249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" presetClass="emph" presetSubtype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25" dur="indefinite"/>
                                        <p:tgtEl>
                                          <p:spTgt spid="124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33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mph" presetSubtype="1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29" dur="indefinite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33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3" presetClass="emph" presetSubtype="1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 override="childStyle">
                                        <p:cTn id="231" dur="indefinite"/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33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6" dur="80"/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7" dur="80"/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80"/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20"/>
                            </p:stCondLst>
                            <p:childTnLst>
                              <p:par>
                                <p:cTn id="2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2" dur="80"/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3" dur="80"/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80"/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7" dur="80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8" dur="80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80"/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400"/>
                            </p:stCondLst>
                            <p:childTnLst>
                              <p:par>
                                <p:cTn id="2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3" dur="80"/>
                                        <p:tgtEl>
                                          <p:spTgt spid="1249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4" dur="80"/>
                                        <p:tgtEl>
                                          <p:spTgt spid="1249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80"/>
                                        <p:tgtEl>
                                          <p:spTgt spid="1249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480"/>
                            </p:stCondLst>
                            <p:childTnLst>
                              <p:par>
                                <p:cTn id="26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9" dur="80"/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0" dur="80"/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80"/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6" dur="80"/>
                                        <p:tgtEl>
                                          <p:spTgt spid="1249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7" dur="80"/>
                                        <p:tgtEl>
                                          <p:spTgt spid="1249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80"/>
                                        <p:tgtEl>
                                          <p:spTgt spid="1249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1" dur="80"/>
                                        <p:tgtEl>
                                          <p:spTgt spid="1249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2" dur="80"/>
                                        <p:tgtEl>
                                          <p:spTgt spid="1249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80"/>
                                        <p:tgtEl>
                                          <p:spTgt spid="1249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80"/>
                            </p:stCondLst>
                            <p:childTnLst>
                              <p:par>
                                <p:cTn id="28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7" dur="80"/>
                                        <p:tgtEl>
                                          <p:spTgt spid="1249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8" dur="80"/>
                                        <p:tgtEl>
                                          <p:spTgt spid="1249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80"/>
                                        <p:tgtEl>
                                          <p:spTgt spid="1249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60"/>
                            </p:stCondLst>
                            <p:childTnLst>
                              <p:par>
                                <p:cTn id="29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3" dur="80"/>
                                        <p:tgtEl>
                                          <p:spTgt spid="1249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4" dur="80"/>
                                        <p:tgtEl>
                                          <p:spTgt spid="1249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80"/>
                                        <p:tgtEl>
                                          <p:spTgt spid="1249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440"/>
                            </p:stCondLst>
                            <p:childTnLst>
                              <p:par>
                                <p:cTn id="29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9" dur="80"/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0" dur="80"/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80"/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animBg="1"/>
      <p:bldP spid="124933" grpId="0" animBg="1"/>
      <p:bldP spid="124934" grpId="0"/>
      <p:bldP spid="124935" grpId="0" build="allAtOnce"/>
      <p:bldP spid="124936" grpId="0"/>
      <p:bldP spid="124937" grpId="0"/>
      <p:bldP spid="124937" grpId="1"/>
      <p:bldP spid="124938" grpId="0"/>
      <p:bldP spid="124938" grpId="1"/>
      <p:bldP spid="124939" grpId="0"/>
      <p:bldP spid="124939" grpId="1"/>
      <p:bldP spid="124940" grpId="0"/>
      <p:bldP spid="124940" grpId="1"/>
      <p:bldP spid="124941" grpId="0"/>
      <p:bldP spid="124941" grpId="1"/>
      <p:bldP spid="124942" grpId="0"/>
      <p:bldP spid="124942" grpId="1"/>
      <p:bldP spid="124943" grpId="0" animBg="1"/>
      <p:bldP spid="124944" grpId="0" animBg="1"/>
      <p:bldP spid="124948" grpId="0" animBg="1"/>
      <p:bldP spid="124949" grpId="0" animBg="1"/>
      <p:bldP spid="124950" grpId="0"/>
      <p:bldP spid="124951" grpId="0"/>
      <p:bldP spid="124951" grpId="1"/>
      <p:bldP spid="124952" grpId="0"/>
      <p:bldP spid="124952" grpId="1"/>
      <p:bldP spid="124953" grpId="0"/>
      <p:bldP spid="124953" grpId="1"/>
      <p:bldP spid="124955" grpId="0"/>
      <p:bldP spid="124955" grpId="1"/>
      <p:bldP spid="124956" grpId="0"/>
      <p:bldP spid="124956" grpId="1"/>
      <p:bldP spid="124959" grpId="0"/>
      <p:bldP spid="124959" grpId="1"/>
      <p:bldP spid="124960" grpId="0"/>
      <p:bldP spid="124960" grpId="1"/>
      <p:bldP spid="124961" grpId="0"/>
      <p:bldP spid="124961" grpId="1"/>
      <p:bldP spid="124962" grpId="0" animBg="1"/>
      <p:bldP spid="124962" grpId="1" animBg="1"/>
      <p:bldP spid="124963" grpId="0"/>
      <p:bldP spid="124963" grpId="1"/>
      <p:bldP spid="124964" grpId="0"/>
      <p:bldP spid="124964" grpId="1"/>
      <p:bldP spid="124964" grpId="2"/>
      <p:bldP spid="124965" grpId="0"/>
      <p:bldP spid="124966" grpId="0"/>
      <p:bldP spid="124966" grpId="1"/>
      <p:bldP spid="124967" grpId="0"/>
      <p:bldP spid="124967" grpId="1"/>
      <p:bldP spid="124968" grpId="0"/>
      <p:bldP spid="124969" grpId="0" animBg="1"/>
      <p:bldP spid="124970" grpId="0" animBg="1"/>
      <p:bldP spid="124973" grpId="0"/>
      <p:bldP spid="124974" grpId="0"/>
      <p:bldP spid="124975" grpId="0"/>
      <p:bldP spid="124976" grpId="0"/>
      <p:bldP spid="124977" grpId="0"/>
      <p:bldP spid="124978" grpId="0"/>
      <p:bldP spid="124980" grpId="0"/>
      <p:bldP spid="124981" grpId="0"/>
      <p:bldP spid="124982" grpId="0"/>
      <p:bldP spid="1249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2195513" y="549275"/>
            <a:ext cx="4533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i="1">
                <a:solidFill>
                  <a:srgbClr val="3333FF"/>
                </a:solidFill>
              </a:rPr>
              <a:t>«Шутливые» законы</a:t>
            </a:r>
          </a:p>
        </p:txBody>
      </p:sp>
      <p:sp>
        <p:nvSpPr>
          <p:cNvPr id="125958" name="Rectangle 6"/>
          <p:cNvSpPr>
            <a:spLocks noChangeArrowheads="1"/>
          </p:cNvSpPr>
          <p:nvPr/>
        </p:nvSpPr>
        <p:spPr bwMode="auto">
          <a:xfrm>
            <a:off x="323850" y="2420938"/>
            <a:ext cx="6619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>
                <a:solidFill>
                  <a:srgbClr val="FF3300"/>
                </a:solidFill>
              </a:rPr>
              <a:t>I</a:t>
            </a:r>
            <a:r>
              <a:rPr lang="ru-RU" sz="2800" i="1">
                <a:solidFill>
                  <a:srgbClr val="FF3300"/>
                </a:solidFill>
              </a:rPr>
              <a:t>: Увидел сумму – делай произведение</a:t>
            </a:r>
          </a:p>
        </p:txBody>
      </p:sp>
      <p:sp>
        <p:nvSpPr>
          <p:cNvPr id="125959" name="Rectangle 7"/>
          <p:cNvSpPr>
            <a:spLocks noChangeArrowheads="1"/>
          </p:cNvSpPr>
          <p:nvPr/>
        </p:nvSpPr>
        <p:spPr bwMode="auto">
          <a:xfrm>
            <a:off x="323850" y="3284538"/>
            <a:ext cx="6718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>
                <a:solidFill>
                  <a:srgbClr val="FF3300"/>
                </a:solidFill>
              </a:rPr>
              <a:t>II</a:t>
            </a:r>
            <a:r>
              <a:rPr lang="ru-RU" sz="2800" i="1">
                <a:solidFill>
                  <a:srgbClr val="FF3300"/>
                </a:solidFill>
              </a:rPr>
              <a:t>: Увидел произведение – делай сумму</a:t>
            </a:r>
          </a:p>
        </p:txBody>
      </p:sp>
      <p:sp>
        <p:nvSpPr>
          <p:cNvPr id="125960" name="Rectangle 8"/>
          <p:cNvSpPr>
            <a:spLocks noChangeArrowheads="1"/>
          </p:cNvSpPr>
          <p:nvPr/>
        </p:nvSpPr>
        <p:spPr bwMode="auto">
          <a:xfrm>
            <a:off x="323850" y="4149725"/>
            <a:ext cx="6796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800">
                <a:solidFill>
                  <a:srgbClr val="FF3300"/>
                </a:solidFill>
              </a:rPr>
              <a:t>III</a:t>
            </a:r>
            <a:r>
              <a:rPr lang="ru-RU" sz="2800" i="1">
                <a:solidFill>
                  <a:srgbClr val="FF3300"/>
                </a:solidFill>
              </a:rPr>
              <a:t>: Увидел квадрат – понижай степень</a:t>
            </a:r>
          </a:p>
        </p:txBody>
      </p:sp>
      <p:sp>
        <p:nvSpPr>
          <p:cNvPr id="125961" name="Rectangle 9"/>
          <p:cNvSpPr>
            <a:spLocks noChangeArrowheads="1"/>
          </p:cNvSpPr>
          <p:nvPr/>
        </p:nvSpPr>
        <p:spPr bwMode="auto">
          <a:xfrm>
            <a:off x="250825" y="4868863"/>
            <a:ext cx="84248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Совет: </a:t>
            </a:r>
            <a:r>
              <a:rPr lang="ru-RU" sz="2400" i="1">
                <a:solidFill>
                  <a:schemeClr val="tx2"/>
                </a:solidFill>
              </a:rPr>
              <a:t>Если не знаешь, с чего начать преобразование тригонометрических выражений (за что «зацепиться»), начни с этих законов.</a:t>
            </a:r>
          </a:p>
        </p:txBody>
      </p:sp>
      <p:sp>
        <p:nvSpPr>
          <p:cNvPr id="125963" name="Rectangle 11"/>
          <p:cNvSpPr>
            <a:spLocks noChangeArrowheads="1"/>
          </p:cNvSpPr>
          <p:nvPr/>
        </p:nvSpPr>
        <p:spPr bwMode="auto">
          <a:xfrm>
            <a:off x="250825" y="1484313"/>
            <a:ext cx="85693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Тригонометрические выражения во многих случаях подчиняются трём «законам»: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2133600"/>
            <a:ext cx="16637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/>
      <p:bldP spid="125958" grpId="0"/>
      <p:bldP spid="125959" grpId="0"/>
      <p:bldP spid="125960" grpId="0"/>
      <p:bldP spid="125961" grpId="0"/>
      <p:bldP spid="1259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755650" y="404813"/>
            <a:ext cx="680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Решить уравнение:  sin2x ∙ sin6x = cosx ∙ cox3x</a:t>
            </a:r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1547813" y="1665288"/>
            <a:ext cx="5905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400">
                <a:solidFill>
                  <a:srgbClr val="FF3300"/>
                </a:solidFill>
              </a:rPr>
              <a:t>у</a:t>
            </a:r>
            <a:r>
              <a:rPr lang="ru-RU" sz="2400">
                <a:solidFill>
                  <a:srgbClr val="FF3300"/>
                </a:solidFill>
              </a:rPr>
              <a:t>видел произведение – делай сумму</a:t>
            </a:r>
            <a:r>
              <a:rPr lang="ru-RU" sz="2400" i="1"/>
              <a:t> </a:t>
            </a:r>
            <a:r>
              <a:rPr lang="ru-RU" sz="2400"/>
              <a:t>:</a:t>
            </a:r>
            <a:endParaRPr lang="ru-RU" sz="2400" i="1"/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3635375" y="1125538"/>
            <a:ext cx="1298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Решение</a:t>
            </a:r>
          </a:p>
        </p:txBody>
      </p:sp>
      <p:sp>
        <p:nvSpPr>
          <p:cNvPr id="126983" name="Text Box 7"/>
          <p:cNvSpPr txBox="1">
            <a:spLocks noChangeArrowheads="1"/>
          </p:cNvSpPr>
          <p:nvPr/>
        </p:nvSpPr>
        <p:spPr bwMode="auto">
          <a:xfrm>
            <a:off x="611188" y="25654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1</a:t>
            </a:r>
          </a:p>
        </p:txBody>
      </p:sp>
      <p:sp>
        <p:nvSpPr>
          <p:cNvPr id="126984" name="Line 8"/>
          <p:cNvSpPr>
            <a:spLocks noChangeShapeType="1"/>
          </p:cNvSpPr>
          <p:nvPr/>
        </p:nvSpPr>
        <p:spPr bwMode="auto">
          <a:xfrm>
            <a:off x="630238" y="2978150"/>
            <a:ext cx="2889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985" name="Rectangle 9"/>
          <p:cNvSpPr>
            <a:spLocks noChangeArrowheads="1"/>
          </p:cNvSpPr>
          <p:nvPr/>
        </p:nvSpPr>
        <p:spPr bwMode="auto">
          <a:xfrm>
            <a:off x="630238" y="2978150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2</a:t>
            </a:r>
            <a:r>
              <a:rPr lang="ru-RU" sz="2400" i="1"/>
              <a:t> </a:t>
            </a:r>
          </a:p>
        </p:txBody>
      </p:sp>
      <p:sp>
        <p:nvSpPr>
          <p:cNvPr id="126986" name="Rectangle 10"/>
          <p:cNvSpPr>
            <a:spLocks noChangeArrowheads="1"/>
          </p:cNvSpPr>
          <p:nvPr/>
        </p:nvSpPr>
        <p:spPr bwMode="auto">
          <a:xfrm>
            <a:off x="900113" y="2708275"/>
            <a:ext cx="423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(</a:t>
            </a:r>
            <a:r>
              <a:rPr lang="en-US" sz="2400"/>
              <a:t>cos (2x–6x) – cos (2x+6x)) =</a:t>
            </a:r>
            <a:r>
              <a:rPr lang="en-US" sz="2400" i="1"/>
              <a:t> </a:t>
            </a:r>
          </a:p>
        </p:txBody>
      </p:sp>
      <p:sp>
        <p:nvSpPr>
          <p:cNvPr id="126987" name="Text Box 11"/>
          <p:cNvSpPr txBox="1">
            <a:spLocks noChangeArrowheads="1"/>
          </p:cNvSpPr>
          <p:nvPr/>
        </p:nvSpPr>
        <p:spPr bwMode="auto">
          <a:xfrm>
            <a:off x="5076825" y="25654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1</a:t>
            </a:r>
          </a:p>
        </p:txBody>
      </p:sp>
      <p:sp>
        <p:nvSpPr>
          <p:cNvPr id="126988" name="Line 12"/>
          <p:cNvSpPr>
            <a:spLocks noChangeShapeType="1"/>
          </p:cNvSpPr>
          <p:nvPr/>
        </p:nvSpPr>
        <p:spPr bwMode="auto">
          <a:xfrm>
            <a:off x="5095875" y="2978150"/>
            <a:ext cx="288925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6989" name="Rectangle 13"/>
          <p:cNvSpPr>
            <a:spLocks noChangeArrowheads="1"/>
          </p:cNvSpPr>
          <p:nvPr/>
        </p:nvSpPr>
        <p:spPr bwMode="auto">
          <a:xfrm>
            <a:off x="5095875" y="2978150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2</a:t>
            </a:r>
            <a:r>
              <a:rPr lang="ru-RU" sz="2400" i="1"/>
              <a:t> </a:t>
            </a:r>
          </a:p>
        </p:txBody>
      </p:sp>
      <p:sp>
        <p:nvSpPr>
          <p:cNvPr id="126990" name="Rectangle 14"/>
          <p:cNvSpPr>
            <a:spLocks noChangeArrowheads="1"/>
          </p:cNvSpPr>
          <p:nvPr/>
        </p:nvSpPr>
        <p:spPr bwMode="auto">
          <a:xfrm>
            <a:off x="5364163" y="2708275"/>
            <a:ext cx="3570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(cos (x-3x) + cos (x+3x))</a:t>
            </a:r>
            <a:r>
              <a:rPr lang="ru-RU" sz="2400" i="1"/>
              <a:t> </a:t>
            </a:r>
          </a:p>
        </p:txBody>
      </p:sp>
      <p:sp>
        <p:nvSpPr>
          <p:cNvPr id="126991" name="Text Box 15"/>
          <p:cNvSpPr txBox="1">
            <a:spLocks noChangeArrowheads="1"/>
          </p:cNvSpPr>
          <p:nvPr/>
        </p:nvSpPr>
        <p:spPr bwMode="auto">
          <a:xfrm>
            <a:off x="1906588" y="2708275"/>
            <a:ext cx="4991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с</a:t>
            </a:r>
            <a:r>
              <a:rPr lang="en-US" sz="2400"/>
              <a:t>os</a:t>
            </a:r>
            <a:r>
              <a:rPr lang="ru-RU" sz="2400"/>
              <a:t>  </a:t>
            </a:r>
            <a:r>
              <a:rPr lang="en-US" sz="2400"/>
              <a:t>4x</a:t>
            </a:r>
            <a:r>
              <a:rPr lang="ru-RU" sz="2400"/>
              <a:t> </a:t>
            </a:r>
            <a:r>
              <a:rPr lang="en-US" sz="2400"/>
              <a:t> – cos8x = cos</a:t>
            </a:r>
            <a:r>
              <a:rPr lang="ru-RU" sz="2400"/>
              <a:t>   </a:t>
            </a:r>
            <a:r>
              <a:rPr lang="en-US" sz="2400"/>
              <a:t>2x</a:t>
            </a:r>
            <a:r>
              <a:rPr lang="ru-RU" sz="2400"/>
              <a:t> </a:t>
            </a:r>
            <a:r>
              <a:rPr lang="en-US" sz="2400"/>
              <a:t> + cos4x</a:t>
            </a:r>
            <a:endParaRPr lang="ru-RU" sz="2400"/>
          </a:p>
        </p:txBody>
      </p:sp>
      <p:sp>
        <p:nvSpPr>
          <p:cNvPr id="126993" name="Text Box 17"/>
          <p:cNvSpPr txBox="1">
            <a:spLocks noChangeArrowheads="1"/>
          </p:cNvSpPr>
          <p:nvPr/>
        </p:nvSpPr>
        <p:spPr bwMode="auto">
          <a:xfrm>
            <a:off x="2339975" y="2708275"/>
            <a:ext cx="825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(-    )</a:t>
            </a:r>
          </a:p>
        </p:txBody>
      </p:sp>
      <p:sp>
        <p:nvSpPr>
          <p:cNvPr id="126994" name="Text Box 18"/>
          <p:cNvSpPr txBox="1">
            <a:spLocks noChangeArrowheads="1"/>
          </p:cNvSpPr>
          <p:nvPr/>
        </p:nvSpPr>
        <p:spPr bwMode="auto">
          <a:xfrm>
            <a:off x="4930775" y="2708275"/>
            <a:ext cx="825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(-    )</a:t>
            </a:r>
          </a:p>
        </p:txBody>
      </p:sp>
      <p:sp>
        <p:nvSpPr>
          <p:cNvPr id="126995" name="Rectangle 19"/>
          <p:cNvSpPr>
            <a:spLocks noChangeArrowheads="1"/>
          </p:cNvSpPr>
          <p:nvPr/>
        </p:nvSpPr>
        <p:spPr bwMode="auto">
          <a:xfrm>
            <a:off x="2195513" y="2708275"/>
            <a:ext cx="4402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cos4x – cos8x = cos2x + cos4x</a:t>
            </a:r>
          </a:p>
        </p:txBody>
      </p:sp>
      <p:sp>
        <p:nvSpPr>
          <p:cNvPr id="126996" name="Rectangle 20"/>
          <p:cNvSpPr>
            <a:spLocks noChangeArrowheads="1"/>
          </p:cNvSpPr>
          <p:nvPr/>
        </p:nvSpPr>
        <p:spPr bwMode="auto">
          <a:xfrm>
            <a:off x="2987675" y="3429000"/>
            <a:ext cx="2640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cos2x + cos8x = 0</a:t>
            </a:r>
          </a:p>
        </p:txBody>
      </p:sp>
      <p:sp>
        <p:nvSpPr>
          <p:cNvPr id="126997" name="Rectangle 21"/>
          <p:cNvSpPr>
            <a:spLocks noChangeArrowheads="1"/>
          </p:cNvSpPr>
          <p:nvPr/>
        </p:nvSpPr>
        <p:spPr bwMode="auto">
          <a:xfrm>
            <a:off x="1763713" y="4076700"/>
            <a:ext cx="569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FF3300"/>
                </a:solidFill>
              </a:rPr>
              <a:t>увидел сумму – делай произведение </a:t>
            </a:r>
            <a:r>
              <a:rPr lang="ru-RU" sz="2400"/>
              <a:t>: </a:t>
            </a:r>
          </a:p>
        </p:txBody>
      </p:sp>
      <p:sp>
        <p:nvSpPr>
          <p:cNvPr id="126998" name="Rectangle 22"/>
          <p:cNvSpPr>
            <a:spLocks noChangeArrowheads="1"/>
          </p:cNvSpPr>
          <p:nvPr/>
        </p:nvSpPr>
        <p:spPr bwMode="auto">
          <a:xfrm>
            <a:off x="2051050" y="4868863"/>
            <a:ext cx="91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2cos</a:t>
            </a:r>
            <a:r>
              <a:rPr lang="ru-RU" sz="2400"/>
              <a:t> </a:t>
            </a:r>
          </a:p>
        </p:txBody>
      </p:sp>
      <p:sp>
        <p:nvSpPr>
          <p:cNvPr id="126999" name="Rectangle 23"/>
          <p:cNvSpPr>
            <a:spLocks noChangeArrowheads="1"/>
          </p:cNvSpPr>
          <p:nvPr/>
        </p:nvSpPr>
        <p:spPr bwMode="auto">
          <a:xfrm>
            <a:off x="2916238" y="4724400"/>
            <a:ext cx="938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2x+8</a:t>
            </a:r>
            <a:r>
              <a:rPr lang="ru-RU" sz="2400"/>
              <a:t> </a:t>
            </a:r>
          </a:p>
        </p:txBody>
      </p:sp>
      <p:sp>
        <p:nvSpPr>
          <p:cNvPr id="127000" name="Line 24"/>
          <p:cNvSpPr>
            <a:spLocks noChangeShapeType="1"/>
          </p:cNvSpPr>
          <p:nvPr/>
        </p:nvSpPr>
        <p:spPr bwMode="auto">
          <a:xfrm>
            <a:off x="2916238" y="5157788"/>
            <a:ext cx="863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01" name="Rectangle 25"/>
          <p:cNvSpPr>
            <a:spLocks noChangeArrowheads="1"/>
          </p:cNvSpPr>
          <p:nvPr/>
        </p:nvSpPr>
        <p:spPr bwMode="auto">
          <a:xfrm>
            <a:off x="3132138" y="5157788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2</a:t>
            </a:r>
            <a:r>
              <a:rPr lang="ru-RU" sz="2400"/>
              <a:t> </a:t>
            </a:r>
          </a:p>
        </p:txBody>
      </p:sp>
      <p:sp>
        <p:nvSpPr>
          <p:cNvPr id="127002" name="Rectangle 26"/>
          <p:cNvSpPr>
            <a:spLocks noChangeArrowheads="1"/>
          </p:cNvSpPr>
          <p:nvPr/>
        </p:nvSpPr>
        <p:spPr bwMode="auto">
          <a:xfrm>
            <a:off x="3851275" y="4868863"/>
            <a:ext cx="911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∙ cos</a:t>
            </a:r>
            <a:r>
              <a:rPr lang="ru-RU" sz="2400"/>
              <a:t> </a:t>
            </a:r>
          </a:p>
        </p:txBody>
      </p:sp>
      <p:sp>
        <p:nvSpPr>
          <p:cNvPr id="127003" name="Rectangle 27"/>
          <p:cNvSpPr>
            <a:spLocks noChangeArrowheads="1"/>
          </p:cNvSpPr>
          <p:nvPr/>
        </p:nvSpPr>
        <p:spPr bwMode="auto">
          <a:xfrm>
            <a:off x="4643438" y="4724400"/>
            <a:ext cx="101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2x-8x</a:t>
            </a:r>
            <a:r>
              <a:rPr lang="ru-RU" sz="2400"/>
              <a:t> </a:t>
            </a:r>
          </a:p>
        </p:txBody>
      </p:sp>
      <p:sp>
        <p:nvSpPr>
          <p:cNvPr id="127004" name="Line 28"/>
          <p:cNvSpPr>
            <a:spLocks noChangeShapeType="1"/>
          </p:cNvSpPr>
          <p:nvPr/>
        </p:nvSpPr>
        <p:spPr bwMode="auto">
          <a:xfrm>
            <a:off x="4716463" y="5157788"/>
            <a:ext cx="863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05" name="Rectangle 29"/>
          <p:cNvSpPr>
            <a:spLocks noChangeArrowheads="1"/>
          </p:cNvSpPr>
          <p:nvPr/>
        </p:nvSpPr>
        <p:spPr bwMode="auto">
          <a:xfrm>
            <a:off x="4859338" y="5157788"/>
            <a:ext cx="43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/>
              <a:t>2</a:t>
            </a:r>
            <a:r>
              <a:rPr lang="ru-RU" sz="2400"/>
              <a:t> </a:t>
            </a:r>
          </a:p>
        </p:txBody>
      </p:sp>
      <p:sp>
        <p:nvSpPr>
          <p:cNvPr id="127006" name="Text Box 30"/>
          <p:cNvSpPr txBox="1">
            <a:spLocks noChangeArrowheads="1"/>
          </p:cNvSpPr>
          <p:nvPr/>
        </p:nvSpPr>
        <p:spPr bwMode="auto">
          <a:xfrm>
            <a:off x="5651500" y="4941888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= 0</a:t>
            </a:r>
            <a:endParaRPr lang="ru-RU" sz="2400"/>
          </a:p>
        </p:txBody>
      </p:sp>
      <p:sp>
        <p:nvSpPr>
          <p:cNvPr id="127007" name="Rectangle 31"/>
          <p:cNvSpPr>
            <a:spLocks noChangeArrowheads="1"/>
          </p:cNvSpPr>
          <p:nvPr/>
        </p:nvSpPr>
        <p:spPr bwMode="auto">
          <a:xfrm>
            <a:off x="2843213" y="4941888"/>
            <a:ext cx="2851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с</a:t>
            </a:r>
            <a:r>
              <a:rPr lang="en-US" sz="2400"/>
              <a:t>os5x ∙ cos(-3x) = 0</a:t>
            </a:r>
          </a:p>
        </p:txBody>
      </p:sp>
      <p:sp>
        <p:nvSpPr>
          <p:cNvPr id="127008" name="Rectangle 32"/>
          <p:cNvSpPr>
            <a:spLocks noChangeArrowheads="1"/>
          </p:cNvSpPr>
          <p:nvPr/>
        </p:nvSpPr>
        <p:spPr bwMode="auto">
          <a:xfrm>
            <a:off x="2700338" y="5445125"/>
            <a:ext cx="3095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 b="1"/>
              <a:t>с</a:t>
            </a:r>
            <a:r>
              <a:rPr lang="en-US" sz="2000" b="1"/>
              <a:t>os5x = 0 или cos3x = 0</a:t>
            </a:r>
          </a:p>
        </p:txBody>
      </p:sp>
      <p:sp>
        <p:nvSpPr>
          <p:cNvPr id="127009" name="Rectangle 33"/>
          <p:cNvSpPr>
            <a:spLocks noChangeArrowheads="1"/>
          </p:cNvSpPr>
          <p:nvPr/>
        </p:nvSpPr>
        <p:spPr bwMode="auto">
          <a:xfrm>
            <a:off x="2124075" y="5876925"/>
            <a:ext cx="719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000" b="1"/>
              <a:t>5x = </a:t>
            </a:r>
            <a:r>
              <a:rPr lang="ru-RU" sz="2400"/>
              <a:t> </a:t>
            </a:r>
          </a:p>
        </p:txBody>
      </p:sp>
      <p:sp>
        <p:nvSpPr>
          <p:cNvPr id="127010" name="Text Box 34"/>
          <p:cNvSpPr txBox="1">
            <a:spLocks noChangeArrowheads="1"/>
          </p:cNvSpPr>
          <p:nvPr/>
        </p:nvSpPr>
        <p:spPr bwMode="auto">
          <a:xfrm>
            <a:off x="2771775" y="5684838"/>
            <a:ext cx="43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∏</a:t>
            </a:r>
            <a:r>
              <a:rPr lang="ru-RU" sz="2400"/>
              <a:t> </a:t>
            </a:r>
          </a:p>
        </p:txBody>
      </p:sp>
      <p:sp>
        <p:nvSpPr>
          <p:cNvPr id="127011" name="Line 35"/>
          <p:cNvSpPr>
            <a:spLocks noChangeShapeType="1"/>
          </p:cNvSpPr>
          <p:nvPr/>
        </p:nvSpPr>
        <p:spPr bwMode="auto">
          <a:xfrm>
            <a:off x="2771775" y="6116638"/>
            <a:ext cx="357188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12" name="Rectangle 36"/>
          <p:cNvSpPr>
            <a:spLocks noChangeArrowheads="1"/>
          </p:cNvSpPr>
          <p:nvPr/>
        </p:nvSpPr>
        <p:spPr bwMode="auto">
          <a:xfrm>
            <a:off x="2771775" y="6116638"/>
            <a:ext cx="3540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2</a:t>
            </a:r>
            <a:r>
              <a:rPr lang="ru-RU" b="1"/>
              <a:t> </a:t>
            </a:r>
          </a:p>
        </p:txBody>
      </p:sp>
      <p:sp>
        <p:nvSpPr>
          <p:cNvPr id="127013" name="Text Box 37"/>
          <p:cNvSpPr txBox="1">
            <a:spLocks noChangeArrowheads="1"/>
          </p:cNvSpPr>
          <p:nvPr/>
        </p:nvSpPr>
        <p:spPr bwMode="auto">
          <a:xfrm>
            <a:off x="3203575" y="5924550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+</a:t>
            </a:r>
          </a:p>
        </p:txBody>
      </p:sp>
      <p:sp>
        <p:nvSpPr>
          <p:cNvPr id="127014" name="Text Box 38"/>
          <p:cNvSpPr txBox="1">
            <a:spLocks noChangeArrowheads="1"/>
          </p:cNvSpPr>
          <p:nvPr/>
        </p:nvSpPr>
        <p:spPr bwMode="auto">
          <a:xfrm>
            <a:off x="3490913" y="5829300"/>
            <a:ext cx="547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7017" name="Rectangle 41"/>
          <p:cNvSpPr>
            <a:spLocks noChangeArrowheads="1"/>
          </p:cNvSpPr>
          <p:nvPr/>
        </p:nvSpPr>
        <p:spPr bwMode="auto">
          <a:xfrm>
            <a:off x="3995738" y="5900738"/>
            <a:ext cx="1582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/>
              <a:t>или        </a:t>
            </a:r>
            <a:r>
              <a:rPr lang="en-US" sz="2000" b="1"/>
              <a:t> 3x</a:t>
            </a:r>
            <a:r>
              <a:rPr lang="en-US"/>
              <a:t> </a:t>
            </a:r>
          </a:p>
        </p:txBody>
      </p:sp>
      <p:sp>
        <p:nvSpPr>
          <p:cNvPr id="127018" name="Text Box 42"/>
          <p:cNvSpPr txBox="1">
            <a:spLocks noChangeArrowheads="1"/>
          </p:cNvSpPr>
          <p:nvPr/>
        </p:nvSpPr>
        <p:spPr bwMode="auto">
          <a:xfrm>
            <a:off x="5435600" y="5900738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=</a:t>
            </a:r>
            <a:endParaRPr lang="ru-RU" sz="2000" b="1"/>
          </a:p>
        </p:txBody>
      </p:sp>
      <p:sp>
        <p:nvSpPr>
          <p:cNvPr id="127023" name="Text Box 47"/>
          <p:cNvSpPr txBox="1">
            <a:spLocks noChangeArrowheads="1"/>
          </p:cNvSpPr>
          <p:nvPr/>
        </p:nvSpPr>
        <p:spPr bwMode="auto">
          <a:xfrm>
            <a:off x="5724525" y="5661025"/>
            <a:ext cx="43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∏</a:t>
            </a:r>
            <a:r>
              <a:rPr lang="ru-RU" sz="2400"/>
              <a:t> </a:t>
            </a:r>
          </a:p>
        </p:txBody>
      </p:sp>
      <p:sp>
        <p:nvSpPr>
          <p:cNvPr id="127024" name="Line 48"/>
          <p:cNvSpPr>
            <a:spLocks noChangeShapeType="1"/>
          </p:cNvSpPr>
          <p:nvPr/>
        </p:nvSpPr>
        <p:spPr bwMode="auto">
          <a:xfrm>
            <a:off x="5724525" y="6092825"/>
            <a:ext cx="357188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25" name="Rectangle 49"/>
          <p:cNvSpPr>
            <a:spLocks noChangeArrowheads="1"/>
          </p:cNvSpPr>
          <p:nvPr/>
        </p:nvSpPr>
        <p:spPr bwMode="auto">
          <a:xfrm>
            <a:off x="5724525" y="6092825"/>
            <a:ext cx="3540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2</a:t>
            </a:r>
            <a:r>
              <a:rPr lang="ru-RU" b="1"/>
              <a:t> </a:t>
            </a:r>
          </a:p>
        </p:txBody>
      </p:sp>
      <p:sp>
        <p:nvSpPr>
          <p:cNvPr id="127026" name="Text Box 50"/>
          <p:cNvSpPr txBox="1">
            <a:spLocks noChangeArrowheads="1"/>
          </p:cNvSpPr>
          <p:nvPr/>
        </p:nvSpPr>
        <p:spPr bwMode="auto">
          <a:xfrm>
            <a:off x="6156325" y="5900738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+</a:t>
            </a:r>
          </a:p>
        </p:txBody>
      </p:sp>
      <p:sp>
        <p:nvSpPr>
          <p:cNvPr id="127027" name="Text Box 51"/>
          <p:cNvSpPr txBox="1">
            <a:spLocks noChangeArrowheads="1"/>
          </p:cNvSpPr>
          <p:nvPr/>
        </p:nvSpPr>
        <p:spPr bwMode="auto">
          <a:xfrm>
            <a:off x="6443663" y="5805488"/>
            <a:ext cx="547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7028" name="Rectangle 52"/>
          <p:cNvSpPr>
            <a:spLocks noChangeArrowheads="1"/>
          </p:cNvSpPr>
          <p:nvPr/>
        </p:nvSpPr>
        <p:spPr bwMode="auto">
          <a:xfrm>
            <a:off x="2195513" y="6237288"/>
            <a:ext cx="382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 b="1"/>
              <a:t>x</a:t>
            </a:r>
            <a:r>
              <a:rPr lang="ru-RU"/>
              <a:t> </a:t>
            </a:r>
          </a:p>
        </p:txBody>
      </p:sp>
      <p:sp>
        <p:nvSpPr>
          <p:cNvPr id="127032" name="Text Box 56"/>
          <p:cNvSpPr txBox="1">
            <a:spLocks noChangeArrowheads="1"/>
          </p:cNvSpPr>
          <p:nvPr/>
        </p:nvSpPr>
        <p:spPr bwMode="auto">
          <a:xfrm>
            <a:off x="2843213" y="6089650"/>
            <a:ext cx="43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∏</a:t>
            </a:r>
            <a:r>
              <a:rPr lang="ru-RU" sz="2400"/>
              <a:t> </a:t>
            </a:r>
          </a:p>
        </p:txBody>
      </p:sp>
      <p:sp>
        <p:nvSpPr>
          <p:cNvPr id="127033" name="Line 57"/>
          <p:cNvSpPr>
            <a:spLocks noChangeShapeType="1"/>
          </p:cNvSpPr>
          <p:nvPr/>
        </p:nvSpPr>
        <p:spPr bwMode="auto">
          <a:xfrm>
            <a:off x="2843213" y="6521450"/>
            <a:ext cx="434975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34" name="Rectangle 58"/>
          <p:cNvSpPr>
            <a:spLocks noChangeArrowheads="1"/>
          </p:cNvSpPr>
          <p:nvPr/>
        </p:nvSpPr>
        <p:spPr bwMode="auto">
          <a:xfrm>
            <a:off x="2843213" y="6521450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10</a:t>
            </a:r>
            <a:r>
              <a:rPr lang="ru-RU" b="1"/>
              <a:t> </a:t>
            </a:r>
          </a:p>
        </p:txBody>
      </p:sp>
      <p:sp>
        <p:nvSpPr>
          <p:cNvPr id="127035" name="Text Box 59"/>
          <p:cNvSpPr txBox="1">
            <a:spLocks noChangeArrowheads="1"/>
          </p:cNvSpPr>
          <p:nvPr/>
        </p:nvSpPr>
        <p:spPr bwMode="auto">
          <a:xfrm>
            <a:off x="2484438" y="6237288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=</a:t>
            </a:r>
            <a:endParaRPr lang="ru-RU" sz="2000" b="1"/>
          </a:p>
        </p:txBody>
      </p:sp>
      <p:sp>
        <p:nvSpPr>
          <p:cNvPr id="127036" name="Text Box 60"/>
          <p:cNvSpPr txBox="1">
            <a:spLocks noChangeArrowheads="1"/>
          </p:cNvSpPr>
          <p:nvPr/>
        </p:nvSpPr>
        <p:spPr bwMode="auto">
          <a:xfrm>
            <a:off x="3708400" y="6089650"/>
            <a:ext cx="54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7037" name="Line 61"/>
          <p:cNvSpPr>
            <a:spLocks noChangeShapeType="1"/>
          </p:cNvSpPr>
          <p:nvPr/>
        </p:nvSpPr>
        <p:spPr bwMode="auto">
          <a:xfrm>
            <a:off x="3708400" y="6521450"/>
            <a:ext cx="357188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38" name="Rectangle 62"/>
          <p:cNvSpPr>
            <a:spLocks noChangeArrowheads="1"/>
          </p:cNvSpPr>
          <p:nvPr/>
        </p:nvSpPr>
        <p:spPr bwMode="auto">
          <a:xfrm>
            <a:off x="3708400" y="6521450"/>
            <a:ext cx="3540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5</a:t>
            </a:r>
            <a:r>
              <a:rPr lang="ru-RU" b="1"/>
              <a:t> </a:t>
            </a:r>
          </a:p>
        </p:txBody>
      </p:sp>
      <p:sp>
        <p:nvSpPr>
          <p:cNvPr id="127039" name="Text Box 63"/>
          <p:cNvSpPr txBox="1">
            <a:spLocks noChangeArrowheads="1"/>
          </p:cNvSpPr>
          <p:nvPr/>
        </p:nvSpPr>
        <p:spPr bwMode="auto">
          <a:xfrm>
            <a:off x="3276600" y="6237288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+</a:t>
            </a:r>
            <a:endParaRPr lang="ru-RU" sz="2000" b="1"/>
          </a:p>
        </p:txBody>
      </p:sp>
      <p:sp>
        <p:nvSpPr>
          <p:cNvPr id="127051" name="Rectangle 75"/>
          <p:cNvSpPr>
            <a:spLocks noChangeArrowheads="1"/>
          </p:cNvSpPr>
          <p:nvPr/>
        </p:nvSpPr>
        <p:spPr bwMode="auto">
          <a:xfrm>
            <a:off x="5076825" y="6237288"/>
            <a:ext cx="382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 b="1"/>
              <a:t>x</a:t>
            </a:r>
            <a:r>
              <a:rPr lang="ru-RU"/>
              <a:t> </a:t>
            </a:r>
          </a:p>
        </p:txBody>
      </p:sp>
      <p:sp>
        <p:nvSpPr>
          <p:cNvPr id="127052" name="Text Box 76"/>
          <p:cNvSpPr txBox="1">
            <a:spLocks noChangeArrowheads="1"/>
          </p:cNvSpPr>
          <p:nvPr/>
        </p:nvSpPr>
        <p:spPr bwMode="auto">
          <a:xfrm>
            <a:off x="5364163" y="6237288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=</a:t>
            </a:r>
            <a:endParaRPr lang="ru-RU" sz="2000" b="1"/>
          </a:p>
        </p:txBody>
      </p:sp>
      <p:sp>
        <p:nvSpPr>
          <p:cNvPr id="127053" name="Text Box 77"/>
          <p:cNvSpPr txBox="1">
            <a:spLocks noChangeArrowheads="1"/>
          </p:cNvSpPr>
          <p:nvPr/>
        </p:nvSpPr>
        <p:spPr bwMode="auto">
          <a:xfrm>
            <a:off x="5724525" y="6021388"/>
            <a:ext cx="43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∏</a:t>
            </a:r>
            <a:r>
              <a:rPr lang="ru-RU" sz="2400"/>
              <a:t> </a:t>
            </a:r>
          </a:p>
        </p:txBody>
      </p:sp>
      <p:sp>
        <p:nvSpPr>
          <p:cNvPr id="127056" name="Line 80"/>
          <p:cNvSpPr>
            <a:spLocks noChangeShapeType="1"/>
          </p:cNvSpPr>
          <p:nvPr/>
        </p:nvSpPr>
        <p:spPr bwMode="auto">
          <a:xfrm>
            <a:off x="5724525" y="6453188"/>
            <a:ext cx="3603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57" name="Text Box 81"/>
          <p:cNvSpPr txBox="1">
            <a:spLocks noChangeArrowheads="1"/>
          </p:cNvSpPr>
          <p:nvPr/>
        </p:nvSpPr>
        <p:spPr bwMode="auto">
          <a:xfrm>
            <a:off x="5724525" y="6491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/>
              <a:t>6</a:t>
            </a:r>
            <a:endParaRPr lang="ru-RU" sz="1800" b="1"/>
          </a:p>
        </p:txBody>
      </p:sp>
      <p:sp>
        <p:nvSpPr>
          <p:cNvPr id="127058" name="Text Box 82"/>
          <p:cNvSpPr txBox="1">
            <a:spLocks noChangeArrowheads="1"/>
          </p:cNvSpPr>
          <p:nvPr/>
        </p:nvSpPr>
        <p:spPr bwMode="auto">
          <a:xfrm>
            <a:off x="6588125" y="6021388"/>
            <a:ext cx="54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7059" name="Line 83"/>
          <p:cNvSpPr>
            <a:spLocks noChangeShapeType="1"/>
          </p:cNvSpPr>
          <p:nvPr/>
        </p:nvSpPr>
        <p:spPr bwMode="auto">
          <a:xfrm>
            <a:off x="6588125" y="6453188"/>
            <a:ext cx="357188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7060" name="Text Box 84"/>
          <p:cNvSpPr txBox="1">
            <a:spLocks noChangeArrowheads="1"/>
          </p:cNvSpPr>
          <p:nvPr/>
        </p:nvSpPr>
        <p:spPr bwMode="auto">
          <a:xfrm>
            <a:off x="6156325" y="6237288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/>
              <a:t>+</a:t>
            </a:r>
            <a:endParaRPr lang="ru-RU" sz="1800" b="1"/>
          </a:p>
        </p:txBody>
      </p:sp>
      <p:sp>
        <p:nvSpPr>
          <p:cNvPr id="127061" name="Text Box 85"/>
          <p:cNvSpPr txBox="1">
            <a:spLocks noChangeArrowheads="1"/>
          </p:cNvSpPr>
          <p:nvPr/>
        </p:nvSpPr>
        <p:spPr bwMode="auto">
          <a:xfrm>
            <a:off x="6588125" y="6491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/>
              <a:t>3</a:t>
            </a:r>
            <a:endParaRPr lang="ru-RU" sz="1800" b="1"/>
          </a:p>
        </p:txBody>
      </p:sp>
      <p:sp>
        <p:nvSpPr>
          <p:cNvPr id="127062" name="Text Box 86"/>
          <p:cNvSpPr txBox="1">
            <a:spLocks noChangeArrowheads="1"/>
          </p:cNvSpPr>
          <p:nvPr/>
        </p:nvSpPr>
        <p:spPr bwMode="auto">
          <a:xfrm>
            <a:off x="7380288" y="6092825"/>
            <a:ext cx="1331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(k       Z)</a:t>
            </a:r>
            <a:endParaRPr lang="ru-RU" sz="2400" b="1"/>
          </a:p>
        </p:txBody>
      </p:sp>
      <p:sp>
        <p:nvSpPr>
          <p:cNvPr id="127063" name="Text Box 87"/>
          <p:cNvSpPr txBox="1">
            <a:spLocks noChangeArrowheads="1"/>
          </p:cNvSpPr>
          <p:nvPr/>
        </p:nvSpPr>
        <p:spPr bwMode="auto">
          <a:xfrm flipV="1">
            <a:off x="7812088" y="6165850"/>
            <a:ext cx="366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40"/>
                            </p:stCondLst>
                            <p:childTnLst>
                              <p:par>
                                <p:cTn id="23" presetID="22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60" dur="20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62" dur="20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64" dur="20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66" dur="20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68" dur="2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70" dur="20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72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74" dur="2000" fill="hold"/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40"/>
                            </p:stCondLst>
                            <p:childTnLst>
                              <p:par>
                                <p:cTn id="119" presetID="22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20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2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2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2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2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2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2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2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27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126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58" dur="2000" fill="hold"/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60" dur="2000" fill="hold"/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62" dur="2000" fill="hold"/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64" dur="2000" fill="hold"/>
                                        <p:tgtEl>
                                          <p:spTgt spid="1270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66" dur="2000" fill="hold"/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68" dur="2000" fill="hold"/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70" dur="2000" fill="hold"/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72" dur="2000" fill="hold"/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0509 " pathEditMode="relative" ptsTypes="AA">
                                      <p:cBhvr>
                                        <p:cTn id="174" dur="20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9" dur="80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0" dur="80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80"/>
                                        <p:tgtEl>
                                          <p:spTgt spid="1270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12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127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12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2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127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127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12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127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27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127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127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0"/>
                                        <p:tgtEl>
                                          <p:spTgt spid="127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12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12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000"/>
                                        <p:tgtEl>
                                          <p:spTgt spid="1270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34" dur="2000" fill="hold"/>
                                        <p:tgtEl>
                                          <p:spTgt spid="1270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36" dur="2000" fill="hold"/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38" dur="2000" fill="hold"/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40" dur="2000" fill="hold"/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42" dur="2000" fill="hold"/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44" dur="2000" fill="hold"/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46" dur="2000" fill="hold"/>
                                        <p:tgtEl>
                                          <p:spTgt spid="127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48" dur="2000" fill="hold"/>
                                        <p:tgtEl>
                                          <p:spTgt spid="1270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50" dur="2000" fill="hold"/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52" dur="2000" fill="hold"/>
                                        <p:tgtEl>
                                          <p:spTgt spid="127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54" dur="2000" fill="hold"/>
                                        <p:tgtEl>
                                          <p:spTgt spid="127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56" dur="2000" fill="hold"/>
                                        <p:tgtEl>
                                          <p:spTgt spid="127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5254 " pathEditMode="relative" ptsTypes="AA">
                                      <p:cBhvr>
                                        <p:cTn id="258" dur="2000" fill="hold"/>
                                        <p:tgtEl>
                                          <p:spTgt spid="127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127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127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127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127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127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127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00"/>
                                        <p:tgtEl>
                                          <p:spTgt spid="12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12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12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12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500"/>
                                        <p:tgtEl>
                                          <p:spTgt spid="127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6" dur="500"/>
                                        <p:tgtEl>
                                          <p:spTgt spid="12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12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00"/>
                                        <p:tgtEl>
                                          <p:spTgt spid="12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00"/>
                                        <p:tgtEl>
                                          <p:spTgt spid="127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00"/>
                                        <p:tgtEl>
                                          <p:spTgt spid="12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00"/>
                                        <p:tgtEl>
                                          <p:spTgt spid="127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500"/>
                                        <p:tgtEl>
                                          <p:spTgt spid="127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7" dur="500"/>
                                        <p:tgtEl>
                                          <p:spTgt spid="127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500"/>
                            </p:stCondLst>
                            <p:childTnLst>
                              <p:par>
                                <p:cTn id="3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1" dur="80"/>
                                        <p:tgtEl>
                                          <p:spTgt spid="1270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2" dur="80"/>
                                        <p:tgtEl>
                                          <p:spTgt spid="1270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80"/>
                                        <p:tgtEl>
                                          <p:spTgt spid="1270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6" dur="80"/>
                                        <p:tgtEl>
                                          <p:spTgt spid="1270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7" dur="80"/>
                                        <p:tgtEl>
                                          <p:spTgt spid="1270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80"/>
                                        <p:tgtEl>
                                          <p:spTgt spid="1270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  <p:bldP spid="126981" grpId="0"/>
      <p:bldP spid="126981" grpId="1"/>
      <p:bldP spid="126981" grpId="2"/>
      <p:bldP spid="126982" grpId="0"/>
      <p:bldP spid="126983" grpId="0"/>
      <p:bldP spid="126983" grpId="1"/>
      <p:bldP spid="126984" grpId="0" animBg="1"/>
      <p:bldP spid="126984" grpId="1" animBg="1"/>
      <p:bldP spid="126985" grpId="0"/>
      <p:bldP spid="126985" grpId="1"/>
      <p:bldP spid="126986" grpId="0"/>
      <p:bldP spid="126986" grpId="1"/>
      <p:bldP spid="126987" grpId="0"/>
      <p:bldP spid="126987" grpId="1"/>
      <p:bldP spid="126988" grpId="0" animBg="1"/>
      <p:bldP spid="126988" grpId="1" animBg="1"/>
      <p:bldP spid="126989" grpId="0"/>
      <p:bldP spid="126989" grpId="1"/>
      <p:bldP spid="126990" grpId="0"/>
      <p:bldP spid="126990" grpId="1"/>
      <p:bldP spid="126991" grpId="0"/>
      <p:bldP spid="126991" grpId="1"/>
      <p:bldP spid="126993" grpId="0"/>
      <p:bldP spid="126993" grpId="1"/>
      <p:bldP spid="126993" grpId="2"/>
      <p:bldP spid="126994" grpId="0"/>
      <p:bldP spid="126994" grpId="1"/>
      <p:bldP spid="126994" grpId="2"/>
      <p:bldP spid="126995" grpId="0"/>
      <p:bldP spid="126996" grpId="0"/>
      <p:bldP spid="126997" grpId="0"/>
      <p:bldP spid="126997" grpId="1"/>
      <p:bldP spid="126997" grpId="2"/>
      <p:bldP spid="126998" grpId="0"/>
      <p:bldP spid="126998" grpId="1"/>
      <p:bldP spid="126999" grpId="0"/>
      <p:bldP spid="126999" grpId="1"/>
      <p:bldP spid="127000" grpId="0" animBg="1"/>
      <p:bldP spid="127000" grpId="1" animBg="1"/>
      <p:bldP spid="127001" grpId="0"/>
      <p:bldP spid="127001" grpId="1"/>
      <p:bldP spid="127002" grpId="0"/>
      <p:bldP spid="127002" grpId="1"/>
      <p:bldP spid="127003" grpId="0"/>
      <p:bldP spid="127003" grpId="1"/>
      <p:bldP spid="127004" grpId="0" animBg="1"/>
      <p:bldP spid="127004" grpId="1" animBg="1"/>
      <p:bldP spid="127005" grpId="0"/>
      <p:bldP spid="127005" grpId="1"/>
      <p:bldP spid="127006" grpId="0"/>
      <p:bldP spid="127006" grpId="1"/>
      <p:bldP spid="127007" grpId="0"/>
      <p:bldP spid="127008" grpId="0"/>
      <p:bldP spid="127008" grpId="1"/>
      <p:bldP spid="127009" grpId="0"/>
      <p:bldP spid="127009" grpId="1"/>
      <p:bldP spid="127010" grpId="0"/>
      <p:bldP spid="127010" grpId="1"/>
      <p:bldP spid="127011" grpId="0" animBg="1"/>
      <p:bldP spid="127011" grpId="1" animBg="1"/>
      <p:bldP spid="127012" grpId="0"/>
      <p:bldP spid="127012" grpId="1"/>
      <p:bldP spid="127013" grpId="0"/>
      <p:bldP spid="127013" grpId="1"/>
      <p:bldP spid="127014" grpId="0"/>
      <p:bldP spid="127014" grpId="1"/>
      <p:bldP spid="127017" grpId="0"/>
      <p:bldP spid="127017" grpId="1"/>
      <p:bldP spid="127018" grpId="0"/>
      <p:bldP spid="127018" grpId="1"/>
      <p:bldP spid="127023" grpId="0"/>
      <p:bldP spid="127023" grpId="1"/>
      <p:bldP spid="127024" grpId="0" animBg="1"/>
      <p:bldP spid="127024" grpId="1" animBg="1"/>
      <p:bldP spid="127025" grpId="0"/>
      <p:bldP spid="127025" grpId="1"/>
      <p:bldP spid="127026" grpId="0"/>
      <p:bldP spid="127026" grpId="1"/>
      <p:bldP spid="127027" grpId="0"/>
      <p:bldP spid="127027" grpId="1"/>
      <p:bldP spid="127028" grpId="0"/>
      <p:bldP spid="127032" grpId="0"/>
      <p:bldP spid="127033" grpId="0" animBg="1"/>
      <p:bldP spid="127034" grpId="0"/>
      <p:bldP spid="127035" grpId="0"/>
      <p:bldP spid="127036" grpId="0"/>
      <p:bldP spid="127037" grpId="0" animBg="1"/>
      <p:bldP spid="127038" grpId="0"/>
      <p:bldP spid="127039" grpId="0"/>
      <p:bldP spid="127051" grpId="0"/>
      <p:bldP spid="127052" grpId="0"/>
      <p:bldP spid="127053" grpId="0"/>
      <p:bldP spid="127056" grpId="0" animBg="1"/>
      <p:bldP spid="127057" grpId="0"/>
      <p:bldP spid="127058" grpId="0"/>
      <p:bldP spid="127059" grpId="0" animBg="1"/>
      <p:bldP spid="127059" grpId="1" animBg="1"/>
      <p:bldP spid="127060" grpId="0"/>
      <p:bldP spid="127061" grpId="0"/>
      <p:bldP spid="127062" grpId="0"/>
      <p:bldP spid="1270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395288" y="333375"/>
            <a:ext cx="4464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/>
              <a:t>Решить уравнение:</a:t>
            </a:r>
            <a:r>
              <a:rPr lang="ru-RU" sz="2000"/>
              <a:t>  </a:t>
            </a:r>
          </a:p>
        </p:txBody>
      </p:sp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3132138" y="333375"/>
            <a:ext cx="2878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cos 2x + cos 3x = 1</a:t>
            </a:r>
            <a:r>
              <a:rPr lang="en-US" sz="2000"/>
              <a:t> </a:t>
            </a:r>
            <a:endParaRPr lang="ru-RU" sz="2000"/>
          </a:p>
        </p:txBody>
      </p:sp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3563938" y="188913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2</a:t>
            </a:r>
            <a:endParaRPr lang="ru-RU" b="1"/>
          </a:p>
        </p:txBody>
      </p:sp>
      <p:sp>
        <p:nvSpPr>
          <p:cNvPr id="129032" name="Text Box 8"/>
          <p:cNvSpPr txBox="1">
            <a:spLocks noChangeArrowheads="1"/>
          </p:cNvSpPr>
          <p:nvPr/>
        </p:nvSpPr>
        <p:spPr bwMode="auto">
          <a:xfrm>
            <a:off x="4787900" y="188913"/>
            <a:ext cx="296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2</a:t>
            </a:r>
            <a:endParaRPr lang="ru-RU" b="1"/>
          </a:p>
        </p:txBody>
      </p:sp>
      <p:sp>
        <p:nvSpPr>
          <p:cNvPr id="129033" name="Text Box 9"/>
          <p:cNvSpPr txBox="1">
            <a:spLocks noChangeArrowheads="1"/>
          </p:cNvSpPr>
          <p:nvPr/>
        </p:nvSpPr>
        <p:spPr bwMode="auto">
          <a:xfrm>
            <a:off x="4284663" y="21336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/>
          </a:p>
        </p:txBody>
      </p:sp>
      <p:sp>
        <p:nvSpPr>
          <p:cNvPr id="129034" name="Text Box 10"/>
          <p:cNvSpPr txBox="1">
            <a:spLocks noChangeArrowheads="1"/>
          </p:cNvSpPr>
          <p:nvPr/>
        </p:nvSpPr>
        <p:spPr bwMode="auto">
          <a:xfrm>
            <a:off x="3635375" y="1052513"/>
            <a:ext cx="1298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Решение</a:t>
            </a:r>
          </a:p>
        </p:txBody>
      </p:sp>
      <p:sp>
        <p:nvSpPr>
          <p:cNvPr id="129035" name="Rectangle 11"/>
          <p:cNvSpPr>
            <a:spLocks noChangeArrowheads="1"/>
          </p:cNvSpPr>
          <p:nvPr/>
        </p:nvSpPr>
        <p:spPr bwMode="auto">
          <a:xfrm>
            <a:off x="2268538" y="1557338"/>
            <a:ext cx="4824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3300"/>
                </a:solidFill>
              </a:rPr>
              <a:t>увидел квадрат – понижай степень </a:t>
            </a:r>
            <a:r>
              <a:rPr lang="ru-RU" sz="2000"/>
              <a:t>:</a:t>
            </a:r>
            <a:endParaRPr lang="ru-RU" sz="2000" i="1">
              <a:solidFill>
                <a:srgbClr val="FF3300"/>
              </a:solidFill>
            </a:endParaRPr>
          </a:p>
        </p:txBody>
      </p:sp>
      <p:sp>
        <p:nvSpPr>
          <p:cNvPr id="129036" name="Text Box 12"/>
          <p:cNvSpPr txBox="1">
            <a:spLocks noChangeArrowheads="1"/>
          </p:cNvSpPr>
          <p:nvPr/>
        </p:nvSpPr>
        <p:spPr bwMode="auto">
          <a:xfrm>
            <a:off x="2287588" y="2235200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1 +</a:t>
            </a:r>
          </a:p>
        </p:txBody>
      </p:sp>
      <p:sp>
        <p:nvSpPr>
          <p:cNvPr id="129037" name="Text Box 13"/>
          <p:cNvSpPr txBox="1">
            <a:spLocks noChangeArrowheads="1"/>
          </p:cNvSpPr>
          <p:nvPr/>
        </p:nvSpPr>
        <p:spPr bwMode="auto">
          <a:xfrm>
            <a:off x="2792413" y="2235200"/>
            <a:ext cx="1065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cos4x </a:t>
            </a:r>
            <a:endParaRPr lang="ru-RU" sz="2400"/>
          </a:p>
        </p:txBody>
      </p:sp>
      <p:sp>
        <p:nvSpPr>
          <p:cNvPr id="129039" name="Line 15"/>
          <p:cNvSpPr>
            <a:spLocks noChangeShapeType="1"/>
          </p:cNvSpPr>
          <p:nvPr/>
        </p:nvSpPr>
        <p:spPr bwMode="auto">
          <a:xfrm>
            <a:off x="2360613" y="2643188"/>
            <a:ext cx="12239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2720975" y="2667000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2</a:t>
            </a:r>
            <a:endParaRPr lang="ru-RU" sz="2400"/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3944938" y="2308225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+</a:t>
            </a:r>
            <a:endParaRPr lang="ru-RU" sz="2400"/>
          </a:p>
        </p:txBody>
      </p:sp>
      <p:sp>
        <p:nvSpPr>
          <p:cNvPr id="129042" name="Text Box 18"/>
          <p:cNvSpPr txBox="1">
            <a:spLocks noChangeArrowheads="1"/>
          </p:cNvSpPr>
          <p:nvPr/>
        </p:nvSpPr>
        <p:spPr bwMode="auto">
          <a:xfrm>
            <a:off x="4376738" y="2211388"/>
            <a:ext cx="61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1 +</a:t>
            </a:r>
          </a:p>
        </p:txBody>
      </p:sp>
      <p:sp>
        <p:nvSpPr>
          <p:cNvPr id="129043" name="Text Box 19"/>
          <p:cNvSpPr txBox="1">
            <a:spLocks noChangeArrowheads="1"/>
          </p:cNvSpPr>
          <p:nvPr/>
        </p:nvSpPr>
        <p:spPr bwMode="auto">
          <a:xfrm>
            <a:off x="4808538" y="2211388"/>
            <a:ext cx="1065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cos6x </a:t>
            </a:r>
            <a:endParaRPr lang="ru-RU" sz="2400"/>
          </a:p>
        </p:txBody>
      </p:sp>
      <p:sp>
        <p:nvSpPr>
          <p:cNvPr id="129044" name="Line 20"/>
          <p:cNvSpPr>
            <a:spLocks noChangeShapeType="1"/>
          </p:cNvSpPr>
          <p:nvPr/>
        </p:nvSpPr>
        <p:spPr bwMode="auto">
          <a:xfrm>
            <a:off x="4376738" y="2619375"/>
            <a:ext cx="12239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45" name="Text Box 21"/>
          <p:cNvSpPr txBox="1">
            <a:spLocks noChangeArrowheads="1"/>
          </p:cNvSpPr>
          <p:nvPr/>
        </p:nvSpPr>
        <p:spPr bwMode="auto">
          <a:xfrm>
            <a:off x="4735513" y="264318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2</a:t>
            </a:r>
            <a:endParaRPr lang="ru-RU" sz="2400"/>
          </a:p>
        </p:txBody>
      </p:sp>
      <p:sp>
        <p:nvSpPr>
          <p:cNvPr id="129046" name="Text Box 22"/>
          <p:cNvSpPr txBox="1">
            <a:spLocks noChangeArrowheads="1"/>
          </p:cNvSpPr>
          <p:nvPr/>
        </p:nvSpPr>
        <p:spPr bwMode="auto">
          <a:xfrm>
            <a:off x="5745163" y="2354263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=</a:t>
            </a:r>
            <a:endParaRPr lang="ru-RU" sz="2400"/>
          </a:p>
        </p:txBody>
      </p:sp>
      <p:sp>
        <p:nvSpPr>
          <p:cNvPr id="129047" name="Text Box 23"/>
          <p:cNvSpPr txBox="1">
            <a:spLocks noChangeArrowheads="1"/>
          </p:cNvSpPr>
          <p:nvPr/>
        </p:nvSpPr>
        <p:spPr bwMode="auto">
          <a:xfrm>
            <a:off x="6103938" y="2139950"/>
            <a:ext cx="360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en-US" sz="2400"/>
              <a:t>1</a:t>
            </a:r>
            <a:endParaRPr lang="ru-RU" sz="2400"/>
          </a:p>
        </p:txBody>
      </p:sp>
      <p:sp>
        <p:nvSpPr>
          <p:cNvPr id="129048" name="Text Box 24"/>
          <p:cNvSpPr txBox="1">
            <a:spLocks noChangeArrowheads="1"/>
          </p:cNvSpPr>
          <p:nvPr/>
        </p:nvSpPr>
        <p:spPr bwMode="auto">
          <a:xfrm>
            <a:off x="6084888" y="220503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2</a:t>
            </a:r>
            <a:endParaRPr lang="ru-RU" sz="2400"/>
          </a:p>
        </p:txBody>
      </p:sp>
      <p:sp>
        <p:nvSpPr>
          <p:cNvPr id="129049" name="Text Box 25"/>
          <p:cNvSpPr txBox="1">
            <a:spLocks noChangeArrowheads="1"/>
          </p:cNvSpPr>
          <p:nvPr/>
        </p:nvSpPr>
        <p:spPr bwMode="auto">
          <a:xfrm>
            <a:off x="6084888" y="220503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0</a:t>
            </a:r>
            <a:endParaRPr lang="ru-RU" sz="2400"/>
          </a:p>
        </p:txBody>
      </p:sp>
      <p:sp>
        <p:nvSpPr>
          <p:cNvPr id="129050" name="Rectangle 26"/>
          <p:cNvSpPr>
            <a:spLocks noChangeArrowheads="1"/>
          </p:cNvSpPr>
          <p:nvPr/>
        </p:nvSpPr>
        <p:spPr bwMode="auto">
          <a:xfrm>
            <a:off x="2268538" y="3284538"/>
            <a:ext cx="4665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solidFill>
                  <a:srgbClr val="FF3300"/>
                </a:solidFill>
              </a:rPr>
              <a:t>увидел сумму – делай произведение </a:t>
            </a:r>
            <a:r>
              <a:rPr lang="ru-RU" sz="2000"/>
              <a:t>:</a:t>
            </a:r>
            <a:endParaRPr lang="ru-RU" sz="2000" i="1">
              <a:solidFill>
                <a:srgbClr val="FF3300"/>
              </a:solidFill>
            </a:endParaRPr>
          </a:p>
        </p:txBody>
      </p:sp>
      <p:sp>
        <p:nvSpPr>
          <p:cNvPr id="129051" name="Text Box 27"/>
          <p:cNvSpPr txBox="1">
            <a:spLocks noChangeArrowheads="1"/>
          </p:cNvSpPr>
          <p:nvPr/>
        </p:nvSpPr>
        <p:spPr bwMode="auto">
          <a:xfrm>
            <a:off x="2554288" y="4292600"/>
            <a:ext cx="828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2</a:t>
            </a:r>
            <a:r>
              <a:rPr lang="en-US" sz="2000"/>
              <a:t>cos</a:t>
            </a:r>
            <a:endParaRPr lang="ru-RU" sz="2000"/>
          </a:p>
        </p:txBody>
      </p:sp>
      <p:sp>
        <p:nvSpPr>
          <p:cNvPr id="129052" name="Text Box 28"/>
          <p:cNvSpPr txBox="1">
            <a:spLocks noChangeArrowheads="1"/>
          </p:cNvSpPr>
          <p:nvPr/>
        </p:nvSpPr>
        <p:spPr bwMode="auto">
          <a:xfrm>
            <a:off x="3201988" y="4221163"/>
            <a:ext cx="1008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4x + 6x</a:t>
            </a:r>
            <a:endParaRPr lang="ru-RU" sz="2000"/>
          </a:p>
        </p:txBody>
      </p:sp>
      <p:sp>
        <p:nvSpPr>
          <p:cNvPr id="129053" name="Line 29"/>
          <p:cNvSpPr>
            <a:spLocks noChangeShapeType="1"/>
          </p:cNvSpPr>
          <p:nvPr/>
        </p:nvSpPr>
        <p:spPr bwMode="auto">
          <a:xfrm>
            <a:off x="3275013" y="4581525"/>
            <a:ext cx="7921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54" name="Text Box 30"/>
          <p:cNvSpPr txBox="1">
            <a:spLocks noChangeArrowheads="1"/>
          </p:cNvSpPr>
          <p:nvPr/>
        </p:nvSpPr>
        <p:spPr bwMode="auto">
          <a:xfrm>
            <a:off x="3490913" y="4581525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2</a:t>
            </a:r>
            <a:endParaRPr lang="ru-RU" sz="2000"/>
          </a:p>
        </p:txBody>
      </p:sp>
      <p:sp>
        <p:nvSpPr>
          <p:cNvPr id="129056" name="Text Box 32"/>
          <p:cNvSpPr txBox="1">
            <a:spLocks noChangeArrowheads="1"/>
          </p:cNvSpPr>
          <p:nvPr/>
        </p:nvSpPr>
        <p:spPr bwMode="auto">
          <a:xfrm>
            <a:off x="4138613" y="4365625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∙</a:t>
            </a:r>
            <a:r>
              <a:rPr lang="ru-RU"/>
              <a:t> </a:t>
            </a:r>
          </a:p>
        </p:txBody>
      </p:sp>
      <p:sp>
        <p:nvSpPr>
          <p:cNvPr id="129057" name="Text Box 33"/>
          <p:cNvSpPr txBox="1">
            <a:spLocks noChangeArrowheads="1"/>
          </p:cNvSpPr>
          <p:nvPr/>
        </p:nvSpPr>
        <p:spPr bwMode="auto">
          <a:xfrm>
            <a:off x="4354513" y="4292600"/>
            <a:ext cx="636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cos</a:t>
            </a:r>
            <a:r>
              <a:rPr lang="en-US"/>
              <a:t> </a:t>
            </a:r>
            <a:endParaRPr lang="ru-RU"/>
          </a:p>
        </p:txBody>
      </p:sp>
      <p:sp>
        <p:nvSpPr>
          <p:cNvPr id="129058" name="Text Box 34"/>
          <p:cNvSpPr txBox="1">
            <a:spLocks noChangeArrowheads="1"/>
          </p:cNvSpPr>
          <p:nvPr/>
        </p:nvSpPr>
        <p:spPr bwMode="auto">
          <a:xfrm>
            <a:off x="5003800" y="4221163"/>
            <a:ext cx="1081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4x </a:t>
            </a:r>
            <a:r>
              <a:rPr lang="ru-RU" sz="2000"/>
              <a:t>- </a:t>
            </a:r>
            <a:r>
              <a:rPr lang="en-US" sz="2000"/>
              <a:t>6x</a:t>
            </a:r>
            <a:endParaRPr lang="ru-RU" sz="2000"/>
          </a:p>
        </p:txBody>
      </p:sp>
      <p:sp>
        <p:nvSpPr>
          <p:cNvPr id="129059" name="Line 35"/>
          <p:cNvSpPr>
            <a:spLocks noChangeShapeType="1"/>
          </p:cNvSpPr>
          <p:nvPr/>
        </p:nvSpPr>
        <p:spPr bwMode="auto">
          <a:xfrm>
            <a:off x="4930775" y="4581525"/>
            <a:ext cx="7921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60" name="Text Box 36"/>
          <p:cNvSpPr txBox="1">
            <a:spLocks noChangeArrowheads="1"/>
          </p:cNvSpPr>
          <p:nvPr/>
        </p:nvSpPr>
        <p:spPr bwMode="auto">
          <a:xfrm>
            <a:off x="5146675" y="4581525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2</a:t>
            </a:r>
            <a:endParaRPr lang="ru-RU" sz="2000"/>
          </a:p>
        </p:txBody>
      </p:sp>
      <p:sp>
        <p:nvSpPr>
          <p:cNvPr id="129061" name="Text Box 37"/>
          <p:cNvSpPr txBox="1">
            <a:spLocks noChangeArrowheads="1"/>
          </p:cNvSpPr>
          <p:nvPr/>
        </p:nvSpPr>
        <p:spPr bwMode="auto">
          <a:xfrm>
            <a:off x="5867400" y="4365625"/>
            <a:ext cx="542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= 0</a:t>
            </a:r>
            <a:endParaRPr lang="ru-RU" sz="2000"/>
          </a:p>
        </p:txBody>
      </p:sp>
      <p:sp>
        <p:nvSpPr>
          <p:cNvPr id="129062" name="Text Box 38"/>
          <p:cNvSpPr txBox="1">
            <a:spLocks noChangeArrowheads="1"/>
          </p:cNvSpPr>
          <p:nvPr/>
        </p:nvSpPr>
        <p:spPr bwMode="auto">
          <a:xfrm>
            <a:off x="3276600" y="4292600"/>
            <a:ext cx="2317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cos5x </a:t>
            </a:r>
            <a:r>
              <a:rPr lang="ru-RU" sz="2000"/>
              <a:t>∙</a:t>
            </a:r>
            <a:r>
              <a:rPr lang="en-US" sz="2000"/>
              <a:t> cos(-x) = 0</a:t>
            </a:r>
            <a:r>
              <a:rPr lang="en-US"/>
              <a:t> </a:t>
            </a:r>
            <a:endParaRPr lang="ru-RU"/>
          </a:p>
        </p:txBody>
      </p:sp>
      <p:sp>
        <p:nvSpPr>
          <p:cNvPr id="129063" name="Text Box 39"/>
          <p:cNvSpPr txBox="1">
            <a:spLocks noChangeArrowheads="1"/>
          </p:cNvSpPr>
          <p:nvPr/>
        </p:nvSpPr>
        <p:spPr bwMode="auto">
          <a:xfrm>
            <a:off x="2700338" y="5589588"/>
            <a:ext cx="698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/>
              <a:t>5x =</a:t>
            </a:r>
            <a:r>
              <a:rPr lang="en-US" sz="1800"/>
              <a:t> </a:t>
            </a:r>
            <a:endParaRPr lang="ru-RU" sz="1800"/>
          </a:p>
        </p:txBody>
      </p:sp>
      <p:sp>
        <p:nvSpPr>
          <p:cNvPr id="129064" name="Text Box 40"/>
          <p:cNvSpPr txBox="1">
            <a:spLocks noChangeArrowheads="1"/>
          </p:cNvSpPr>
          <p:nvPr/>
        </p:nvSpPr>
        <p:spPr bwMode="auto">
          <a:xfrm>
            <a:off x="3203575" y="54451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∏</a:t>
            </a:r>
            <a:r>
              <a:rPr lang="ru-RU"/>
              <a:t> </a:t>
            </a:r>
          </a:p>
        </p:txBody>
      </p:sp>
      <p:sp>
        <p:nvSpPr>
          <p:cNvPr id="129066" name="Line 42"/>
          <p:cNvSpPr>
            <a:spLocks noChangeShapeType="1"/>
          </p:cNvSpPr>
          <p:nvPr/>
        </p:nvSpPr>
        <p:spPr bwMode="auto">
          <a:xfrm>
            <a:off x="3275013" y="5805488"/>
            <a:ext cx="2873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67" name="Text Box 43"/>
          <p:cNvSpPr txBox="1">
            <a:spLocks noChangeArrowheads="1"/>
          </p:cNvSpPr>
          <p:nvPr/>
        </p:nvSpPr>
        <p:spPr bwMode="auto">
          <a:xfrm>
            <a:off x="3203575" y="58054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2</a:t>
            </a:r>
            <a:endParaRPr lang="ru-RU" sz="1800"/>
          </a:p>
        </p:txBody>
      </p:sp>
      <p:sp>
        <p:nvSpPr>
          <p:cNvPr id="129068" name="Text Box 44"/>
          <p:cNvSpPr txBox="1">
            <a:spLocks noChangeArrowheads="1"/>
          </p:cNvSpPr>
          <p:nvPr/>
        </p:nvSpPr>
        <p:spPr bwMode="auto">
          <a:xfrm>
            <a:off x="3924300" y="5516563"/>
            <a:ext cx="54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9069" name="Text Box 45"/>
          <p:cNvSpPr txBox="1">
            <a:spLocks noChangeArrowheads="1"/>
          </p:cNvSpPr>
          <p:nvPr/>
        </p:nvSpPr>
        <p:spPr bwMode="auto">
          <a:xfrm>
            <a:off x="3635375" y="5589588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+</a:t>
            </a:r>
            <a:endParaRPr lang="ru-RU" sz="2000"/>
          </a:p>
        </p:txBody>
      </p:sp>
      <p:sp>
        <p:nvSpPr>
          <p:cNvPr id="129070" name="Text Box 46"/>
          <p:cNvSpPr txBox="1">
            <a:spLocks noChangeArrowheads="1"/>
          </p:cNvSpPr>
          <p:nvPr/>
        </p:nvSpPr>
        <p:spPr bwMode="auto">
          <a:xfrm>
            <a:off x="4427538" y="5589588"/>
            <a:ext cx="614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или</a:t>
            </a:r>
          </a:p>
        </p:txBody>
      </p:sp>
      <p:sp>
        <p:nvSpPr>
          <p:cNvPr id="129071" name="Text Box 47"/>
          <p:cNvSpPr txBox="1">
            <a:spLocks noChangeArrowheads="1"/>
          </p:cNvSpPr>
          <p:nvPr/>
        </p:nvSpPr>
        <p:spPr bwMode="auto">
          <a:xfrm>
            <a:off x="3132138" y="4941888"/>
            <a:ext cx="2895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cos</a:t>
            </a:r>
            <a:r>
              <a:rPr lang="ru-RU" sz="1800"/>
              <a:t>5</a:t>
            </a:r>
            <a:r>
              <a:rPr lang="en-US" sz="1800"/>
              <a:t>x</a:t>
            </a:r>
            <a:r>
              <a:rPr lang="ru-RU" sz="1800"/>
              <a:t> = 0   или   с</a:t>
            </a:r>
            <a:r>
              <a:rPr lang="en-US" sz="1800"/>
              <a:t>os</a:t>
            </a:r>
            <a:r>
              <a:rPr lang="ru-RU" sz="1800"/>
              <a:t>(-</a:t>
            </a:r>
            <a:r>
              <a:rPr lang="en-US" sz="1800"/>
              <a:t>x</a:t>
            </a:r>
            <a:r>
              <a:rPr lang="ru-RU" sz="1800"/>
              <a:t>)=0</a:t>
            </a:r>
          </a:p>
        </p:txBody>
      </p:sp>
      <p:sp>
        <p:nvSpPr>
          <p:cNvPr id="129072" name="Text Box 48"/>
          <p:cNvSpPr txBox="1">
            <a:spLocks noChangeArrowheads="1"/>
          </p:cNvSpPr>
          <p:nvPr/>
        </p:nvSpPr>
        <p:spPr bwMode="auto">
          <a:xfrm>
            <a:off x="5219700" y="5589588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x</a:t>
            </a:r>
            <a:endParaRPr lang="ru-RU" sz="2000"/>
          </a:p>
        </p:txBody>
      </p:sp>
      <p:sp>
        <p:nvSpPr>
          <p:cNvPr id="129073" name="Text Box 49"/>
          <p:cNvSpPr txBox="1">
            <a:spLocks noChangeArrowheads="1"/>
          </p:cNvSpPr>
          <p:nvPr/>
        </p:nvSpPr>
        <p:spPr bwMode="auto">
          <a:xfrm>
            <a:off x="5724525" y="5445125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∏</a:t>
            </a:r>
            <a:r>
              <a:rPr lang="ru-RU"/>
              <a:t> </a:t>
            </a:r>
          </a:p>
        </p:txBody>
      </p:sp>
      <p:sp>
        <p:nvSpPr>
          <p:cNvPr id="129074" name="Line 50"/>
          <p:cNvSpPr>
            <a:spLocks noChangeShapeType="1"/>
          </p:cNvSpPr>
          <p:nvPr/>
        </p:nvSpPr>
        <p:spPr bwMode="auto">
          <a:xfrm>
            <a:off x="5795963" y="5805488"/>
            <a:ext cx="2873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75" name="Text Box 51"/>
          <p:cNvSpPr txBox="1">
            <a:spLocks noChangeArrowheads="1"/>
          </p:cNvSpPr>
          <p:nvPr/>
        </p:nvSpPr>
        <p:spPr bwMode="auto">
          <a:xfrm>
            <a:off x="5724525" y="57340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2</a:t>
            </a:r>
            <a:endParaRPr lang="ru-RU" sz="1800"/>
          </a:p>
        </p:txBody>
      </p:sp>
      <p:sp>
        <p:nvSpPr>
          <p:cNvPr id="129076" name="Text Box 52"/>
          <p:cNvSpPr txBox="1">
            <a:spLocks noChangeArrowheads="1"/>
          </p:cNvSpPr>
          <p:nvPr/>
        </p:nvSpPr>
        <p:spPr bwMode="auto">
          <a:xfrm>
            <a:off x="6445250" y="5516563"/>
            <a:ext cx="54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9077" name="Text Box 53"/>
          <p:cNvSpPr txBox="1">
            <a:spLocks noChangeArrowheads="1"/>
          </p:cNvSpPr>
          <p:nvPr/>
        </p:nvSpPr>
        <p:spPr bwMode="auto">
          <a:xfrm>
            <a:off x="6156325" y="5589588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+</a:t>
            </a:r>
            <a:endParaRPr lang="ru-RU" sz="2000"/>
          </a:p>
        </p:txBody>
      </p:sp>
      <p:sp>
        <p:nvSpPr>
          <p:cNvPr id="129078" name="Text Box 54"/>
          <p:cNvSpPr txBox="1">
            <a:spLocks noChangeArrowheads="1"/>
          </p:cNvSpPr>
          <p:nvPr/>
        </p:nvSpPr>
        <p:spPr bwMode="auto">
          <a:xfrm>
            <a:off x="5435600" y="5589588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=</a:t>
            </a:r>
            <a:endParaRPr lang="ru-RU" sz="2000"/>
          </a:p>
        </p:txBody>
      </p:sp>
      <p:sp>
        <p:nvSpPr>
          <p:cNvPr id="129079" name="Text Box 55"/>
          <p:cNvSpPr txBox="1">
            <a:spLocks noChangeArrowheads="1"/>
          </p:cNvSpPr>
          <p:nvPr/>
        </p:nvSpPr>
        <p:spPr bwMode="auto">
          <a:xfrm>
            <a:off x="3348038" y="6165850"/>
            <a:ext cx="407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∏</a:t>
            </a:r>
            <a:r>
              <a:rPr lang="ru-RU"/>
              <a:t> </a:t>
            </a:r>
          </a:p>
        </p:txBody>
      </p:sp>
      <p:sp>
        <p:nvSpPr>
          <p:cNvPr id="129080" name="Line 56"/>
          <p:cNvSpPr>
            <a:spLocks noChangeShapeType="1"/>
          </p:cNvSpPr>
          <p:nvPr/>
        </p:nvSpPr>
        <p:spPr bwMode="auto">
          <a:xfrm>
            <a:off x="3419475" y="6524625"/>
            <a:ext cx="28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81" name="Text Box 57"/>
          <p:cNvSpPr txBox="1">
            <a:spLocks noChangeArrowheads="1"/>
          </p:cNvSpPr>
          <p:nvPr/>
        </p:nvSpPr>
        <p:spPr bwMode="auto">
          <a:xfrm>
            <a:off x="3348038" y="64912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10</a:t>
            </a:r>
            <a:endParaRPr lang="ru-RU" sz="1800"/>
          </a:p>
        </p:txBody>
      </p:sp>
      <p:sp>
        <p:nvSpPr>
          <p:cNvPr id="129082" name="Text Box 58"/>
          <p:cNvSpPr txBox="1">
            <a:spLocks noChangeArrowheads="1"/>
          </p:cNvSpPr>
          <p:nvPr/>
        </p:nvSpPr>
        <p:spPr bwMode="auto">
          <a:xfrm>
            <a:off x="4140200" y="6092825"/>
            <a:ext cx="547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9083" name="Text Box 59"/>
          <p:cNvSpPr txBox="1">
            <a:spLocks noChangeArrowheads="1"/>
          </p:cNvSpPr>
          <p:nvPr/>
        </p:nvSpPr>
        <p:spPr bwMode="auto">
          <a:xfrm>
            <a:off x="3779838" y="6237288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+</a:t>
            </a:r>
            <a:endParaRPr lang="ru-RU" sz="2000"/>
          </a:p>
        </p:txBody>
      </p:sp>
      <p:sp>
        <p:nvSpPr>
          <p:cNvPr id="129084" name="Text Box 60"/>
          <p:cNvSpPr txBox="1">
            <a:spLocks noChangeArrowheads="1"/>
          </p:cNvSpPr>
          <p:nvPr/>
        </p:nvSpPr>
        <p:spPr bwMode="auto">
          <a:xfrm>
            <a:off x="2771775" y="6237288"/>
            <a:ext cx="542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x =</a:t>
            </a:r>
            <a:endParaRPr lang="ru-RU" sz="2000" b="1"/>
          </a:p>
        </p:txBody>
      </p:sp>
      <p:sp>
        <p:nvSpPr>
          <p:cNvPr id="129086" name="Line 62"/>
          <p:cNvSpPr>
            <a:spLocks noChangeShapeType="1"/>
          </p:cNvSpPr>
          <p:nvPr/>
        </p:nvSpPr>
        <p:spPr bwMode="auto">
          <a:xfrm>
            <a:off x="4140200" y="6524625"/>
            <a:ext cx="431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87" name="Text Box 63"/>
          <p:cNvSpPr txBox="1">
            <a:spLocks noChangeArrowheads="1"/>
          </p:cNvSpPr>
          <p:nvPr/>
        </p:nvSpPr>
        <p:spPr bwMode="auto">
          <a:xfrm>
            <a:off x="4211638" y="6461125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5</a:t>
            </a:r>
            <a:endParaRPr lang="ru-RU" sz="2000"/>
          </a:p>
        </p:txBody>
      </p:sp>
      <p:sp>
        <p:nvSpPr>
          <p:cNvPr id="129088" name="Text Box 64"/>
          <p:cNvSpPr txBox="1">
            <a:spLocks noChangeArrowheads="1"/>
          </p:cNvSpPr>
          <p:nvPr/>
        </p:nvSpPr>
        <p:spPr bwMode="auto">
          <a:xfrm>
            <a:off x="6443663" y="6176963"/>
            <a:ext cx="4079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∏</a:t>
            </a:r>
            <a:r>
              <a:rPr lang="ru-RU" sz="1200"/>
              <a:t> </a:t>
            </a:r>
          </a:p>
        </p:txBody>
      </p:sp>
      <p:sp>
        <p:nvSpPr>
          <p:cNvPr id="129089" name="Line 65"/>
          <p:cNvSpPr>
            <a:spLocks noChangeShapeType="1"/>
          </p:cNvSpPr>
          <p:nvPr/>
        </p:nvSpPr>
        <p:spPr bwMode="auto">
          <a:xfrm>
            <a:off x="6515100" y="6535738"/>
            <a:ext cx="28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90" name="Text Box 66"/>
          <p:cNvSpPr txBox="1">
            <a:spLocks noChangeArrowheads="1"/>
          </p:cNvSpPr>
          <p:nvPr/>
        </p:nvSpPr>
        <p:spPr bwMode="auto">
          <a:xfrm>
            <a:off x="6443663" y="65754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10</a:t>
            </a:r>
            <a:endParaRPr lang="ru-RU" sz="1200"/>
          </a:p>
        </p:txBody>
      </p:sp>
      <p:sp>
        <p:nvSpPr>
          <p:cNvPr id="129091" name="Text Box 67"/>
          <p:cNvSpPr txBox="1">
            <a:spLocks noChangeArrowheads="1"/>
          </p:cNvSpPr>
          <p:nvPr/>
        </p:nvSpPr>
        <p:spPr bwMode="auto">
          <a:xfrm>
            <a:off x="7235825" y="6103938"/>
            <a:ext cx="5476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∏k</a:t>
            </a:r>
            <a:r>
              <a:rPr lang="ru-RU" sz="1200"/>
              <a:t> </a:t>
            </a:r>
          </a:p>
        </p:txBody>
      </p:sp>
      <p:sp>
        <p:nvSpPr>
          <p:cNvPr id="129092" name="Text Box 68"/>
          <p:cNvSpPr txBox="1">
            <a:spLocks noChangeArrowheads="1"/>
          </p:cNvSpPr>
          <p:nvPr/>
        </p:nvSpPr>
        <p:spPr bwMode="auto">
          <a:xfrm>
            <a:off x="6875463" y="6346825"/>
            <a:ext cx="273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+</a:t>
            </a:r>
            <a:endParaRPr lang="ru-RU" sz="1200"/>
          </a:p>
        </p:txBody>
      </p:sp>
      <p:sp>
        <p:nvSpPr>
          <p:cNvPr id="129093" name="Line 69"/>
          <p:cNvSpPr>
            <a:spLocks noChangeShapeType="1"/>
          </p:cNvSpPr>
          <p:nvPr/>
        </p:nvSpPr>
        <p:spPr bwMode="auto">
          <a:xfrm>
            <a:off x="7235825" y="6535738"/>
            <a:ext cx="431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94" name="Text Box 70"/>
          <p:cNvSpPr txBox="1">
            <a:spLocks noChangeArrowheads="1"/>
          </p:cNvSpPr>
          <p:nvPr/>
        </p:nvSpPr>
        <p:spPr bwMode="auto">
          <a:xfrm>
            <a:off x="7307263" y="6570663"/>
            <a:ext cx="268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5</a:t>
            </a:r>
            <a:endParaRPr lang="ru-RU" sz="1200"/>
          </a:p>
        </p:txBody>
      </p:sp>
      <p:sp>
        <p:nvSpPr>
          <p:cNvPr id="129095" name="Text Box 71"/>
          <p:cNvSpPr txBox="1">
            <a:spLocks noChangeArrowheads="1"/>
          </p:cNvSpPr>
          <p:nvPr/>
        </p:nvSpPr>
        <p:spPr bwMode="auto">
          <a:xfrm>
            <a:off x="7875588" y="6202363"/>
            <a:ext cx="407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∏</a:t>
            </a:r>
            <a:r>
              <a:rPr lang="ru-RU"/>
              <a:t> </a:t>
            </a:r>
          </a:p>
        </p:txBody>
      </p:sp>
      <p:sp>
        <p:nvSpPr>
          <p:cNvPr id="129096" name="Line 72"/>
          <p:cNvSpPr>
            <a:spLocks noChangeShapeType="1"/>
          </p:cNvSpPr>
          <p:nvPr/>
        </p:nvSpPr>
        <p:spPr bwMode="auto">
          <a:xfrm>
            <a:off x="7947025" y="6562725"/>
            <a:ext cx="2873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9097" name="Text Box 73"/>
          <p:cNvSpPr txBox="1">
            <a:spLocks noChangeArrowheads="1"/>
          </p:cNvSpPr>
          <p:nvPr/>
        </p:nvSpPr>
        <p:spPr bwMode="auto">
          <a:xfrm>
            <a:off x="7875588" y="6491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/>
              <a:t>2</a:t>
            </a:r>
            <a:endParaRPr lang="ru-RU" sz="1800"/>
          </a:p>
        </p:txBody>
      </p:sp>
      <p:sp>
        <p:nvSpPr>
          <p:cNvPr id="129098" name="Text Box 74"/>
          <p:cNvSpPr txBox="1">
            <a:spLocks noChangeArrowheads="1"/>
          </p:cNvSpPr>
          <p:nvPr/>
        </p:nvSpPr>
        <p:spPr bwMode="auto">
          <a:xfrm>
            <a:off x="8596313" y="6273800"/>
            <a:ext cx="547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∏k</a:t>
            </a:r>
            <a:r>
              <a:rPr lang="ru-RU" sz="2400"/>
              <a:t> </a:t>
            </a:r>
          </a:p>
        </p:txBody>
      </p:sp>
      <p:sp>
        <p:nvSpPr>
          <p:cNvPr id="129099" name="Text Box 75"/>
          <p:cNvSpPr txBox="1">
            <a:spLocks noChangeArrowheads="1"/>
          </p:cNvSpPr>
          <p:nvPr/>
        </p:nvSpPr>
        <p:spPr bwMode="auto">
          <a:xfrm>
            <a:off x="8307388" y="6346825"/>
            <a:ext cx="3317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+</a:t>
            </a:r>
            <a:endParaRPr lang="ru-RU" sz="2000"/>
          </a:p>
        </p:txBody>
      </p:sp>
      <p:sp>
        <p:nvSpPr>
          <p:cNvPr id="129100" name="Text Box 76"/>
          <p:cNvSpPr txBox="1">
            <a:spLocks noChangeArrowheads="1"/>
          </p:cNvSpPr>
          <p:nvPr/>
        </p:nvSpPr>
        <p:spPr bwMode="auto">
          <a:xfrm>
            <a:off x="7667625" y="6308725"/>
            <a:ext cx="241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;</a:t>
            </a:r>
          </a:p>
        </p:txBody>
      </p:sp>
      <p:sp>
        <p:nvSpPr>
          <p:cNvPr id="129101" name="Text Box 77"/>
          <p:cNvSpPr txBox="1">
            <a:spLocks noChangeArrowheads="1"/>
          </p:cNvSpPr>
          <p:nvPr/>
        </p:nvSpPr>
        <p:spPr bwMode="auto">
          <a:xfrm>
            <a:off x="5508625" y="6308725"/>
            <a:ext cx="8493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Ответ:</a:t>
            </a:r>
          </a:p>
        </p:txBody>
      </p:sp>
      <p:sp>
        <p:nvSpPr>
          <p:cNvPr id="20551" name="Text Box 78"/>
          <p:cNvSpPr txBox="1">
            <a:spLocks noChangeArrowheads="1"/>
          </p:cNvSpPr>
          <p:nvPr/>
        </p:nvSpPr>
        <p:spPr bwMode="auto">
          <a:xfrm>
            <a:off x="7359650" y="419258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9103" name="Text Box 79"/>
          <p:cNvSpPr txBox="1">
            <a:spLocks noChangeArrowheads="1"/>
          </p:cNvSpPr>
          <p:nvPr/>
        </p:nvSpPr>
        <p:spPr bwMode="auto">
          <a:xfrm>
            <a:off x="7308850" y="5516563"/>
            <a:ext cx="1331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(k       Z)</a:t>
            </a:r>
            <a:endParaRPr lang="ru-RU" sz="2400" b="1"/>
          </a:p>
        </p:txBody>
      </p:sp>
      <p:sp>
        <p:nvSpPr>
          <p:cNvPr id="129104" name="Text Box 80"/>
          <p:cNvSpPr txBox="1">
            <a:spLocks noChangeArrowheads="1"/>
          </p:cNvSpPr>
          <p:nvPr/>
        </p:nvSpPr>
        <p:spPr bwMode="auto">
          <a:xfrm flipV="1">
            <a:off x="7740650" y="5589588"/>
            <a:ext cx="366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9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9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9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29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9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29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29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129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1064 " pathEditMode="relative" ptsTypes="AA">
                                      <p:cBhvr>
                                        <p:cTn id="98" dur="20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798 -0.02106 " pathEditMode="relative" ptsTypes="AA">
                                      <p:cBhvr>
                                        <p:cTn id="100" dur="2000" fill="hold"/>
                                        <p:tgtEl>
                                          <p:spTgt spid="129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29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40"/>
                            </p:stCondLst>
                            <p:childTnLst>
                              <p:par>
                                <p:cTn id="126" presetID="22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27" dur="500" fill="hold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9" dur="500" fill="hold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29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29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29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29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29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29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12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29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29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29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6" dur="2000"/>
                                        <p:tgtEl>
                                          <p:spTgt spid="129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69" dur="2000" fill="hold"/>
                                        <p:tgtEl>
                                          <p:spTgt spid="129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71" dur="2000" fill="hold"/>
                                        <p:tgtEl>
                                          <p:spTgt spid="129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73" dur="2000" fill="hold"/>
                                        <p:tgtEl>
                                          <p:spTgt spid="129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75" dur="2000" fill="hold"/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77" dur="20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79" dur="2000" fill="hold"/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81" dur="2000" fill="hold"/>
                                        <p:tgtEl>
                                          <p:spTgt spid="129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83" dur="2000" fill="hold"/>
                                        <p:tgtEl>
                                          <p:spTgt spid="129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85" dur="2000" fill="hold"/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4699 " pathEditMode="relative" ptsTypes="AA">
                                      <p:cBhvr>
                                        <p:cTn id="187" dur="2000" fill="hold"/>
                                        <p:tgtEl>
                                          <p:spTgt spid="1290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29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29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29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2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29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129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129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29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29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29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129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12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29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129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00"/>
                                        <p:tgtEl>
                                          <p:spTgt spid="12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00"/>
                                        <p:tgtEl>
                                          <p:spTgt spid="129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00"/>
                            </p:stCondLst>
                            <p:childTnLst>
                              <p:par>
                                <p:cTn id="2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5" dur="80"/>
                                        <p:tgtEl>
                                          <p:spTgt spid="129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6" dur="80"/>
                                        <p:tgtEl>
                                          <p:spTgt spid="129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80"/>
                                        <p:tgtEl>
                                          <p:spTgt spid="129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0" dur="80"/>
                                        <p:tgtEl>
                                          <p:spTgt spid="129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1" dur="80"/>
                                        <p:tgtEl>
                                          <p:spTgt spid="129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80"/>
                                        <p:tgtEl>
                                          <p:spTgt spid="129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12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129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129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129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129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129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129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129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129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12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12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500"/>
                                        <p:tgtEl>
                                          <p:spTgt spid="12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12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12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00"/>
                                        <p:tgtEl>
                                          <p:spTgt spid="12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12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12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00"/>
                                        <p:tgtEl>
                                          <p:spTgt spid="12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00"/>
                                        <p:tgtEl>
                                          <p:spTgt spid="12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12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00"/>
                                        <p:tgtEl>
                                          <p:spTgt spid="12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12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/>
      <p:bldP spid="129030" grpId="0"/>
      <p:bldP spid="129031" grpId="0"/>
      <p:bldP spid="129032" grpId="0"/>
      <p:bldP spid="129033" grpId="0"/>
      <p:bldP spid="129034" grpId="0"/>
      <p:bldP spid="129035" grpId="0"/>
      <p:bldP spid="129035" grpId="1"/>
      <p:bldP spid="129036" grpId="0"/>
      <p:bldP spid="129036" grpId="1"/>
      <p:bldP spid="129037" grpId="0"/>
      <p:bldP spid="129039" grpId="0" animBg="1"/>
      <p:bldP spid="129039" grpId="1" animBg="1"/>
      <p:bldP spid="129040" grpId="0"/>
      <p:bldP spid="129040" grpId="1"/>
      <p:bldP spid="129041" grpId="0"/>
      <p:bldP spid="129041" grpId="1"/>
      <p:bldP spid="129042" grpId="0"/>
      <p:bldP spid="129042" grpId="1"/>
      <p:bldP spid="129043" grpId="0"/>
      <p:bldP spid="129044" grpId="0" animBg="1"/>
      <p:bldP spid="129044" grpId="1" animBg="1"/>
      <p:bldP spid="129045" grpId="0"/>
      <p:bldP spid="129045" grpId="1"/>
      <p:bldP spid="129046" grpId="0" build="allAtOnce"/>
      <p:bldP spid="129047" grpId="0"/>
      <p:bldP spid="129047" grpId="1"/>
      <p:bldP spid="129048" grpId="0"/>
      <p:bldP spid="129048" grpId="1"/>
      <p:bldP spid="129049" grpId="0"/>
      <p:bldP spid="129050" grpId="0"/>
      <p:bldP spid="129050" grpId="1"/>
      <p:bldP spid="129050" grpId="2"/>
      <p:bldP spid="129051" grpId="0"/>
      <p:bldP spid="129051" grpId="1"/>
      <p:bldP spid="129052" grpId="0"/>
      <p:bldP spid="129052" grpId="1"/>
      <p:bldP spid="129053" grpId="0" animBg="1"/>
      <p:bldP spid="129053" grpId="1" animBg="1"/>
      <p:bldP spid="129054" grpId="0"/>
      <p:bldP spid="129054" grpId="1"/>
      <p:bldP spid="129056" grpId="0"/>
      <p:bldP spid="129056" grpId="1"/>
      <p:bldP spid="129057" grpId="0"/>
      <p:bldP spid="129057" grpId="1"/>
      <p:bldP spid="129058" grpId="0"/>
      <p:bldP spid="129058" grpId="1"/>
      <p:bldP spid="129059" grpId="0" animBg="1"/>
      <p:bldP spid="129059" grpId="1" animBg="1"/>
      <p:bldP spid="129060" grpId="0"/>
      <p:bldP spid="129060" grpId="1"/>
      <p:bldP spid="129061" grpId="0"/>
      <p:bldP spid="129061" grpId="1"/>
      <p:bldP spid="129062" grpId="0"/>
      <p:bldP spid="129063" grpId="0"/>
      <p:bldP spid="129064" grpId="0"/>
      <p:bldP spid="129066" grpId="0" animBg="1"/>
      <p:bldP spid="129067" grpId="0"/>
      <p:bldP spid="129068" grpId="0"/>
      <p:bldP spid="129069" grpId="0"/>
      <p:bldP spid="129070" grpId="0"/>
      <p:bldP spid="129071" grpId="0"/>
      <p:bldP spid="129072" grpId="0"/>
      <p:bldP spid="129073" grpId="0"/>
      <p:bldP spid="129074" grpId="0" animBg="1"/>
      <p:bldP spid="129075" grpId="0"/>
      <p:bldP spid="129076" grpId="0"/>
      <p:bldP spid="129077" grpId="0"/>
      <p:bldP spid="129078" grpId="0"/>
      <p:bldP spid="129079" grpId="0"/>
      <p:bldP spid="129080" grpId="0" animBg="1"/>
      <p:bldP spid="129081" grpId="0"/>
      <p:bldP spid="129082" grpId="0"/>
      <p:bldP spid="129083" grpId="0"/>
      <p:bldP spid="129084" grpId="0"/>
      <p:bldP spid="129086" grpId="0" animBg="1"/>
      <p:bldP spid="129087" grpId="0"/>
      <p:bldP spid="129088" grpId="0"/>
      <p:bldP spid="129089" grpId="0" animBg="1"/>
      <p:bldP spid="129090" grpId="0"/>
      <p:bldP spid="129091" grpId="0"/>
      <p:bldP spid="129092" grpId="0"/>
      <p:bldP spid="129093" grpId="0" animBg="1"/>
      <p:bldP spid="129094" grpId="0"/>
      <p:bldP spid="129095" grpId="0"/>
      <p:bldP spid="129096" grpId="0" animBg="1"/>
      <p:bldP spid="129097" grpId="0"/>
      <p:bldP spid="129098" grpId="0"/>
      <p:bldP spid="129099" grpId="0"/>
      <p:bldP spid="129100" grpId="0"/>
      <p:bldP spid="129101" grpId="0"/>
      <p:bldP spid="129103" grpId="0"/>
      <p:bldP spid="1291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333375"/>
            <a:ext cx="6657975" cy="1366838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6600CC"/>
                </a:solidFill>
              </a:rPr>
              <a:t>Фронтальная работа</a:t>
            </a:r>
            <a:r>
              <a:rPr lang="en-US" sz="2400" b="1" smtClean="0">
                <a:solidFill>
                  <a:srgbClr val="6600CC"/>
                </a:solidFill>
              </a:rPr>
              <a:t> </a:t>
            </a:r>
            <a:r>
              <a:rPr lang="en-US" sz="1600" smtClean="0"/>
              <a:t>(</a:t>
            </a:r>
            <a:r>
              <a:rPr lang="ru-RU" sz="1600" smtClean="0"/>
              <a:t>взаимная проверка)</a:t>
            </a:r>
            <a:r>
              <a:rPr lang="ru-RU" sz="2400" b="1" smtClean="0">
                <a:solidFill>
                  <a:srgbClr val="6600CC"/>
                </a:solidFill>
              </a:rPr>
              <a:t/>
            </a:r>
            <a:br>
              <a:rPr lang="ru-RU" sz="2400" b="1" smtClean="0">
                <a:solidFill>
                  <a:srgbClr val="6600CC"/>
                </a:solidFill>
              </a:rPr>
            </a:br>
            <a:r>
              <a:rPr lang="ru-RU" sz="1600" smtClean="0"/>
              <a:t>Предложите способ решения данного тригонометрического уравнения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1400" smtClean="0"/>
          </a:p>
          <a:p>
            <a:pPr eaLnBrk="1" hangingPunct="1">
              <a:buFontTx/>
              <a:buNone/>
            </a:pPr>
            <a:endParaRPr lang="ru-RU" sz="1400" smtClean="0"/>
          </a:p>
          <a:p>
            <a:pPr eaLnBrk="1" hangingPunct="1">
              <a:buFontTx/>
              <a:buNone/>
            </a:pPr>
            <a:endParaRPr lang="ru-RU" sz="1400" smtClean="0"/>
          </a:p>
          <a:p>
            <a:pPr eaLnBrk="1" hangingPunct="1">
              <a:buFontTx/>
              <a:buNone/>
            </a:pPr>
            <a:r>
              <a:rPr lang="ru-RU" sz="1400" smtClean="0"/>
              <a:t>1)Приведение к квадратному;</a:t>
            </a:r>
          </a:p>
          <a:p>
            <a:pPr eaLnBrk="1" hangingPunct="1">
              <a:buFontTx/>
              <a:buNone/>
            </a:pPr>
            <a:r>
              <a:rPr lang="ru-RU" sz="1400" smtClean="0"/>
              <a:t>2)приведение к однородному;</a:t>
            </a:r>
          </a:p>
          <a:p>
            <a:pPr eaLnBrk="1" hangingPunct="1">
              <a:buFontTx/>
              <a:buNone/>
            </a:pPr>
            <a:r>
              <a:rPr lang="ru-RU" sz="1400" smtClean="0"/>
              <a:t>3)разложение на множители;</a:t>
            </a:r>
          </a:p>
          <a:p>
            <a:pPr eaLnBrk="1" hangingPunct="1">
              <a:buFontTx/>
              <a:buNone/>
            </a:pPr>
            <a:r>
              <a:rPr lang="ru-RU" sz="1400" smtClean="0"/>
              <a:t>4)понижение степени;</a:t>
            </a:r>
          </a:p>
          <a:p>
            <a:pPr eaLnBrk="1" hangingPunct="1">
              <a:buFontTx/>
              <a:buNone/>
            </a:pPr>
            <a:r>
              <a:rPr lang="ru-RU" sz="1400" smtClean="0"/>
              <a:t>5)преобразование суммы тригонометрических функций в произведение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1844675"/>
            <a:ext cx="3771900" cy="3657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600" smtClean="0"/>
              <a:t>Вариант </a:t>
            </a:r>
            <a:r>
              <a:rPr lang="en-US" sz="1600" smtClean="0"/>
              <a:t>I</a:t>
            </a:r>
          </a:p>
          <a:p>
            <a:pPr eaLnBrk="1" hangingPunct="1">
              <a:buFontTx/>
              <a:buNone/>
            </a:pPr>
            <a:endParaRPr lang="ru-RU" sz="2000" baseline="30000" smtClean="0"/>
          </a:p>
        </p:txBody>
      </p:sp>
      <p:graphicFrame>
        <p:nvGraphicFramePr>
          <p:cNvPr id="62469" name="Group 5"/>
          <p:cNvGraphicFramePr>
            <a:graphicFrameLocks noGrp="1"/>
          </p:cNvGraphicFramePr>
          <p:nvPr/>
        </p:nvGraphicFramePr>
        <p:xfrm>
          <a:off x="3995738" y="2349500"/>
          <a:ext cx="3816350" cy="1950720"/>
        </p:xfrm>
        <a:graphic>
          <a:graphicData uri="http://schemas.openxmlformats.org/drawingml/2006/table">
            <a:tbl>
              <a:tblPr/>
              <a:tblGrid>
                <a:gridCol w="2089150"/>
                <a:gridCol w="287337"/>
                <a:gridCol w="360363"/>
                <a:gridCol w="287337"/>
                <a:gridCol w="360363"/>
                <a:gridCol w="431800"/>
              </a:tblGrid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Уравнение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Способы решения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</a:t>
                      </a:r>
                      <a:r>
                        <a:rPr kumimoji="0" lang="en-US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cos</a:t>
                      </a:r>
                      <a:r>
                        <a:rPr kumimoji="0" lang="en-US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x=1- sinxcosx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4cos</a:t>
                      </a:r>
                      <a:r>
                        <a:rPr kumimoji="0" lang="en-US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x-cosx-1 =0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4sin</a:t>
                      </a:r>
                      <a:r>
                        <a:rPr kumimoji="0" lang="en-US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x+cos2x=1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cosx+cos3x=0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2Sinxcos5x-cos5x=0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2523" name="Group 59"/>
          <p:cNvGraphicFramePr>
            <a:graphicFrameLocks noGrp="1"/>
          </p:cNvGraphicFramePr>
          <p:nvPr/>
        </p:nvGraphicFramePr>
        <p:xfrm>
          <a:off x="3995738" y="4437063"/>
          <a:ext cx="3816350" cy="2255520"/>
        </p:xfrm>
        <a:graphic>
          <a:graphicData uri="http://schemas.openxmlformats.org/drawingml/2006/table">
            <a:tbl>
              <a:tblPr/>
              <a:tblGrid>
                <a:gridCol w="1909762"/>
                <a:gridCol w="357188"/>
                <a:gridCol w="396875"/>
                <a:gridCol w="411162"/>
                <a:gridCol w="406400"/>
                <a:gridCol w="334963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Вариант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II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Уравнение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Способы решения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sinxcosx – sinx=0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3cos</a:t>
                      </a:r>
                      <a:r>
                        <a:rPr kumimoji="0" lang="en-US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x-cos2x=1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6sin</a:t>
                      </a:r>
                      <a:r>
                        <a:rPr kumimoji="0" lang="en-US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x+4 sinxcosx=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4sin</a:t>
                      </a:r>
                      <a:r>
                        <a:rPr kumimoji="0" lang="en-US" sz="12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x+11sinx=3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sin3x=sin17x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620" name="Picture 1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4652963"/>
            <a:ext cx="12192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57275" y="274638"/>
            <a:ext cx="7629525" cy="695325"/>
          </a:xfrm>
        </p:spPr>
        <p:txBody>
          <a:bodyPr/>
          <a:lstStyle/>
          <a:p>
            <a:pPr algn="r" eaLnBrk="1" hangingPunct="1"/>
            <a:r>
              <a:rPr lang="ru-RU" smtClean="0"/>
              <a:t>                                </a:t>
            </a:r>
            <a:r>
              <a:rPr lang="ru-RU" sz="3600" smtClean="0">
                <a:solidFill>
                  <a:srgbClr val="CC3300"/>
                </a:solidFill>
              </a:rPr>
              <a:t>Проверяем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Вариант </a:t>
            </a:r>
            <a:r>
              <a:rPr lang="en-US" smtClean="0"/>
              <a:t>I</a:t>
            </a:r>
          </a:p>
          <a:p>
            <a:pPr algn="ctr" eaLnBrk="1" hangingPunct="1">
              <a:buFontTx/>
              <a:buNone/>
            </a:pPr>
            <a:endParaRPr lang="en-US" smtClean="0"/>
          </a:p>
          <a:p>
            <a:pPr algn="ctr" eaLnBrk="1" hangingPunct="1">
              <a:buFontTx/>
              <a:buNone/>
            </a:pPr>
            <a:endParaRPr lang="en-US" smtClean="0"/>
          </a:p>
          <a:p>
            <a:pPr algn="ctr" eaLnBrk="1" hangingPunct="1">
              <a:buFontTx/>
              <a:buNone/>
            </a:pPr>
            <a:endParaRPr lang="en-US" smtClean="0"/>
          </a:p>
          <a:p>
            <a:pPr algn="ctr" eaLnBrk="1" hangingPunct="1">
              <a:buFontTx/>
              <a:buNone/>
            </a:pPr>
            <a:endParaRPr lang="en-US" smtClean="0"/>
          </a:p>
          <a:p>
            <a:pPr algn="ctr" eaLnBrk="1" hangingPunct="1">
              <a:buFontTx/>
              <a:buNone/>
            </a:pPr>
            <a:endParaRPr lang="ru-RU" sz="1200" b="1" smtClean="0"/>
          </a:p>
          <a:p>
            <a:pPr algn="ctr" eaLnBrk="1" hangingPunct="1">
              <a:buFontTx/>
              <a:buNone/>
            </a:pPr>
            <a:endParaRPr lang="ru-RU" smtClean="0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1600200"/>
            <a:ext cx="4033837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mtClean="0"/>
              <a:t>Вариант </a:t>
            </a:r>
            <a:r>
              <a:rPr lang="en-US" smtClean="0"/>
              <a:t>II</a:t>
            </a:r>
            <a:endParaRPr lang="ru-RU" smtClean="0"/>
          </a:p>
        </p:txBody>
      </p:sp>
      <p:graphicFrame>
        <p:nvGraphicFramePr>
          <p:cNvPr id="63493" name="Group 5"/>
          <p:cNvGraphicFramePr>
            <a:graphicFrameLocks noGrp="1"/>
          </p:cNvGraphicFramePr>
          <p:nvPr/>
        </p:nvGraphicFramePr>
        <p:xfrm>
          <a:off x="5435600" y="2492375"/>
          <a:ext cx="2879725" cy="3108960"/>
        </p:xfrm>
        <a:graphic>
          <a:graphicData uri="http://schemas.openxmlformats.org/drawingml/2006/table">
            <a:tbl>
              <a:tblPr/>
              <a:tblGrid>
                <a:gridCol w="369888"/>
                <a:gridCol w="514350"/>
                <a:gridCol w="514350"/>
                <a:gridCol w="514350"/>
                <a:gridCol w="515937"/>
                <a:gridCol w="450850"/>
              </a:tblGrid>
              <a:tr h="468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3544" name="Group 56"/>
          <p:cNvGraphicFramePr>
            <a:graphicFrameLocks noGrp="1"/>
          </p:cNvGraphicFramePr>
          <p:nvPr/>
        </p:nvGraphicFramePr>
        <p:xfrm>
          <a:off x="1547813" y="2492375"/>
          <a:ext cx="3024187" cy="3141663"/>
        </p:xfrm>
        <a:graphic>
          <a:graphicData uri="http://schemas.openxmlformats.org/drawingml/2006/table">
            <a:tbl>
              <a:tblPr/>
              <a:tblGrid>
                <a:gridCol w="504825"/>
                <a:gridCol w="503237"/>
                <a:gridCol w="504825"/>
                <a:gridCol w="503238"/>
                <a:gridCol w="504825"/>
                <a:gridCol w="503237"/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635" name="Picture 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333375"/>
            <a:ext cx="22860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/>
      <p:bldP spid="6349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52400"/>
            <a:ext cx="6800850" cy="25558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00FF"/>
                </a:solidFill>
              </a:rPr>
              <a:t>Экспертная работа</a:t>
            </a:r>
          </a:p>
        </p:txBody>
      </p:sp>
      <p:pic>
        <p:nvPicPr>
          <p:cNvPr id="23555" name="Picture 3" descr="pionerka19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205038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-242888"/>
            <a:ext cx="5616575" cy="720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7" descr="janito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2960688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7" descr="janito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3000375"/>
            <a:ext cx="2960688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4.81481E-6 L 0.55121 0.04213 " pathEditMode="relative" ptsTypes="AA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0.3467 0.05718 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549275"/>
            <a:ext cx="5448300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9613" y="3429000"/>
            <a:ext cx="20843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76250"/>
            <a:ext cx="1800225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0"/>
            <a:ext cx="8229600" cy="1143000"/>
          </a:xfrm>
        </p:spPr>
        <p:txBody>
          <a:bodyPr anchorCtr="1">
            <a:normAutofit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  декомпозиции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428625" y="1357313"/>
          <a:ext cx="8229600" cy="3667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143140"/>
                <a:gridCol w="3228940"/>
              </a:tblGrid>
              <a:tr h="92869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001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382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1500188"/>
            <a:ext cx="2500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Исходное неравенство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00438" y="1571625"/>
            <a:ext cx="1643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     О.Д.З.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72125" y="1357313"/>
            <a:ext cx="3357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Декомпозиция неравенства (равносильное исходному на О.Д.З.)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14375" y="2714625"/>
            <a:ext cx="357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57250" y="2571750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f(x)</a:t>
            </a:r>
            <a:endParaRPr lang="ru-RU" sz="20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85875" y="2714625"/>
            <a:ext cx="85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- a</a:t>
            </a:r>
            <a:endParaRPr lang="ru-RU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14500" y="2571750"/>
            <a:ext cx="642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g(x)</a:t>
            </a:r>
            <a:endParaRPr lang="ru-RU" sz="20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 flipH="1">
            <a:off x="2214563" y="2714625"/>
            <a:ext cx="642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V</a:t>
            </a:r>
            <a:endParaRPr lang="ru-RU" sz="24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00313" y="2714625"/>
            <a:ext cx="285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0</a:t>
            </a:r>
            <a:endParaRPr lang="ru-RU" sz="240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14750" y="22860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 &gt; 0, a = 1</a:t>
            </a:r>
          </a:p>
          <a:p>
            <a:r>
              <a:rPr lang="en-US" sz="2400"/>
              <a:t>D</a:t>
            </a:r>
            <a:r>
              <a:rPr lang="ru-RU" sz="2400"/>
              <a:t>(</a:t>
            </a:r>
            <a:r>
              <a:rPr lang="en-US" sz="2400"/>
              <a:t>f)</a:t>
            </a:r>
          </a:p>
          <a:p>
            <a:r>
              <a:rPr lang="en-US" sz="2400"/>
              <a:t>D</a:t>
            </a:r>
            <a:r>
              <a:rPr lang="ru-RU" sz="2400"/>
              <a:t>(</a:t>
            </a:r>
            <a:r>
              <a:rPr lang="en-US" sz="2400"/>
              <a:t>g) </a:t>
            </a:r>
            <a:endParaRPr lang="ru-RU" sz="240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5400000">
            <a:off x="4822032" y="2464594"/>
            <a:ext cx="285750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Левая фигурная скобка 24"/>
          <p:cNvSpPr/>
          <p:nvPr/>
        </p:nvSpPr>
        <p:spPr>
          <a:xfrm>
            <a:off x="3429000" y="2357438"/>
            <a:ext cx="428625" cy="121443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8313" y="4076700"/>
            <a:ext cx="2817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log f(x)- log g(x)V 0</a:t>
            </a:r>
            <a:endParaRPr lang="ru-RU" sz="240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071563" y="44291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a</a:t>
            </a:r>
            <a:endParaRPr lang="ru-RU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286000" y="4429125"/>
            <a:ext cx="295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</a:t>
            </a:r>
            <a:endParaRPr lang="ru-RU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71875" y="3786188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  </a:t>
            </a:r>
            <a:r>
              <a:rPr lang="ru-RU" sz="2400"/>
              <a:t>а</a:t>
            </a:r>
            <a:r>
              <a:rPr lang="en-US" sz="2400"/>
              <a:t> &gt; 0, </a:t>
            </a:r>
            <a:r>
              <a:rPr lang="ru-RU" sz="2400"/>
              <a:t>а = 1</a:t>
            </a:r>
          </a:p>
          <a:p>
            <a:r>
              <a:rPr lang="en-US" sz="2400"/>
              <a:t>  f(x) &gt; 0</a:t>
            </a:r>
          </a:p>
          <a:p>
            <a:r>
              <a:rPr lang="en-US" sz="2400"/>
              <a:t>  g(x)&gt;0</a:t>
            </a:r>
            <a:endParaRPr lang="ru-RU" sz="240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4857751" y="3929062"/>
            <a:ext cx="285750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Левая фигурная скобка 40"/>
          <p:cNvSpPr/>
          <p:nvPr/>
        </p:nvSpPr>
        <p:spPr>
          <a:xfrm>
            <a:off x="3429000" y="3857625"/>
            <a:ext cx="476250" cy="10715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435600" y="2714625"/>
            <a:ext cx="2922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(a – 1)(f(x) – g(x))v</a:t>
            </a:r>
            <a:r>
              <a:rPr lang="ru-RU" sz="2400"/>
              <a:t>0</a:t>
            </a:r>
            <a:r>
              <a:rPr lang="en-US" sz="2400"/>
              <a:t>  </a:t>
            </a:r>
            <a:endParaRPr lang="ru-RU" sz="2400"/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435600" y="4143375"/>
            <a:ext cx="2922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(a – 1)(f(x) – g(x))v</a:t>
            </a:r>
            <a:r>
              <a:rPr lang="ru-RU" sz="2400"/>
              <a:t>0</a:t>
            </a:r>
            <a:r>
              <a:rPr lang="en-US" sz="2400"/>
              <a:t> 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5" grpId="0" animBg="1"/>
      <p:bldP spid="30" grpId="0"/>
      <p:bldP spid="31" grpId="0"/>
      <p:bldP spid="32" grpId="0"/>
      <p:bldP spid="39" grpId="0"/>
      <p:bldP spid="41" grpId="0" animBg="1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Ctr="1"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Задачи на смеси и сплавы</a:t>
            </a: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468313" y="1557338"/>
            <a:ext cx="777557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990099"/>
                </a:solidFill>
                <a:latin typeface="Times New Roman" pitchFamily="18" charset="0"/>
              </a:rPr>
              <a:t>Удобно решать с использованием следующих вспомогательных средств: каждая отдельная смесь (или сплав), фигурирующая в задаче, представляется в виде таблицы, в которой записывается информация о составе данной смеси.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1463"/>
            <a:ext cx="8229600" cy="512762"/>
          </a:xfrm>
        </p:spPr>
        <p:txBody>
          <a:bodyPr anchorCtr="1"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Решить неравенство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313" y="17145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1) О.Д.З.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928688"/>
            <a:ext cx="642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log </a:t>
            </a:r>
            <a:r>
              <a:rPr lang="en-US"/>
              <a:t> </a:t>
            </a: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57313" y="785813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-9</a:t>
            </a:r>
            <a:endParaRPr lang="ru-RU" sz="200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357313" y="1143000"/>
            <a:ext cx="5715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14438" y="1143000"/>
            <a:ext cx="1071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 + 5x</a:t>
            </a:r>
            <a:endParaRPr lang="ru-RU" sz="200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500188" y="714375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357313" y="107156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57250" y="1143000"/>
            <a:ext cx="571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x+2</a:t>
            </a:r>
            <a:endParaRPr lang="ru-RU" sz="140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000250" y="92868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≤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357438" y="928688"/>
            <a:ext cx="1071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log     1</a:t>
            </a:r>
            <a:endParaRPr lang="ru-RU" sz="200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714625" y="1143000"/>
            <a:ext cx="7858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x+2</a:t>
            </a:r>
            <a:endParaRPr lang="ru-RU" sz="1400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928938" y="1357313"/>
            <a:ext cx="2714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Решение.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71625" y="1643063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-9</a:t>
            </a:r>
            <a:endParaRPr lang="ru-RU" sz="200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500188" y="2000250"/>
            <a:ext cx="1214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 + 5x</a:t>
            </a:r>
            <a:endParaRPr lang="ru-RU" sz="200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714500" y="1571625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643063" y="19288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rot="10800000" flipV="1">
            <a:off x="1571625" y="2000250"/>
            <a:ext cx="64293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214563" y="178593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&gt; </a:t>
            </a:r>
            <a:r>
              <a:rPr lang="ru-RU" sz="2000"/>
              <a:t>0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500188" y="2357438"/>
            <a:ext cx="1428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+ 2 &gt; 0</a:t>
            </a:r>
            <a:endParaRPr lang="ru-RU" sz="2000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1500188" y="2714625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+ 2 = 1</a:t>
            </a:r>
            <a:endParaRPr lang="ru-RU" sz="2000"/>
          </a:p>
        </p:txBody>
      </p:sp>
      <p:sp>
        <p:nvSpPr>
          <p:cNvPr id="37" name="Левая фигурная скобка 36"/>
          <p:cNvSpPr/>
          <p:nvPr/>
        </p:nvSpPr>
        <p:spPr>
          <a:xfrm>
            <a:off x="1143000" y="1714500"/>
            <a:ext cx="428625" cy="135731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00438" y="1643063"/>
            <a:ext cx="2000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(x – 3)(x + 3)</a:t>
            </a:r>
          </a:p>
          <a:p>
            <a:r>
              <a:rPr lang="en-US" sz="2000"/>
              <a:t>     x(x + 5)</a:t>
            </a:r>
            <a:endParaRPr lang="ru-RU" sz="200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3643313" y="2000250"/>
            <a:ext cx="12858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786188" y="2357438"/>
            <a:ext cx="1071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&gt; - 2</a:t>
            </a:r>
          </a:p>
          <a:p>
            <a:r>
              <a:rPr lang="en-US" sz="2000"/>
              <a:t>x = -1 </a:t>
            </a:r>
            <a:endParaRPr lang="ru-RU" sz="2000"/>
          </a:p>
        </p:txBody>
      </p:sp>
      <p:sp>
        <p:nvSpPr>
          <p:cNvPr id="44" name="Левая фигурная скобка 43"/>
          <p:cNvSpPr/>
          <p:nvPr/>
        </p:nvSpPr>
        <p:spPr>
          <a:xfrm>
            <a:off x="3214688" y="1714500"/>
            <a:ext cx="428625" cy="121443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071563" y="3571875"/>
            <a:ext cx="371475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1071563" y="4000500"/>
            <a:ext cx="371475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785813" y="4429125"/>
            <a:ext cx="40005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786313" y="3357563"/>
            <a:ext cx="255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4786313" y="3714750"/>
            <a:ext cx="255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786313" y="4143375"/>
            <a:ext cx="255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52" name="Овал 51"/>
          <p:cNvSpPr/>
          <p:nvPr/>
        </p:nvSpPr>
        <p:spPr>
          <a:xfrm flipH="1">
            <a:off x="1500188" y="3500438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 flipH="1">
            <a:off x="2071688" y="3500438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Овал 53"/>
          <p:cNvSpPr/>
          <p:nvPr/>
        </p:nvSpPr>
        <p:spPr>
          <a:xfrm flipH="1">
            <a:off x="2857500" y="3500438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Овал 54"/>
          <p:cNvSpPr/>
          <p:nvPr/>
        </p:nvSpPr>
        <p:spPr>
          <a:xfrm flipH="1">
            <a:off x="3786188" y="3500438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Овал 55"/>
          <p:cNvSpPr/>
          <p:nvPr/>
        </p:nvSpPr>
        <p:spPr>
          <a:xfrm flipH="1">
            <a:off x="2428875" y="3929063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7" name="Овал 56"/>
          <p:cNvSpPr/>
          <p:nvPr/>
        </p:nvSpPr>
        <p:spPr>
          <a:xfrm flipH="1">
            <a:off x="2643188" y="4357688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357313" y="3143250"/>
            <a:ext cx="37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-5</a:t>
            </a:r>
            <a:endParaRPr lang="ru-RU"/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928813" y="3143250"/>
            <a:ext cx="37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-3</a:t>
            </a:r>
            <a:endParaRPr lang="ru-RU"/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2786063" y="3143250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3714750" y="314325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3</a:t>
            </a:r>
            <a:endParaRPr lang="ru-RU"/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2286000" y="3571875"/>
            <a:ext cx="37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</a:t>
            </a:r>
            <a:endParaRPr lang="ru-RU"/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2500313" y="4000500"/>
            <a:ext cx="37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</a:t>
            </a:r>
            <a:endParaRPr lang="ru-RU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1000125" y="3571875"/>
            <a:ext cx="500063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endCxn id="54" idx="6"/>
          </p:cNvCxnSpPr>
          <p:nvPr/>
        </p:nvCxnSpPr>
        <p:spPr>
          <a:xfrm>
            <a:off x="2214563" y="3571875"/>
            <a:ext cx="642937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3929063" y="3571875"/>
            <a:ext cx="78581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571750" y="4000500"/>
            <a:ext cx="2143125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>
            <a:stCxn id="57" idx="2"/>
          </p:cNvCxnSpPr>
          <p:nvPr/>
        </p:nvCxnSpPr>
        <p:spPr>
          <a:xfrm>
            <a:off x="2786063" y="4429125"/>
            <a:ext cx="192881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714375" y="4429125"/>
            <a:ext cx="1938338" cy="1111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16200000" flipV="1">
            <a:off x="714375" y="4071938"/>
            <a:ext cx="17145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16200000" flipV="1">
            <a:off x="1285875" y="4000500"/>
            <a:ext cx="17145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16200000" flipV="1">
            <a:off x="1643063" y="4000500"/>
            <a:ext cx="17145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16200000" flipV="1">
            <a:off x="1857375" y="4000500"/>
            <a:ext cx="17145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16200000" flipV="1">
            <a:off x="2071688" y="4000500"/>
            <a:ext cx="17145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rot="16200000" flipV="1">
            <a:off x="3000375" y="4000500"/>
            <a:ext cx="17145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1428750" y="5357813"/>
            <a:ext cx="428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</a:t>
            </a:r>
            <a:endParaRPr lang="ru-RU" sz="2000"/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 flipH="1" flipV="1">
            <a:off x="1571625" y="5357813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Э</a:t>
            </a: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1857375" y="5357813"/>
            <a:ext cx="3357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(-2;-1) </a:t>
            </a:r>
            <a:r>
              <a:rPr lang="en-US" sz="2000"/>
              <a:t>U </a:t>
            </a:r>
            <a:r>
              <a:rPr lang="ru-RU" sz="2000"/>
              <a:t>(-1; 0) </a:t>
            </a:r>
            <a:r>
              <a:rPr lang="en-US" sz="2000"/>
              <a:t>U </a:t>
            </a:r>
            <a:r>
              <a:rPr lang="ru-RU" sz="2000"/>
              <a:t>( 3; ∞)</a:t>
            </a:r>
          </a:p>
        </p:txBody>
      </p:sp>
      <p:cxnSp>
        <p:nvCxnSpPr>
          <p:cNvPr id="100" name="Прямая соединительная линия 99"/>
          <p:cNvCxnSpPr/>
          <p:nvPr/>
        </p:nvCxnSpPr>
        <p:spPr>
          <a:xfrm rot="5400000">
            <a:off x="2143126" y="2786062"/>
            <a:ext cx="285750" cy="142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rot="5400000">
            <a:off x="3964782" y="2821781"/>
            <a:ext cx="285750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3929063" y="3500438"/>
            <a:ext cx="785812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2786063" y="4357688"/>
            <a:ext cx="142875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3857625" y="3929063"/>
            <a:ext cx="857250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3857625" y="4357688"/>
            <a:ext cx="857250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2500313" y="3500438"/>
            <a:ext cx="214312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2500313" y="3929063"/>
            <a:ext cx="214312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2500313" y="4357688"/>
            <a:ext cx="142875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2714625" y="3500438"/>
            <a:ext cx="142875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>
            <a:off x="2714625" y="3929063"/>
            <a:ext cx="214313" cy="1587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 73"/>
          <p:cNvSpPr>
            <a:spLocks noChangeArrowheads="1"/>
          </p:cNvSpPr>
          <p:nvPr/>
        </p:nvSpPr>
        <p:spPr bwMode="auto">
          <a:xfrm>
            <a:off x="5072063" y="1857375"/>
            <a:ext cx="476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&gt; </a:t>
            </a:r>
            <a:r>
              <a:rPr lang="ru-RU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000"/>
                            </p:stCondLst>
                            <p:childTnLst>
                              <p:par>
                                <p:cTn id="2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4" grpId="0"/>
      <p:bldP spid="35" grpId="0"/>
      <p:bldP spid="36" grpId="0"/>
      <p:bldP spid="37" grpId="0" animBg="1"/>
      <p:bldP spid="39" grpId="0"/>
      <p:bldP spid="42" grpId="0"/>
      <p:bldP spid="44" grpId="0" animBg="1"/>
      <p:bldP spid="49" grpId="0"/>
      <p:bldP spid="50" grpId="0"/>
      <p:bldP spid="51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95" grpId="0"/>
      <p:bldP spid="96" grpId="0"/>
      <p:bldP spid="97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0825" y="188913"/>
            <a:ext cx="8229600" cy="453548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ru-RU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214313"/>
            <a:ext cx="642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log </a:t>
            </a:r>
            <a:r>
              <a:rPr lang="en-US"/>
              <a:t> </a:t>
            </a: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0" y="71438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-9</a:t>
            </a:r>
            <a:endParaRPr lang="ru-RU" sz="20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57313" y="428625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 + 5x</a:t>
            </a:r>
            <a:endParaRPr lang="ru-RU" sz="20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571625" y="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00188" y="357188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00125" y="35718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x+2</a:t>
            </a: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86000" y="214313"/>
            <a:ext cx="1071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log     1</a:t>
            </a:r>
            <a:endParaRPr lang="ru-RU" sz="20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43188" y="42862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x+2</a:t>
            </a:r>
            <a:endParaRPr lang="ru-RU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071688" y="285750"/>
            <a:ext cx="312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≤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0800000" flipH="1">
            <a:off x="1500188" y="428625"/>
            <a:ext cx="5715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Двойная стрелка влево/вправо 25"/>
          <p:cNvSpPr/>
          <p:nvPr/>
        </p:nvSpPr>
        <p:spPr>
          <a:xfrm>
            <a:off x="3571875" y="357188"/>
            <a:ext cx="571500" cy="214312"/>
          </a:xfrm>
          <a:prstGeom prst="left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500438" y="0"/>
            <a:ext cx="9286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О.Д.З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14375" y="1000125"/>
            <a:ext cx="3214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(</a:t>
            </a:r>
            <a:r>
              <a:rPr lang="en-US" sz="2000"/>
              <a:t>x + 2 – 1)(            - 1) </a:t>
            </a:r>
            <a:endParaRPr lang="ru-RU" sz="200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071688" y="857250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-9</a:t>
            </a:r>
            <a:endParaRPr lang="ru-RU" sz="2000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000250" y="1214438"/>
            <a:ext cx="1214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 + 5x</a:t>
            </a:r>
            <a:endParaRPr lang="ru-RU" sz="200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214563" y="785813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143125" y="1143000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2071688" y="1214438"/>
            <a:ext cx="714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143250" y="1000125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 </a:t>
            </a:r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sp>
        <p:nvSpPr>
          <p:cNvPr id="35" name="Двойная стрелка влево/вправо 34"/>
          <p:cNvSpPr/>
          <p:nvPr/>
        </p:nvSpPr>
        <p:spPr>
          <a:xfrm>
            <a:off x="3786188" y="1214438"/>
            <a:ext cx="571500" cy="214312"/>
          </a:xfrm>
          <a:prstGeom prst="left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714750" y="857250"/>
            <a:ext cx="12144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О.Д.З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429125" y="1071563"/>
            <a:ext cx="3857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(x + 1)(                          </a:t>
            </a:r>
          </a:p>
          <a:p>
            <a:r>
              <a:rPr lang="en-US" sz="2000"/>
              <a:t>         x(x + 5)</a:t>
            </a:r>
            <a:endParaRPr lang="ru-RU" sz="2000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357813" y="1071563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-9</a:t>
            </a:r>
            <a:endParaRPr lang="ru-RU" sz="2000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715000" y="1071563"/>
            <a:ext cx="1500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 - x  - 5x )</a:t>
            </a:r>
            <a:endParaRPr lang="ru-RU" sz="2000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429250" y="928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000750" y="9286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rot="10800000" flipH="1" flipV="1">
            <a:off x="4500563" y="1428750"/>
            <a:ext cx="2214562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715125" y="121443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  </a:t>
            </a:r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14375" y="1928813"/>
            <a:ext cx="3357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(x + 1) ( -5x – 9)</a:t>
            </a:r>
          </a:p>
          <a:p>
            <a:r>
              <a:rPr lang="en-US" sz="2000"/>
              <a:t>       x(x + 5)</a:t>
            </a:r>
            <a:endParaRPr lang="ru-RU" sz="200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857250" y="2286000"/>
            <a:ext cx="164306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428875" y="2071688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  </a:t>
            </a:r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sp>
        <p:nvSpPr>
          <p:cNvPr id="51" name="Двойная стрелка влево/вправо 50"/>
          <p:cNvSpPr/>
          <p:nvPr/>
        </p:nvSpPr>
        <p:spPr>
          <a:xfrm>
            <a:off x="3286125" y="2214563"/>
            <a:ext cx="642938" cy="214312"/>
          </a:xfrm>
          <a:prstGeom prst="left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214688" y="1857375"/>
            <a:ext cx="10001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О.Д.З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4143375" y="1928813"/>
            <a:ext cx="3357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(x + 1) ( 5x + 9)</a:t>
            </a:r>
          </a:p>
          <a:p>
            <a:r>
              <a:rPr lang="en-US" sz="2000"/>
              <a:t>       x(x + 5)</a:t>
            </a:r>
            <a:endParaRPr lang="ru-RU" sz="2000"/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786438" y="2000250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  </a:t>
            </a:r>
            <a:r>
              <a:rPr lang="ru-RU" sz="2000"/>
              <a:t>≥</a:t>
            </a:r>
            <a:r>
              <a:rPr lang="en-US" sz="2000"/>
              <a:t> 0</a:t>
            </a:r>
            <a:endParaRPr lang="ru-RU" sz="2000"/>
          </a:p>
        </p:txBody>
      </p:sp>
      <p:cxnSp>
        <p:nvCxnSpPr>
          <p:cNvPr id="65" name="Прямая со стрелкой 64"/>
          <p:cNvCxnSpPr/>
          <p:nvPr/>
        </p:nvCxnSpPr>
        <p:spPr>
          <a:xfrm>
            <a:off x="1071563" y="3786188"/>
            <a:ext cx="3714750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285750" y="4214813"/>
            <a:ext cx="4500563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4786313" y="3571875"/>
            <a:ext cx="255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786313" y="3929063"/>
            <a:ext cx="255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71" name="Овал 70"/>
          <p:cNvSpPr/>
          <p:nvPr/>
        </p:nvSpPr>
        <p:spPr>
          <a:xfrm flipH="1">
            <a:off x="1500188" y="3714750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Овал 71"/>
          <p:cNvSpPr/>
          <p:nvPr/>
        </p:nvSpPr>
        <p:spPr>
          <a:xfrm flipH="1">
            <a:off x="2786063" y="3714750"/>
            <a:ext cx="142875" cy="142875"/>
          </a:xfrm>
          <a:prstGeom prst="ellipse">
            <a:avLst/>
          </a:prstGeom>
          <a:solidFill>
            <a:schemeClr val="tx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Овал 72"/>
          <p:cNvSpPr/>
          <p:nvPr/>
        </p:nvSpPr>
        <p:spPr>
          <a:xfrm flipH="1">
            <a:off x="3286125" y="3714750"/>
            <a:ext cx="142875" cy="142875"/>
          </a:xfrm>
          <a:prstGeom prst="ellipse">
            <a:avLst/>
          </a:prstGeom>
          <a:solidFill>
            <a:schemeClr val="tx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Овал 73"/>
          <p:cNvSpPr/>
          <p:nvPr/>
        </p:nvSpPr>
        <p:spPr>
          <a:xfrm flipH="1">
            <a:off x="4357688" y="4143375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Овал 74"/>
          <p:cNvSpPr/>
          <p:nvPr/>
        </p:nvSpPr>
        <p:spPr>
          <a:xfrm flipH="1">
            <a:off x="2428875" y="4143375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1357313" y="3357563"/>
            <a:ext cx="371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-5</a:t>
            </a:r>
            <a:endParaRPr lang="ru-RU"/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500313" y="3357563"/>
            <a:ext cx="547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-1,8</a:t>
            </a:r>
            <a:endParaRPr lang="ru-RU"/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3143250" y="3357563"/>
            <a:ext cx="371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</a:t>
            </a:r>
            <a:endParaRPr lang="ru-RU"/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4357688" y="378618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3</a:t>
            </a:r>
            <a:endParaRPr lang="ru-RU"/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2286000" y="3786188"/>
            <a:ext cx="371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-2</a:t>
            </a:r>
            <a:endParaRPr lang="ru-RU"/>
          </a:p>
        </p:txBody>
      </p:sp>
      <p:cxnSp>
        <p:nvCxnSpPr>
          <p:cNvPr id="83" name="Прямая соединительная линия 82"/>
          <p:cNvCxnSpPr>
            <a:stCxn id="74" idx="2"/>
          </p:cNvCxnSpPr>
          <p:nvPr/>
        </p:nvCxnSpPr>
        <p:spPr>
          <a:xfrm>
            <a:off x="4500563" y="4214813"/>
            <a:ext cx="214312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endCxn id="71" idx="6"/>
          </p:cNvCxnSpPr>
          <p:nvPr/>
        </p:nvCxnSpPr>
        <p:spPr>
          <a:xfrm>
            <a:off x="1000125" y="3786188"/>
            <a:ext cx="500063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72" idx="2"/>
          </p:cNvCxnSpPr>
          <p:nvPr/>
        </p:nvCxnSpPr>
        <p:spPr>
          <a:xfrm>
            <a:off x="2928938" y="3786188"/>
            <a:ext cx="328612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>
            <a:stCxn id="75" idx="2"/>
            <a:endCxn id="95" idx="6"/>
          </p:cNvCxnSpPr>
          <p:nvPr/>
        </p:nvCxnSpPr>
        <p:spPr>
          <a:xfrm>
            <a:off x="2571750" y="4214813"/>
            <a:ext cx="1285875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4000500" y="3786188"/>
            <a:ext cx="714375" cy="15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 flipH="1" flipV="1">
            <a:off x="928687" y="4000501"/>
            <a:ext cx="12858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1822451" y="4035425"/>
            <a:ext cx="1357312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5400000" flipH="1" flipV="1">
            <a:off x="2178844" y="4036219"/>
            <a:ext cx="13573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 flipH="1" flipV="1">
            <a:off x="3286919" y="4071144"/>
            <a:ext cx="1285875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5400000" flipH="1" flipV="1">
            <a:off x="3751263" y="4035425"/>
            <a:ext cx="1357312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rot="5400000" flipH="1" flipV="1">
            <a:off x="2678907" y="4036219"/>
            <a:ext cx="135731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Овал 94"/>
          <p:cNvSpPr/>
          <p:nvPr/>
        </p:nvSpPr>
        <p:spPr>
          <a:xfrm flipH="1">
            <a:off x="3857625" y="4143375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3786188" y="3786188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97" name="Овал 96"/>
          <p:cNvSpPr/>
          <p:nvPr/>
        </p:nvSpPr>
        <p:spPr>
          <a:xfrm flipH="1">
            <a:off x="3286125" y="4143375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3143250" y="3786188"/>
            <a:ext cx="371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-1</a:t>
            </a:r>
            <a:endParaRPr lang="ru-RU"/>
          </a:p>
        </p:txBody>
      </p:sp>
      <p:sp>
        <p:nvSpPr>
          <p:cNvPr id="99" name="Овал 98"/>
          <p:cNvSpPr/>
          <p:nvPr/>
        </p:nvSpPr>
        <p:spPr>
          <a:xfrm flipH="1">
            <a:off x="3857625" y="3714750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>
            <a:off x="3786188" y="3357563"/>
            <a:ext cx="30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129" name="TextBox 128"/>
          <p:cNvSpPr txBox="1">
            <a:spLocks noChangeArrowheads="1"/>
          </p:cNvSpPr>
          <p:nvPr/>
        </p:nvSpPr>
        <p:spPr bwMode="auto">
          <a:xfrm>
            <a:off x="1285875" y="5000625"/>
            <a:ext cx="428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</a:t>
            </a:r>
            <a:endParaRPr lang="ru-RU" sz="2000"/>
          </a:p>
        </p:txBody>
      </p:sp>
      <p:sp>
        <p:nvSpPr>
          <p:cNvPr id="130" name="TextBox 129"/>
          <p:cNvSpPr txBox="1">
            <a:spLocks noChangeArrowheads="1"/>
          </p:cNvSpPr>
          <p:nvPr/>
        </p:nvSpPr>
        <p:spPr bwMode="auto">
          <a:xfrm flipH="1" flipV="1">
            <a:off x="1428750" y="5000625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Э</a:t>
            </a:r>
          </a:p>
        </p:txBody>
      </p: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1714500" y="5000625"/>
            <a:ext cx="3357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[ -1,8 </a:t>
            </a:r>
            <a:r>
              <a:rPr lang="ru-RU" sz="2000"/>
              <a:t>;-1) </a:t>
            </a:r>
            <a:r>
              <a:rPr lang="en-US" sz="2000"/>
              <a:t>U </a:t>
            </a:r>
            <a:r>
              <a:rPr lang="ru-RU" sz="2000"/>
              <a:t>( 3; ∞)</a:t>
            </a:r>
          </a:p>
        </p:txBody>
      </p:sp>
      <p:sp>
        <p:nvSpPr>
          <p:cNvPr id="132" name="TextBox 131"/>
          <p:cNvSpPr txBox="1">
            <a:spLocks noChangeArrowheads="1"/>
          </p:cNvSpPr>
          <p:nvPr/>
        </p:nvSpPr>
        <p:spPr bwMode="auto">
          <a:xfrm>
            <a:off x="1285875" y="5786438"/>
            <a:ext cx="1500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Ответ:</a:t>
            </a:r>
          </a:p>
        </p:txBody>
      </p:sp>
      <p:sp>
        <p:nvSpPr>
          <p:cNvPr id="133" name="TextBox 132"/>
          <p:cNvSpPr txBox="1">
            <a:spLocks noChangeArrowheads="1"/>
          </p:cNvSpPr>
          <p:nvPr/>
        </p:nvSpPr>
        <p:spPr bwMode="auto">
          <a:xfrm>
            <a:off x="2143125" y="5786438"/>
            <a:ext cx="3357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[ -1,8 </a:t>
            </a:r>
            <a:r>
              <a:rPr lang="ru-RU" sz="2000"/>
              <a:t>;-1) </a:t>
            </a:r>
            <a:r>
              <a:rPr lang="en-US" sz="2000"/>
              <a:t>U </a:t>
            </a:r>
            <a:r>
              <a:rPr lang="ru-RU" sz="2000"/>
              <a:t>( 3; ∞)</a:t>
            </a:r>
          </a:p>
        </p:txBody>
      </p:sp>
      <p:sp>
        <p:nvSpPr>
          <p:cNvPr id="101" name="Двойная стрелка влево/вправо 100"/>
          <p:cNvSpPr/>
          <p:nvPr/>
        </p:nvSpPr>
        <p:spPr>
          <a:xfrm>
            <a:off x="71438" y="1143000"/>
            <a:ext cx="571500" cy="214313"/>
          </a:xfrm>
          <a:prstGeom prst="left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0" y="785813"/>
            <a:ext cx="9286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О.Д.З</a:t>
            </a:r>
          </a:p>
        </p:txBody>
      </p:sp>
      <p:cxnSp>
        <p:nvCxnSpPr>
          <p:cNvPr id="112" name="Прямая соединительная линия 111"/>
          <p:cNvCxnSpPr/>
          <p:nvPr/>
        </p:nvCxnSpPr>
        <p:spPr>
          <a:xfrm>
            <a:off x="4286250" y="2286000"/>
            <a:ext cx="15716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Двойная стрелка влево/вправо 112"/>
          <p:cNvSpPr/>
          <p:nvPr/>
        </p:nvSpPr>
        <p:spPr>
          <a:xfrm>
            <a:off x="7715250" y="1428750"/>
            <a:ext cx="571500" cy="214313"/>
          </a:xfrm>
          <a:prstGeom prst="left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7643813" y="1071563"/>
            <a:ext cx="12144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О.Д.З</a:t>
            </a:r>
          </a:p>
        </p:txBody>
      </p:sp>
      <p:sp>
        <p:nvSpPr>
          <p:cNvPr id="115" name="Двойная стрелка влево/вправо 114"/>
          <p:cNvSpPr/>
          <p:nvPr/>
        </p:nvSpPr>
        <p:spPr>
          <a:xfrm>
            <a:off x="71438" y="2286000"/>
            <a:ext cx="571500" cy="214313"/>
          </a:xfrm>
          <a:prstGeom prst="left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0" y="1928813"/>
            <a:ext cx="12144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О.Д.З</a:t>
            </a:r>
          </a:p>
        </p:txBody>
      </p:sp>
      <p:cxnSp>
        <p:nvCxnSpPr>
          <p:cNvPr id="119" name="Прямая соединительная линия 118"/>
          <p:cNvCxnSpPr/>
          <p:nvPr/>
        </p:nvCxnSpPr>
        <p:spPr>
          <a:xfrm>
            <a:off x="2928938" y="3714750"/>
            <a:ext cx="328612" cy="1588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4500563" y="4143375"/>
            <a:ext cx="214312" cy="1588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2857500" y="4143375"/>
            <a:ext cx="400050" cy="1588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4429125" y="3714750"/>
            <a:ext cx="285750" cy="1588"/>
          </a:xfrm>
          <a:prstGeom prst="line">
            <a:avLst/>
          </a:prstGeom>
          <a:ln w="762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/>
          <p:cNvSpPr txBox="1">
            <a:spLocks noChangeArrowheads="1"/>
          </p:cNvSpPr>
          <p:nvPr/>
        </p:nvSpPr>
        <p:spPr bwMode="auto">
          <a:xfrm>
            <a:off x="250825" y="3933825"/>
            <a:ext cx="865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О.Д.З.</a:t>
            </a:r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4357688" y="214313"/>
            <a:ext cx="2143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log </a:t>
            </a:r>
            <a:r>
              <a:rPr lang="en-US"/>
              <a:t>                    -   </a:t>
            </a:r>
            <a:endParaRPr lang="ru-RU"/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4714875" y="357188"/>
            <a:ext cx="571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x+2</a:t>
            </a:r>
            <a:endParaRPr lang="ru-RU"/>
          </a:p>
        </p:txBody>
      </p: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5214938" y="71438"/>
            <a:ext cx="857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-9</a:t>
            </a:r>
            <a:endParaRPr lang="ru-RU" sz="2000"/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5143500" y="428625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  + 5x</a:t>
            </a:r>
            <a:endParaRPr lang="ru-RU" sz="2000"/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5357813" y="0"/>
            <a:ext cx="2841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5286375" y="357188"/>
            <a:ext cx="284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cxnSp>
        <p:nvCxnSpPr>
          <p:cNvPr id="127" name="Прямая соединительная линия 126"/>
          <p:cNvCxnSpPr/>
          <p:nvPr/>
        </p:nvCxnSpPr>
        <p:spPr>
          <a:xfrm rot="10800000" flipH="1">
            <a:off x="5286375" y="428625"/>
            <a:ext cx="5715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6143625" y="214313"/>
            <a:ext cx="1071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log     1</a:t>
            </a:r>
            <a:endParaRPr lang="ru-RU" sz="2000"/>
          </a:p>
        </p:txBody>
      </p:sp>
      <p:sp>
        <p:nvSpPr>
          <p:cNvPr id="134" name="TextBox 133"/>
          <p:cNvSpPr txBox="1">
            <a:spLocks noChangeArrowheads="1"/>
          </p:cNvSpPr>
          <p:nvPr/>
        </p:nvSpPr>
        <p:spPr bwMode="auto">
          <a:xfrm>
            <a:off x="6500813" y="42862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x+2</a:t>
            </a:r>
            <a:endParaRPr lang="ru-RU"/>
          </a:p>
        </p:txBody>
      </p:sp>
      <p:sp>
        <p:nvSpPr>
          <p:cNvPr id="135" name="TextBox 134"/>
          <p:cNvSpPr txBox="1">
            <a:spLocks noChangeArrowheads="1"/>
          </p:cNvSpPr>
          <p:nvPr/>
        </p:nvSpPr>
        <p:spPr bwMode="auto">
          <a:xfrm>
            <a:off x="7072313" y="285750"/>
            <a:ext cx="5381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sp>
        <p:nvSpPr>
          <p:cNvPr id="136" name="Двойная стрелка влево/вправо 135"/>
          <p:cNvSpPr/>
          <p:nvPr/>
        </p:nvSpPr>
        <p:spPr>
          <a:xfrm>
            <a:off x="7715250" y="357188"/>
            <a:ext cx="571500" cy="214312"/>
          </a:xfrm>
          <a:prstGeom prst="left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7" name="TextBox 136"/>
          <p:cNvSpPr txBox="1">
            <a:spLocks noChangeArrowheads="1"/>
          </p:cNvSpPr>
          <p:nvPr/>
        </p:nvSpPr>
        <p:spPr bwMode="auto">
          <a:xfrm>
            <a:off x="7643813" y="0"/>
            <a:ext cx="9286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О.Д.З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000"/>
                            </p:stCondLst>
                            <p:childTnLst>
                              <p:par>
                                <p:cTn id="3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20" grpId="0"/>
      <p:bldP spid="26" grpId="0" animBg="1"/>
      <p:bldP spid="27" grpId="0"/>
      <p:bldP spid="28" grpId="0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4" grpId="0"/>
      <p:bldP spid="48" grpId="0"/>
      <p:bldP spid="50" grpId="0"/>
      <p:bldP spid="51" grpId="0" animBg="1"/>
      <p:bldP spid="52" grpId="0"/>
      <p:bldP spid="53" grpId="0"/>
      <p:bldP spid="55" grpId="0"/>
      <p:bldP spid="68" grpId="0"/>
      <p:bldP spid="69" grpId="0"/>
      <p:bldP spid="71" grpId="0" animBg="1"/>
      <p:bldP spid="72" grpId="0" animBg="1"/>
      <p:bldP spid="73" grpId="0" animBg="1"/>
      <p:bldP spid="74" grpId="0" animBg="1"/>
      <p:bldP spid="75" grpId="0" animBg="1"/>
      <p:bldP spid="77" grpId="0"/>
      <p:bldP spid="78" grpId="0"/>
      <p:bldP spid="79" grpId="0"/>
      <p:bldP spid="80" grpId="0"/>
      <p:bldP spid="81" grpId="0"/>
      <p:bldP spid="95" grpId="0" animBg="1"/>
      <p:bldP spid="96" grpId="0"/>
      <p:bldP spid="97" grpId="0" animBg="1"/>
      <p:bldP spid="98" grpId="0"/>
      <p:bldP spid="99" grpId="0" animBg="1"/>
      <p:bldP spid="100" grpId="0"/>
      <p:bldP spid="129" grpId="0"/>
      <p:bldP spid="130" grpId="0"/>
      <p:bldP spid="131" grpId="0"/>
      <p:bldP spid="132" grpId="0"/>
      <p:bldP spid="133" grpId="0"/>
      <p:bldP spid="101" grpId="0" animBg="1"/>
      <p:bldP spid="102" grpId="0"/>
      <p:bldP spid="113" grpId="0" animBg="1"/>
      <p:bldP spid="114" grpId="0"/>
      <p:bldP spid="115" grpId="0" animBg="1"/>
      <p:bldP spid="116" grpId="0"/>
      <p:bldP spid="106" grpId="0"/>
      <p:bldP spid="117" grpId="0"/>
      <p:bldP spid="118" grpId="0"/>
      <p:bldP spid="122" grpId="0"/>
      <p:bldP spid="124" grpId="0"/>
      <p:bldP spid="125" grpId="0"/>
      <p:bldP spid="126" grpId="0"/>
      <p:bldP spid="128" grpId="0"/>
      <p:bldP spid="134" grpId="0"/>
      <p:bldP spid="135" grpId="0"/>
      <p:bldP spid="136" grpId="0" animBg="1"/>
      <p:bldP spid="1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88" y="214313"/>
            <a:ext cx="8229600" cy="428625"/>
          </a:xfrm>
        </p:spPr>
        <p:txBody>
          <a:bodyPr anchorCtr="1"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Решить неравенство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14563" y="1143000"/>
            <a:ext cx="3071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lain" startAt="4"/>
            </a:pPr>
            <a:r>
              <a:rPr lang="en-US" sz="2000"/>
              <a:t>   -  (0,5)</a:t>
            </a:r>
          </a:p>
          <a:p>
            <a:pPr marL="457200" indent="-457200"/>
            <a:r>
              <a:rPr lang="en-US" sz="2000"/>
              <a:t>      </a:t>
            </a:r>
          </a:p>
          <a:p>
            <a:pPr marL="457200" indent="-457200"/>
            <a:r>
              <a:rPr lang="en-US" sz="2000"/>
              <a:t>           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57438" y="928688"/>
            <a:ext cx="2214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 +3x-2</a:t>
            </a: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28875" y="857250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875" y="928688"/>
            <a:ext cx="22145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2x +2x-1</a:t>
            </a: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86188" y="857250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071688" y="1500188"/>
            <a:ext cx="164306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 flipH="1">
            <a:off x="2571750" y="1428750"/>
            <a:ext cx="357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x</a:t>
            </a:r>
            <a:endParaRPr lang="ru-RU" sz="14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14813" y="1214438"/>
            <a:ext cx="1285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43250" y="1785938"/>
            <a:ext cx="3786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Решение.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0" y="2214563"/>
            <a:ext cx="7358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1) О.Д.З.   5 - 1 = 0, х = 0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 flipH="1">
            <a:off x="1357313" y="2071688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x</a:t>
            </a:r>
            <a:endParaRPr lang="ru-RU" sz="140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2714625"/>
            <a:ext cx="4929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2) На О.Д.З. имеем: 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857500" y="2714625"/>
            <a:ext cx="2857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2000"/>
              <a:t>2      </a:t>
            </a:r>
            <a:r>
              <a:rPr lang="en-US" sz="2000"/>
              <a:t>   -  </a:t>
            </a:r>
            <a:r>
              <a:rPr lang="ru-RU" sz="2000"/>
              <a:t>    2</a:t>
            </a:r>
            <a:endParaRPr lang="en-US" sz="2000"/>
          </a:p>
          <a:p>
            <a:pPr marL="457200" indent="-457200"/>
            <a:r>
              <a:rPr lang="en-US" sz="2000"/>
              <a:t>     5  - </a:t>
            </a:r>
            <a:r>
              <a:rPr lang="ru-RU" sz="2000"/>
              <a:t>5</a:t>
            </a:r>
            <a:endParaRPr lang="en-US" sz="2000"/>
          </a:p>
          <a:p>
            <a:pPr marL="457200" indent="-457200"/>
            <a:r>
              <a:rPr lang="en-US" sz="2000"/>
              <a:t>            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928938" y="2500313"/>
            <a:ext cx="2214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2</a:t>
            </a:r>
            <a:r>
              <a:rPr lang="en-US"/>
              <a:t>x +</a:t>
            </a:r>
            <a:r>
              <a:rPr lang="ru-RU"/>
              <a:t>6</a:t>
            </a:r>
            <a:r>
              <a:rPr lang="en-US"/>
              <a:t>x-</a:t>
            </a:r>
            <a:r>
              <a:rPr lang="ru-RU"/>
              <a:t>4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143250" y="2428875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929188" y="2428875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2786063" y="3000375"/>
            <a:ext cx="2143125" cy="142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 flipH="1">
            <a:off x="3357563" y="2928938"/>
            <a:ext cx="357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x</a:t>
            </a:r>
            <a:endParaRPr lang="ru-RU" sz="140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072063" y="2786063"/>
            <a:ext cx="1000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214813" y="2500313"/>
            <a:ext cx="2214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1-2х-2х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786188" y="2928938"/>
            <a:ext cx="276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0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71500" y="3500438"/>
            <a:ext cx="4786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(2 – 1)(                                          </a:t>
            </a:r>
          </a:p>
          <a:p>
            <a:r>
              <a:rPr lang="ru-RU" sz="2000"/>
              <a:t>             (5 – 1)(х – 0) 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357313" y="3500438"/>
            <a:ext cx="2214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2</a:t>
            </a:r>
            <a:r>
              <a:rPr lang="en-US" sz="2000"/>
              <a:t>x</a:t>
            </a:r>
            <a:r>
              <a:rPr lang="ru-RU" sz="2000"/>
              <a:t> </a:t>
            </a:r>
            <a:r>
              <a:rPr lang="en-US" sz="2000"/>
              <a:t>+</a:t>
            </a:r>
            <a:r>
              <a:rPr lang="ru-RU" sz="2000"/>
              <a:t> 6</a:t>
            </a:r>
            <a:r>
              <a:rPr lang="en-US" sz="2000"/>
              <a:t>x</a:t>
            </a:r>
            <a:r>
              <a:rPr lang="ru-RU" sz="2000"/>
              <a:t> </a:t>
            </a:r>
            <a:r>
              <a:rPr lang="en-US" sz="2000"/>
              <a:t>-</a:t>
            </a:r>
            <a:r>
              <a:rPr lang="ru-RU" sz="2000"/>
              <a:t> 4 - 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1643063" y="3357563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71875" y="3357563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571750" y="3500438"/>
            <a:ext cx="2500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 </a:t>
            </a:r>
            <a:r>
              <a:rPr lang="en-US" sz="2000"/>
              <a:t>  (1</a:t>
            </a:r>
            <a:r>
              <a:rPr lang="ru-RU" sz="2000"/>
              <a:t>-2х-2х ))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071938" y="3643313"/>
            <a:ext cx="1071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785813" y="3857625"/>
            <a:ext cx="28575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14375" y="4286250"/>
            <a:ext cx="2214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2</a:t>
            </a:r>
            <a:r>
              <a:rPr lang="en-US" sz="2000"/>
              <a:t>x</a:t>
            </a:r>
            <a:r>
              <a:rPr lang="ru-RU" sz="2000"/>
              <a:t> </a:t>
            </a:r>
            <a:r>
              <a:rPr lang="en-US" sz="2000"/>
              <a:t>+</a:t>
            </a:r>
            <a:r>
              <a:rPr lang="ru-RU" sz="2000"/>
              <a:t> 6</a:t>
            </a:r>
            <a:r>
              <a:rPr lang="en-US" sz="2000"/>
              <a:t>x</a:t>
            </a:r>
            <a:r>
              <a:rPr lang="ru-RU" sz="2000"/>
              <a:t> </a:t>
            </a:r>
            <a:r>
              <a:rPr lang="en-US" sz="2000"/>
              <a:t>-</a:t>
            </a:r>
            <a:r>
              <a:rPr lang="ru-RU" sz="2000"/>
              <a:t> 4 - 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000125" y="4214813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286125" y="4143375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928813" y="4286250"/>
            <a:ext cx="2500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  </a:t>
            </a:r>
            <a:r>
              <a:rPr lang="en-US" sz="2000"/>
              <a:t> 1</a:t>
            </a:r>
            <a:r>
              <a:rPr lang="ru-RU" sz="2000"/>
              <a:t>+ 2х + 2х 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643313" y="4429125"/>
            <a:ext cx="785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785813" y="4643438"/>
            <a:ext cx="285750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1857375" y="4572000"/>
            <a:ext cx="428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х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357688" y="4286250"/>
            <a:ext cx="3214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4х + 8х -5</a:t>
            </a:r>
          </a:p>
          <a:p>
            <a:r>
              <a:rPr lang="ru-RU" sz="2000"/>
              <a:t>       х</a:t>
            </a: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4357688" y="4643438"/>
            <a:ext cx="1214437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4643438" y="4214813"/>
            <a:ext cx="285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2</a:t>
            </a:r>
            <a:endParaRPr lang="ru-RU" sz="1400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572125" y="4429125"/>
            <a:ext cx="714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6357938" y="4286250"/>
            <a:ext cx="2571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4(</a:t>
            </a:r>
            <a:r>
              <a:rPr lang="en-US" sz="2000"/>
              <a:t> x - </a:t>
            </a:r>
            <a:r>
              <a:rPr lang="ru-RU" sz="2000"/>
              <a:t> </a:t>
            </a:r>
            <a:r>
              <a:rPr lang="en-US" sz="2000"/>
              <a:t>    )( x +</a:t>
            </a:r>
            <a:r>
              <a:rPr lang="ru-RU" sz="2000"/>
              <a:t>2</a:t>
            </a:r>
            <a:r>
              <a:rPr lang="en-US" sz="2000"/>
              <a:t>,5)</a:t>
            </a:r>
          </a:p>
          <a:p>
            <a:r>
              <a:rPr lang="en-US" sz="2000"/>
              <a:t>               x</a:t>
            </a:r>
            <a:endParaRPr lang="ru-RU" sz="200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6500813" y="4643438"/>
            <a:ext cx="1928812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8501063" y="4429125"/>
            <a:ext cx="9286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≤</a:t>
            </a:r>
            <a:r>
              <a:rPr lang="en-US" sz="2000"/>
              <a:t> 0</a:t>
            </a:r>
            <a:endParaRPr lang="ru-RU" sz="2000"/>
          </a:p>
        </p:txBody>
      </p:sp>
      <p:cxnSp>
        <p:nvCxnSpPr>
          <p:cNvPr id="70" name="Прямая со стрелкой 69"/>
          <p:cNvCxnSpPr/>
          <p:nvPr/>
        </p:nvCxnSpPr>
        <p:spPr>
          <a:xfrm>
            <a:off x="2143125" y="5214938"/>
            <a:ext cx="2714625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1643063" y="5572125"/>
            <a:ext cx="32146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Овал 72"/>
          <p:cNvSpPr/>
          <p:nvPr/>
        </p:nvSpPr>
        <p:spPr>
          <a:xfrm flipH="1">
            <a:off x="3429000" y="5143500"/>
            <a:ext cx="142875" cy="142875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Овал 73"/>
          <p:cNvSpPr/>
          <p:nvPr/>
        </p:nvSpPr>
        <p:spPr>
          <a:xfrm flipH="1">
            <a:off x="3429000" y="5500688"/>
            <a:ext cx="142875" cy="142875"/>
          </a:xfrm>
          <a:prstGeom prst="ellipse">
            <a:avLst/>
          </a:prstGeom>
          <a:solidFill>
            <a:schemeClr val="bg2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Овал 74"/>
          <p:cNvSpPr/>
          <p:nvPr/>
        </p:nvSpPr>
        <p:spPr>
          <a:xfrm flipH="1">
            <a:off x="2857500" y="5143500"/>
            <a:ext cx="142875" cy="142875"/>
          </a:xfrm>
          <a:prstGeom prst="ellipse">
            <a:avLst/>
          </a:prstGeom>
          <a:solidFill>
            <a:schemeClr val="tx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Овал 75"/>
          <p:cNvSpPr/>
          <p:nvPr/>
        </p:nvSpPr>
        <p:spPr>
          <a:xfrm flipH="1">
            <a:off x="3857625" y="5143500"/>
            <a:ext cx="142875" cy="142875"/>
          </a:xfrm>
          <a:prstGeom prst="ellipse">
            <a:avLst/>
          </a:prstGeom>
          <a:solidFill>
            <a:schemeClr val="tx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3286125" y="4857750"/>
            <a:ext cx="288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3286125" y="5214938"/>
            <a:ext cx="2889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4786313" y="5000625"/>
            <a:ext cx="255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4786313" y="5357813"/>
            <a:ext cx="2555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1714500" y="5572125"/>
            <a:ext cx="1714500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3571875" y="5572125"/>
            <a:ext cx="1214438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2071688" y="5214938"/>
            <a:ext cx="785812" cy="158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3571875" y="5214938"/>
            <a:ext cx="284163" cy="1587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5400000" flipH="1" flipV="1">
            <a:off x="3251201" y="5464175"/>
            <a:ext cx="1357312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rot="5400000" flipH="1" flipV="1">
            <a:off x="2822576" y="5464175"/>
            <a:ext cx="1357312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rot="5400000" flipH="1" flipV="1">
            <a:off x="2251076" y="5464175"/>
            <a:ext cx="1357312" cy="15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1928813" y="6215063"/>
            <a:ext cx="428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x</a:t>
            </a:r>
            <a:endParaRPr lang="ru-RU" sz="2000"/>
          </a:p>
        </p:txBody>
      </p:sp>
      <p:sp>
        <p:nvSpPr>
          <p:cNvPr id="118" name="TextBox 117"/>
          <p:cNvSpPr txBox="1">
            <a:spLocks noChangeArrowheads="1"/>
          </p:cNvSpPr>
          <p:nvPr/>
        </p:nvSpPr>
        <p:spPr bwMode="auto">
          <a:xfrm flipH="1" flipV="1">
            <a:off x="2071688" y="6215063"/>
            <a:ext cx="357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Э</a:t>
            </a:r>
          </a:p>
        </p:txBody>
      </p:sp>
      <p:sp>
        <p:nvSpPr>
          <p:cNvPr id="119" name="TextBox 118"/>
          <p:cNvSpPr txBox="1">
            <a:spLocks noChangeArrowheads="1"/>
          </p:cNvSpPr>
          <p:nvPr/>
        </p:nvSpPr>
        <p:spPr bwMode="auto">
          <a:xfrm>
            <a:off x="2428875" y="6215063"/>
            <a:ext cx="414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( - ∞ </a:t>
            </a:r>
            <a:r>
              <a:rPr lang="ru-RU" sz="2000"/>
              <a:t>;      </a:t>
            </a:r>
            <a:r>
              <a:rPr lang="en-US" sz="2000"/>
              <a:t> ]  U </a:t>
            </a:r>
            <a:r>
              <a:rPr lang="ru-RU" sz="2000"/>
              <a:t>( 0;      </a:t>
            </a:r>
            <a:r>
              <a:rPr lang="en-US" sz="2000"/>
              <a:t> ]</a:t>
            </a:r>
            <a:endParaRPr lang="ru-RU" sz="2000"/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2428875" y="1571625"/>
            <a:ext cx="695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5 - 1</a:t>
            </a:r>
            <a:endParaRPr lang="ru-RU" sz="2000"/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2357438" y="4786313"/>
            <a:ext cx="534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-</a:t>
            </a:r>
            <a:r>
              <a:rPr lang="ru-RU"/>
              <a:t>2</a:t>
            </a:r>
            <a:r>
              <a:rPr lang="en-US"/>
              <a:t>,5</a:t>
            </a:r>
            <a:endParaRPr lang="ru-RU"/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3571875" y="4857750"/>
            <a:ext cx="4699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0,5</a:t>
            </a:r>
            <a:endParaRPr lang="ru-RU"/>
          </a:p>
        </p:txBody>
      </p:sp>
      <p:sp>
        <p:nvSpPr>
          <p:cNvPr id="100" name="TextBox 99"/>
          <p:cNvSpPr txBox="1">
            <a:spLocks noChangeArrowheads="1"/>
          </p:cNvSpPr>
          <p:nvPr/>
        </p:nvSpPr>
        <p:spPr bwMode="auto">
          <a:xfrm>
            <a:off x="7000875" y="4286250"/>
            <a:ext cx="5413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0,5</a:t>
            </a:r>
            <a:endParaRPr lang="ru-RU" sz="2000"/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3071813" y="6215063"/>
            <a:ext cx="620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-</a:t>
            </a:r>
            <a:r>
              <a:rPr lang="ru-RU" sz="2000"/>
              <a:t>2</a:t>
            </a:r>
            <a:r>
              <a:rPr lang="en-US" sz="2000"/>
              <a:t>,5</a:t>
            </a:r>
            <a:endParaRPr lang="ru-RU" sz="2000"/>
          </a:p>
        </p:txBody>
      </p:sp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4500563" y="6215063"/>
            <a:ext cx="539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0,5</a:t>
            </a:r>
            <a:endParaRPr lang="ru-RU" sz="2000"/>
          </a:p>
        </p:txBody>
      </p:sp>
      <p:cxnSp>
        <p:nvCxnSpPr>
          <p:cNvPr id="104" name="Прямая соединительная линия 103"/>
          <p:cNvCxnSpPr/>
          <p:nvPr/>
        </p:nvCxnSpPr>
        <p:spPr>
          <a:xfrm rot="5400000">
            <a:off x="1785938" y="2357438"/>
            <a:ext cx="357187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rot="5400000">
            <a:off x="2500313" y="2357438"/>
            <a:ext cx="357187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>
            <a:off x="2071688" y="5143500"/>
            <a:ext cx="785812" cy="1588"/>
          </a:xfrm>
          <a:prstGeom prst="line">
            <a:avLst/>
          </a:prstGeom>
          <a:ln w="635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1714500" y="5500688"/>
            <a:ext cx="1214438" cy="1587"/>
          </a:xfrm>
          <a:prstGeom prst="line">
            <a:avLst/>
          </a:prstGeom>
          <a:ln w="635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3571875" y="5143500"/>
            <a:ext cx="284163" cy="1588"/>
          </a:xfrm>
          <a:prstGeom prst="line">
            <a:avLst/>
          </a:prstGeom>
          <a:ln w="635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3571875" y="5500688"/>
            <a:ext cx="355600" cy="1587"/>
          </a:xfrm>
          <a:prstGeom prst="line">
            <a:avLst/>
          </a:prstGeom>
          <a:ln w="63500">
            <a:solidFill>
              <a:srgbClr val="3333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1571625" y="5143500"/>
            <a:ext cx="20716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О.Д.З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26" grpId="0"/>
      <p:bldP spid="27" grpId="0"/>
      <p:bldP spid="28" grpId="0"/>
      <p:bldP spid="29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5" grpId="0"/>
      <p:bldP spid="56" grpId="0"/>
      <p:bldP spid="57" grpId="0"/>
      <p:bldP spid="68" grpId="0"/>
      <p:bldP spid="73" grpId="0" animBg="1"/>
      <p:bldP spid="74" grpId="0" animBg="1"/>
      <p:bldP spid="75" grpId="0" animBg="1"/>
      <p:bldP spid="76" grpId="0" animBg="1"/>
      <p:bldP spid="81" grpId="0"/>
      <p:bldP spid="82" grpId="0"/>
      <p:bldP spid="83" grpId="0"/>
      <p:bldP spid="84" grpId="0"/>
      <p:bldP spid="117" grpId="0"/>
      <p:bldP spid="118" grpId="0"/>
      <p:bldP spid="119" grpId="0"/>
      <p:bldP spid="85" grpId="0"/>
      <p:bldP spid="98" grpId="0"/>
      <p:bldP spid="99" grpId="0"/>
      <p:bldP spid="100" grpId="0"/>
      <p:bldP spid="101" grpId="0"/>
      <p:bldP spid="102" grpId="0"/>
      <p:bldP spid="7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836613"/>
            <a:ext cx="663575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0" y="188913"/>
            <a:ext cx="8299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   </a:t>
            </a:r>
            <a:r>
              <a:rPr lang="ru-RU" sz="2400" b="1"/>
              <a:t>Например, дан раствор соли с общей массой 500 и концентрацией соли 40 %.  </a:t>
            </a:r>
            <a:r>
              <a:rPr lang="ru-RU" sz="2400" b="1">
                <a:solidFill>
                  <a:srgbClr val="990099"/>
                </a:solidFill>
              </a:rPr>
              <a:t>Представляем такой раствор в виде таблицы:</a:t>
            </a:r>
            <a:r>
              <a:rPr lang="ru-RU" sz="2000">
                <a:solidFill>
                  <a:srgbClr val="990099"/>
                </a:solidFill>
              </a:rPr>
              <a:t> </a:t>
            </a:r>
          </a:p>
        </p:txBody>
      </p:sp>
      <p:graphicFrame>
        <p:nvGraphicFramePr>
          <p:cNvPr id="10270" name="Group 30"/>
          <p:cNvGraphicFramePr>
            <a:graphicFrameLocks noGrp="1"/>
          </p:cNvGraphicFramePr>
          <p:nvPr>
            <p:ph idx="4294967295"/>
          </p:nvPr>
        </p:nvGraphicFramePr>
        <p:xfrm>
          <a:off x="2124075" y="1412875"/>
          <a:ext cx="4186238" cy="1554480"/>
        </p:xfrm>
        <a:graphic>
          <a:graphicData uri="http://schemas.openxmlformats.org/drawingml/2006/table">
            <a:tbl>
              <a:tblPr/>
              <a:tblGrid>
                <a:gridCol w="2093913"/>
                <a:gridCol w="2092325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40 %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512" name="Text Box 40"/>
          <p:cNvSpPr txBox="1">
            <a:spLocks noChangeArrowheads="1"/>
          </p:cNvSpPr>
          <p:nvPr/>
        </p:nvSpPr>
        <p:spPr bwMode="auto">
          <a:xfrm>
            <a:off x="6804025" y="6338888"/>
            <a:ext cx="995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60 %</a:t>
            </a:r>
          </a:p>
        </p:txBody>
      </p:sp>
      <p:sp>
        <p:nvSpPr>
          <p:cNvPr id="105513" name="Text Box 41"/>
          <p:cNvSpPr txBox="1">
            <a:spLocks noChangeArrowheads="1"/>
          </p:cNvSpPr>
          <p:nvPr/>
        </p:nvSpPr>
        <p:spPr bwMode="auto">
          <a:xfrm>
            <a:off x="611188" y="2133600"/>
            <a:ext cx="779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500</a:t>
            </a:r>
          </a:p>
        </p:txBody>
      </p:sp>
      <p:sp>
        <p:nvSpPr>
          <p:cNvPr id="105514" name="Text Box 42"/>
          <p:cNvSpPr txBox="1">
            <a:spLocks noChangeArrowheads="1"/>
          </p:cNvSpPr>
          <p:nvPr/>
        </p:nvSpPr>
        <p:spPr bwMode="auto">
          <a:xfrm>
            <a:off x="0" y="3068638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   Слева от таблицы записывается масса всего раствора. В левой колонке таблицы записывается информация об основном компоненте раствора (в данной задаче это соль).</a:t>
            </a:r>
          </a:p>
        </p:txBody>
      </p:sp>
      <p:sp>
        <p:nvSpPr>
          <p:cNvPr id="105516" name="Text Box 44"/>
          <p:cNvSpPr txBox="1">
            <a:spLocks noChangeArrowheads="1"/>
          </p:cNvSpPr>
          <p:nvPr/>
        </p:nvSpPr>
        <p:spPr bwMode="auto">
          <a:xfrm>
            <a:off x="0" y="42926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   В первой строке таблицы записывается </a:t>
            </a:r>
            <a:r>
              <a:rPr lang="ru-RU" sz="2400">
                <a:solidFill>
                  <a:srgbClr val="990099"/>
                </a:solidFill>
              </a:rPr>
              <a:t>концентрация</a:t>
            </a:r>
            <a:r>
              <a:rPr lang="ru-RU" sz="2400"/>
              <a:t>, во второй </a:t>
            </a:r>
            <a:r>
              <a:rPr lang="ru-RU" sz="2400">
                <a:solidFill>
                  <a:srgbClr val="990099"/>
                </a:solidFill>
              </a:rPr>
              <a:t>масса</a:t>
            </a:r>
            <a:r>
              <a:rPr lang="ru-RU" sz="2400"/>
              <a:t> компонента.</a:t>
            </a:r>
          </a:p>
        </p:txBody>
      </p:sp>
      <p:sp>
        <p:nvSpPr>
          <p:cNvPr id="105517" name="Text Box 45"/>
          <p:cNvSpPr txBox="1">
            <a:spLocks noChangeArrowheads="1"/>
          </p:cNvSpPr>
          <p:nvPr/>
        </p:nvSpPr>
        <p:spPr bwMode="auto">
          <a:xfrm>
            <a:off x="0" y="5229225"/>
            <a:ext cx="8964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   Найденная величина массы помещается во второй строке таблицы  </a:t>
            </a:r>
          </a:p>
        </p:txBody>
      </p:sp>
      <p:sp>
        <p:nvSpPr>
          <p:cNvPr id="105518" name="Text Box 46"/>
          <p:cNvSpPr txBox="1">
            <a:spLocks noChangeArrowheads="1"/>
          </p:cNvSpPr>
          <p:nvPr/>
        </p:nvSpPr>
        <p:spPr bwMode="auto">
          <a:xfrm>
            <a:off x="0" y="6021388"/>
            <a:ext cx="93249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   </a:t>
            </a:r>
            <a:r>
              <a:rPr lang="ru-RU" sz="2000"/>
              <a:t>Если при решении задачи понадобятся данные о втором компоненте раствора, то они заносятся во вторую колонку таблицы                           </a:t>
            </a:r>
          </a:p>
        </p:txBody>
      </p:sp>
      <p:sp>
        <p:nvSpPr>
          <p:cNvPr id="105519" name="Text Box 47"/>
          <p:cNvSpPr txBox="1">
            <a:spLocks noChangeArrowheads="1"/>
          </p:cNvSpPr>
          <p:nvPr/>
        </p:nvSpPr>
        <p:spPr bwMode="auto">
          <a:xfrm>
            <a:off x="1476375" y="5516563"/>
            <a:ext cx="7794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200</a:t>
            </a:r>
          </a:p>
        </p:txBody>
      </p:sp>
      <p:sp>
        <p:nvSpPr>
          <p:cNvPr id="105520" name="Text Box 48"/>
          <p:cNvSpPr txBox="1">
            <a:spLocks noChangeArrowheads="1"/>
          </p:cNvSpPr>
          <p:nvPr/>
        </p:nvSpPr>
        <p:spPr bwMode="auto">
          <a:xfrm>
            <a:off x="7812088" y="6338888"/>
            <a:ext cx="7921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300</a:t>
            </a:r>
          </a:p>
        </p:txBody>
      </p:sp>
      <p:sp>
        <p:nvSpPr>
          <p:cNvPr id="105521" name="Text Box 49"/>
          <p:cNvSpPr txBox="1">
            <a:spLocks noChangeArrowheads="1"/>
          </p:cNvSpPr>
          <p:nvPr/>
        </p:nvSpPr>
        <p:spPr bwMode="auto">
          <a:xfrm>
            <a:off x="1331913" y="5564188"/>
            <a:ext cx="1228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         ).</a:t>
            </a:r>
          </a:p>
        </p:txBody>
      </p:sp>
      <p:sp>
        <p:nvSpPr>
          <p:cNvPr id="105522" name="Text Box 50"/>
          <p:cNvSpPr txBox="1">
            <a:spLocks noChangeArrowheads="1"/>
          </p:cNvSpPr>
          <p:nvPr/>
        </p:nvSpPr>
        <p:spPr bwMode="auto">
          <a:xfrm>
            <a:off x="6659563" y="6400800"/>
            <a:ext cx="1985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(        ;         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5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5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5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5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5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7083 -0.441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5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5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5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5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5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05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33073 -0.55648 " pathEditMode="relative" ptsTypes="AA">
                                      <p:cBhvr>
                                        <p:cTn id="64" dur="2000" fill="hold"/>
                                        <p:tgtEl>
                                          <p:spTgt spid="105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048 -0.62986 " pathEditMode="relative" ptsTypes="AA">
                                      <p:cBhvr>
                                        <p:cTn id="66" dur="2000" fill="hold"/>
                                        <p:tgtEl>
                                          <p:spTgt spid="10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12" grpId="0"/>
      <p:bldP spid="105512" grpId="1"/>
      <p:bldP spid="105513" grpId="0"/>
      <p:bldP spid="105514" grpId="0"/>
      <p:bldP spid="105516" grpId="0"/>
      <p:bldP spid="105517" grpId="0"/>
      <p:bldP spid="105518" grpId="0"/>
      <p:bldP spid="105519" grpId="0"/>
      <p:bldP spid="105519" grpId="1"/>
      <p:bldP spid="105520" grpId="0"/>
      <p:bldP spid="105520" grpId="1"/>
      <p:bldP spid="105521" grpId="0"/>
      <p:bldP spid="105521" grpId="1"/>
      <p:bldP spid="105522" grpId="0"/>
      <p:bldP spid="1055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188913"/>
            <a:ext cx="5410200" cy="11398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ru-RU" b="1" i="1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ПРАВИЛО: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 sz="4400" i="1" smtClean="0">
                <a:solidFill>
                  <a:srgbClr val="990099"/>
                </a:solidFill>
              </a:rPr>
              <a:t> </a:t>
            </a:r>
            <a:r>
              <a:rPr lang="ru-RU" sz="4400" i="1" smtClean="0">
                <a:solidFill>
                  <a:srgbClr val="990099"/>
                </a:solidFill>
                <a:latin typeface="Times New Roman" pitchFamily="18" charset="0"/>
              </a:rPr>
              <a:t>При смешивании нескольких растворов складываются как общие массы растворов, так и массы компонентов этих растворов.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0" y="333375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Задача. </a:t>
            </a:r>
          </a:p>
          <a:p>
            <a:r>
              <a:rPr lang="ru-RU" sz="2400"/>
              <a:t>Смешали 10%- ный и 25%- ный растворы соли и получили 3кг 20% -ного раствора. Какое количество каждого раствора (в кг) было использовано?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3851275" y="1700213"/>
            <a:ext cx="122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/>
              <a:t>Решение </a:t>
            </a:r>
          </a:p>
        </p:txBody>
      </p:sp>
      <p:graphicFrame>
        <p:nvGraphicFramePr>
          <p:cNvPr id="12351" name="Group 63"/>
          <p:cNvGraphicFramePr>
            <a:graphicFrameLocks noGrp="1"/>
          </p:cNvGraphicFramePr>
          <p:nvPr>
            <p:ph idx="4294967295"/>
          </p:nvPr>
        </p:nvGraphicFramePr>
        <p:xfrm>
          <a:off x="684213" y="2133600"/>
          <a:ext cx="1439862" cy="1097280"/>
        </p:xfrm>
        <a:graphic>
          <a:graphicData uri="http://schemas.openxmlformats.org/drawingml/2006/table">
            <a:tbl>
              <a:tblPr/>
              <a:tblGrid>
                <a:gridCol w="722312"/>
                <a:gridCol w="7175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601" name="Text Box 33"/>
          <p:cNvSpPr txBox="1">
            <a:spLocks noChangeArrowheads="1"/>
          </p:cNvSpPr>
          <p:nvPr/>
        </p:nvSpPr>
        <p:spPr bwMode="auto">
          <a:xfrm>
            <a:off x="250825" y="2636838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>
                <a:solidFill>
                  <a:srgbClr val="FF3300"/>
                </a:solidFill>
              </a:rPr>
              <a:t>х</a:t>
            </a:r>
          </a:p>
        </p:txBody>
      </p:sp>
      <p:graphicFrame>
        <p:nvGraphicFramePr>
          <p:cNvPr id="12353" name="Group 65"/>
          <p:cNvGraphicFramePr>
            <a:graphicFrameLocks noGrp="1"/>
          </p:cNvGraphicFramePr>
          <p:nvPr/>
        </p:nvGraphicFramePr>
        <p:xfrm>
          <a:off x="3708400" y="2133600"/>
          <a:ext cx="1439863" cy="1097280"/>
        </p:xfrm>
        <a:graphic>
          <a:graphicData uri="http://schemas.openxmlformats.org/drawingml/2006/table">
            <a:tbl>
              <a:tblPr/>
              <a:tblGrid>
                <a:gridCol w="720725"/>
                <a:gridCol w="719138"/>
              </a:tblGrid>
              <a:tr h="312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25%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352" name="Group 64"/>
          <p:cNvGraphicFramePr>
            <a:graphicFrameLocks noGrp="1"/>
          </p:cNvGraphicFramePr>
          <p:nvPr/>
        </p:nvGraphicFramePr>
        <p:xfrm>
          <a:off x="7308850" y="2133600"/>
          <a:ext cx="1584325" cy="1097280"/>
        </p:xfrm>
        <a:graphic>
          <a:graphicData uri="http://schemas.openxmlformats.org/drawingml/2006/table">
            <a:tbl>
              <a:tblPr/>
              <a:tblGrid>
                <a:gridCol w="833438"/>
                <a:gridCol w="750887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666" name="Text Box 98"/>
          <p:cNvSpPr txBox="1">
            <a:spLocks noChangeArrowheads="1"/>
          </p:cNvSpPr>
          <p:nvPr/>
        </p:nvSpPr>
        <p:spPr bwMode="auto">
          <a:xfrm>
            <a:off x="6732588" y="26368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3</a:t>
            </a:r>
          </a:p>
        </p:txBody>
      </p:sp>
      <p:sp>
        <p:nvSpPr>
          <p:cNvPr id="109668" name="Text Box 100"/>
          <p:cNvSpPr txBox="1">
            <a:spLocks noChangeArrowheads="1"/>
          </p:cNvSpPr>
          <p:nvPr/>
        </p:nvSpPr>
        <p:spPr bwMode="auto">
          <a:xfrm>
            <a:off x="2843213" y="2636838"/>
            <a:ext cx="850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>
                <a:solidFill>
                  <a:srgbClr val="FF3300"/>
                </a:solidFill>
              </a:rPr>
              <a:t>(3 – х)</a:t>
            </a:r>
          </a:p>
        </p:txBody>
      </p:sp>
      <p:sp>
        <p:nvSpPr>
          <p:cNvPr id="109669" name="Text Box 101"/>
          <p:cNvSpPr txBox="1">
            <a:spLocks noChangeArrowheads="1"/>
          </p:cNvSpPr>
          <p:nvPr/>
        </p:nvSpPr>
        <p:spPr bwMode="auto">
          <a:xfrm>
            <a:off x="5580063" y="2636838"/>
            <a:ext cx="504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=</a:t>
            </a:r>
          </a:p>
        </p:txBody>
      </p:sp>
      <p:sp>
        <p:nvSpPr>
          <p:cNvPr id="109670" name="Text Box 102"/>
          <p:cNvSpPr txBox="1">
            <a:spLocks noChangeArrowheads="1"/>
          </p:cNvSpPr>
          <p:nvPr/>
        </p:nvSpPr>
        <p:spPr bwMode="auto">
          <a:xfrm>
            <a:off x="2411413" y="2636838"/>
            <a:ext cx="312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+</a:t>
            </a:r>
          </a:p>
        </p:txBody>
      </p:sp>
      <p:sp>
        <p:nvSpPr>
          <p:cNvPr id="109671" name="Text Box 103"/>
          <p:cNvSpPr txBox="1">
            <a:spLocks noChangeArrowheads="1"/>
          </p:cNvSpPr>
          <p:nvPr/>
        </p:nvSpPr>
        <p:spPr bwMode="auto">
          <a:xfrm>
            <a:off x="755650" y="2852738"/>
            <a:ext cx="633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>
                <a:solidFill>
                  <a:srgbClr val="990099"/>
                </a:solidFill>
              </a:rPr>
              <a:t>0,1х</a:t>
            </a:r>
          </a:p>
        </p:txBody>
      </p:sp>
      <p:sp>
        <p:nvSpPr>
          <p:cNvPr id="109672" name="Text Box 104"/>
          <p:cNvSpPr txBox="1">
            <a:spLocks noChangeArrowheads="1"/>
          </p:cNvSpPr>
          <p:nvPr/>
        </p:nvSpPr>
        <p:spPr bwMode="auto">
          <a:xfrm>
            <a:off x="3708400" y="2924175"/>
            <a:ext cx="124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990099"/>
                </a:solidFill>
              </a:rPr>
              <a:t>0,25(3-х</a:t>
            </a:r>
            <a:r>
              <a:rPr lang="ru-RU" sz="1400" b="1">
                <a:solidFill>
                  <a:srgbClr val="990099"/>
                </a:solidFill>
              </a:rPr>
              <a:t>)</a:t>
            </a:r>
          </a:p>
        </p:txBody>
      </p:sp>
      <p:sp>
        <p:nvSpPr>
          <p:cNvPr id="109673" name="Text Box 105"/>
          <p:cNvSpPr txBox="1">
            <a:spLocks noChangeArrowheads="1"/>
          </p:cNvSpPr>
          <p:nvPr/>
        </p:nvSpPr>
        <p:spPr bwMode="auto">
          <a:xfrm>
            <a:off x="323850" y="3860800"/>
            <a:ext cx="334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Имеем: </a:t>
            </a:r>
            <a:r>
              <a:rPr lang="ru-RU" sz="1800" b="1">
                <a:solidFill>
                  <a:srgbClr val="990099"/>
                </a:solidFill>
              </a:rPr>
              <a:t>0,1x + 0,25(3- x) = 0,6</a:t>
            </a:r>
          </a:p>
        </p:txBody>
      </p:sp>
      <p:sp>
        <p:nvSpPr>
          <p:cNvPr id="109674" name="Text Box 106"/>
          <p:cNvSpPr txBox="1">
            <a:spLocks noChangeArrowheads="1"/>
          </p:cNvSpPr>
          <p:nvPr/>
        </p:nvSpPr>
        <p:spPr bwMode="auto">
          <a:xfrm>
            <a:off x="1116013" y="4365625"/>
            <a:ext cx="27622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>
                <a:solidFill>
                  <a:srgbClr val="990099"/>
                </a:solidFill>
              </a:rPr>
              <a:t>0,1x + 0,75 – 0,25</a:t>
            </a:r>
            <a:r>
              <a:rPr lang="en-US" sz="1800" b="1">
                <a:solidFill>
                  <a:srgbClr val="990099"/>
                </a:solidFill>
              </a:rPr>
              <a:t>x </a:t>
            </a:r>
            <a:r>
              <a:rPr lang="ru-RU" sz="1800" b="1">
                <a:solidFill>
                  <a:srgbClr val="990099"/>
                </a:solidFill>
              </a:rPr>
              <a:t>= 0,6</a:t>
            </a:r>
          </a:p>
          <a:p>
            <a:r>
              <a:rPr lang="ru-RU" sz="1800" b="1">
                <a:solidFill>
                  <a:srgbClr val="990099"/>
                </a:solidFill>
              </a:rPr>
              <a:t/>
            </a:r>
            <a:br>
              <a:rPr lang="ru-RU" sz="1800" b="1">
                <a:solidFill>
                  <a:srgbClr val="990099"/>
                </a:solidFill>
              </a:rPr>
            </a:br>
            <a:r>
              <a:rPr lang="ru-RU" sz="1800" b="1">
                <a:solidFill>
                  <a:srgbClr val="990099"/>
                </a:solidFill>
              </a:rPr>
              <a:t>-0,15</a:t>
            </a:r>
            <a:r>
              <a:rPr lang="en-US" sz="1800" b="1">
                <a:solidFill>
                  <a:srgbClr val="990099"/>
                </a:solidFill>
              </a:rPr>
              <a:t>x</a:t>
            </a:r>
            <a:r>
              <a:rPr lang="ru-RU" sz="1800" b="1">
                <a:solidFill>
                  <a:srgbClr val="990099"/>
                </a:solidFill>
              </a:rPr>
              <a:t> = -0,15</a:t>
            </a:r>
            <a:endParaRPr lang="en-US" sz="1800" b="1">
              <a:solidFill>
                <a:srgbClr val="990099"/>
              </a:solidFill>
            </a:endParaRPr>
          </a:p>
          <a:p>
            <a:r>
              <a:rPr lang="ru-RU" sz="1800" b="1">
                <a:solidFill>
                  <a:srgbClr val="990099"/>
                </a:solidFill>
              </a:rPr>
              <a:t/>
            </a:r>
            <a:br>
              <a:rPr lang="ru-RU" sz="1800" b="1">
                <a:solidFill>
                  <a:srgbClr val="990099"/>
                </a:solidFill>
              </a:rPr>
            </a:br>
            <a:r>
              <a:rPr lang="en-US" sz="1800" b="1">
                <a:solidFill>
                  <a:srgbClr val="990099"/>
                </a:solidFill>
              </a:rPr>
              <a:t>x</a:t>
            </a:r>
            <a:r>
              <a:rPr lang="ru-RU" sz="1800" b="1">
                <a:solidFill>
                  <a:srgbClr val="990099"/>
                </a:solidFill>
              </a:rPr>
              <a:t> = 1</a:t>
            </a:r>
          </a:p>
          <a:p>
            <a:endParaRPr lang="ru-RU" sz="1800" b="1">
              <a:solidFill>
                <a:srgbClr val="990099"/>
              </a:solidFill>
            </a:endParaRPr>
          </a:p>
          <a:p>
            <a:r>
              <a:rPr lang="ru-RU" sz="1800" b="1">
                <a:solidFill>
                  <a:srgbClr val="990099"/>
                </a:solidFill>
              </a:rPr>
              <a:t>3 – </a:t>
            </a:r>
            <a:r>
              <a:rPr lang="en-US" sz="1800" b="1">
                <a:solidFill>
                  <a:srgbClr val="990099"/>
                </a:solidFill>
              </a:rPr>
              <a:t>x </a:t>
            </a:r>
            <a:r>
              <a:rPr lang="ru-RU" sz="1800" b="1">
                <a:solidFill>
                  <a:srgbClr val="990099"/>
                </a:solidFill>
              </a:rPr>
              <a:t>= 3 – 1 = 2</a:t>
            </a:r>
          </a:p>
        </p:txBody>
      </p:sp>
      <p:sp>
        <p:nvSpPr>
          <p:cNvPr id="109675" name="Text Box 107"/>
          <p:cNvSpPr txBox="1">
            <a:spLocks noChangeArrowheads="1"/>
          </p:cNvSpPr>
          <p:nvPr/>
        </p:nvSpPr>
        <p:spPr bwMode="auto">
          <a:xfrm>
            <a:off x="3348038" y="6237288"/>
            <a:ext cx="1935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Ответ: 1 кг; 2 кг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429500" y="285750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990099"/>
                </a:solidFill>
              </a:rPr>
              <a:t>0,6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096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9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9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1096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1096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1096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096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096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096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096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096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096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/>
      <p:bldP spid="109601" grpId="0"/>
      <p:bldP spid="109666" grpId="0"/>
      <p:bldP spid="109666" grpId="1"/>
      <p:bldP spid="109668" grpId="0"/>
      <p:bldP spid="109669" grpId="0"/>
      <p:bldP spid="109670" grpId="0"/>
      <p:bldP spid="109672" grpId="0"/>
      <p:bldP spid="109673" grpId="0"/>
      <p:bldP spid="109674" grpId="0"/>
      <p:bldP spid="10967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0" y="476250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Задача.</a:t>
            </a:r>
          </a:p>
          <a:p>
            <a:r>
              <a:rPr lang="ru-RU" sz="2400"/>
              <a:t>Сколько кг воды нужно выпарить из 0,5 т целлюлозной массы, содержащей 85% воды, чтобы получить массу с содержанием 75% воды?</a:t>
            </a: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3924300" y="1844675"/>
            <a:ext cx="1250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Решение </a:t>
            </a:r>
          </a:p>
        </p:txBody>
      </p:sp>
      <p:graphicFrame>
        <p:nvGraphicFramePr>
          <p:cNvPr id="13376" name="Group 64"/>
          <p:cNvGraphicFramePr>
            <a:graphicFrameLocks noGrp="1"/>
          </p:cNvGraphicFramePr>
          <p:nvPr>
            <p:ph sz="half" idx="4294967295"/>
          </p:nvPr>
        </p:nvGraphicFramePr>
        <p:xfrm>
          <a:off x="611188" y="2276475"/>
          <a:ext cx="1728787" cy="1163320"/>
        </p:xfrm>
        <a:graphic>
          <a:graphicData uri="http://schemas.openxmlformats.org/drawingml/2006/table">
            <a:tbl>
              <a:tblPr/>
              <a:tblGrid>
                <a:gridCol w="1008062"/>
                <a:gridCol w="72072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цел-за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85%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377" name="Group 65"/>
          <p:cNvGraphicFramePr>
            <a:graphicFrameLocks noGrp="1"/>
          </p:cNvGraphicFramePr>
          <p:nvPr>
            <p:ph sz="quarter" idx="4294967295"/>
          </p:nvPr>
        </p:nvGraphicFramePr>
        <p:xfrm>
          <a:off x="3708400" y="2276475"/>
          <a:ext cx="1873250" cy="1172845"/>
        </p:xfrm>
        <a:graphic>
          <a:graphicData uri="http://schemas.openxmlformats.org/drawingml/2006/table">
            <a:tbl>
              <a:tblPr/>
              <a:tblGrid>
                <a:gridCol w="936625"/>
                <a:gridCol w="936625"/>
              </a:tblGrid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цел-за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701" name="Text Box 37"/>
          <p:cNvSpPr txBox="1">
            <a:spLocks noChangeArrowheads="1"/>
          </p:cNvSpPr>
          <p:nvPr/>
        </p:nvSpPr>
        <p:spPr bwMode="auto">
          <a:xfrm>
            <a:off x="2555875" y="2708275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-</a:t>
            </a:r>
            <a:r>
              <a:rPr lang="ru-RU" sz="3200" b="1"/>
              <a:t> </a:t>
            </a:r>
          </a:p>
        </p:txBody>
      </p:sp>
      <p:graphicFrame>
        <p:nvGraphicFramePr>
          <p:cNvPr id="13375" name="Group 63"/>
          <p:cNvGraphicFramePr>
            <a:graphicFrameLocks noGrp="1"/>
          </p:cNvGraphicFramePr>
          <p:nvPr>
            <p:ph sz="quarter" idx="4294967295"/>
          </p:nvPr>
        </p:nvGraphicFramePr>
        <p:xfrm>
          <a:off x="7235825" y="2276475"/>
          <a:ext cx="1873250" cy="1158558"/>
        </p:xfrm>
        <a:graphic>
          <a:graphicData uri="http://schemas.openxmlformats.org/drawingml/2006/table">
            <a:tbl>
              <a:tblPr/>
              <a:tblGrid>
                <a:gridCol w="911225"/>
                <a:gridCol w="962025"/>
              </a:tblGrid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цел-за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75%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791" name="Text Box 127"/>
          <p:cNvSpPr txBox="1">
            <a:spLocks noChangeArrowheads="1"/>
          </p:cNvSpPr>
          <p:nvPr/>
        </p:nvSpPr>
        <p:spPr bwMode="auto">
          <a:xfrm>
            <a:off x="0" y="2852738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0,5</a:t>
            </a:r>
          </a:p>
        </p:txBody>
      </p:sp>
      <p:sp>
        <p:nvSpPr>
          <p:cNvPr id="113792" name="Text Box 128"/>
          <p:cNvSpPr txBox="1">
            <a:spLocks noChangeArrowheads="1"/>
          </p:cNvSpPr>
          <p:nvPr/>
        </p:nvSpPr>
        <p:spPr bwMode="auto">
          <a:xfrm>
            <a:off x="3203575" y="28527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х</a:t>
            </a:r>
          </a:p>
        </p:txBody>
      </p:sp>
      <p:sp>
        <p:nvSpPr>
          <p:cNvPr id="113793" name="Text Box 129"/>
          <p:cNvSpPr txBox="1">
            <a:spLocks noChangeArrowheads="1"/>
          </p:cNvSpPr>
          <p:nvPr/>
        </p:nvSpPr>
        <p:spPr bwMode="auto">
          <a:xfrm>
            <a:off x="5867400" y="2852738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=</a:t>
            </a:r>
          </a:p>
        </p:txBody>
      </p:sp>
      <p:sp>
        <p:nvSpPr>
          <p:cNvPr id="113794" name="Text Box 130"/>
          <p:cNvSpPr txBox="1">
            <a:spLocks noChangeArrowheads="1"/>
          </p:cNvSpPr>
          <p:nvPr/>
        </p:nvSpPr>
        <p:spPr bwMode="auto">
          <a:xfrm>
            <a:off x="395288" y="393382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0,5</a:t>
            </a:r>
            <a:r>
              <a:rPr lang="en-US" sz="1800"/>
              <a:t> · 0,85 = </a:t>
            </a:r>
            <a:r>
              <a:rPr lang="en-US" sz="1800">
                <a:solidFill>
                  <a:srgbClr val="990099"/>
                </a:solidFill>
              </a:rPr>
              <a:t>0,425</a:t>
            </a:r>
            <a:endParaRPr lang="ru-RU" sz="1800">
              <a:solidFill>
                <a:srgbClr val="990099"/>
              </a:solidFill>
            </a:endParaRPr>
          </a:p>
        </p:txBody>
      </p:sp>
      <p:sp>
        <p:nvSpPr>
          <p:cNvPr id="113795" name="Text Box 131"/>
          <p:cNvSpPr txBox="1">
            <a:spLocks noChangeArrowheads="1"/>
          </p:cNvSpPr>
          <p:nvPr/>
        </p:nvSpPr>
        <p:spPr bwMode="auto">
          <a:xfrm>
            <a:off x="1619250" y="3068638"/>
            <a:ext cx="819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rgbClr val="990099"/>
                </a:solidFill>
              </a:rPr>
              <a:t>0,425</a:t>
            </a:r>
            <a:r>
              <a:rPr lang="ru-RU" sz="1800" b="1"/>
              <a:t> </a:t>
            </a:r>
          </a:p>
        </p:txBody>
      </p:sp>
      <p:sp>
        <p:nvSpPr>
          <p:cNvPr id="113796" name="Text Box 132"/>
          <p:cNvSpPr txBox="1">
            <a:spLocks noChangeArrowheads="1"/>
          </p:cNvSpPr>
          <p:nvPr/>
        </p:nvSpPr>
        <p:spPr bwMode="auto">
          <a:xfrm>
            <a:off x="6372225" y="2852738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(0,5-х)</a:t>
            </a:r>
          </a:p>
        </p:txBody>
      </p:sp>
      <p:sp>
        <p:nvSpPr>
          <p:cNvPr id="113797" name="Text Box 133"/>
          <p:cNvSpPr txBox="1">
            <a:spLocks noChangeArrowheads="1"/>
          </p:cNvSpPr>
          <p:nvPr/>
        </p:nvSpPr>
        <p:spPr bwMode="auto">
          <a:xfrm>
            <a:off x="8101013" y="3068638"/>
            <a:ext cx="1285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990099"/>
                </a:solidFill>
              </a:rPr>
              <a:t>0,75( 0,5 – x)</a:t>
            </a:r>
            <a:r>
              <a:rPr lang="ru-RU" sz="1800" b="1"/>
              <a:t> </a:t>
            </a:r>
          </a:p>
        </p:txBody>
      </p:sp>
      <p:sp>
        <p:nvSpPr>
          <p:cNvPr id="113800" name="Text Box 136"/>
          <p:cNvSpPr txBox="1">
            <a:spLocks noChangeArrowheads="1"/>
          </p:cNvSpPr>
          <p:nvPr/>
        </p:nvSpPr>
        <p:spPr bwMode="auto">
          <a:xfrm>
            <a:off x="4859338" y="30686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800"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</a:t>
            </a:r>
          </a:p>
        </p:txBody>
      </p:sp>
      <p:sp>
        <p:nvSpPr>
          <p:cNvPr id="113801" name="Text Box 137"/>
          <p:cNvSpPr txBox="1">
            <a:spLocks noChangeArrowheads="1"/>
          </p:cNvSpPr>
          <p:nvPr/>
        </p:nvSpPr>
        <p:spPr bwMode="auto">
          <a:xfrm>
            <a:off x="0" y="3716338"/>
            <a:ext cx="4657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Имеем:</a:t>
            </a:r>
            <a:r>
              <a:rPr lang="en-US" sz="2400"/>
              <a:t> </a:t>
            </a:r>
            <a:r>
              <a:rPr lang="en-US" sz="2400">
                <a:solidFill>
                  <a:srgbClr val="990099"/>
                </a:solidFill>
              </a:rPr>
              <a:t>0,425</a:t>
            </a:r>
            <a:r>
              <a:rPr lang="ru-RU" sz="2400">
                <a:solidFill>
                  <a:srgbClr val="990099"/>
                </a:solidFill>
              </a:rPr>
              <a:t> </a:t>
            </a:r>
            <a:r>
              <a:rPr lang="en-US" sz="2400">
                <a:solidFill>
                  <a:srgbClr val="990099"/>
                </a:solidFill>
              </a:rPr>
              <a:t>- x = 0,75( 0,5 – x)</a:t>
            </a:r>
            <a:endParaRPr lang="ru-RU" sz="2400">
              <a:solidFill>
                <a:srgbClr val="990099"/>
              </a:solidFill>
            </a:endParaRPr>
          </a:p>
        </p:txBody>
      </p:sp>
      <p:sp>
        <p:nvSpPr>
          <p:cNvPr id="113802" name="Text Box 138"/>
          <p:cNvSpPr txBox="1">
            <a:spLocks noChangeArrowheads="1"/>
          </p:cNvSpPr>
          <p:nvPr/>
        </p:nvSpPr>
        <p:spPr bwMode="auto">
          <a:xfrm>
            <a:off x="1187450" y="4210050"/>
            <a:ext cx="36480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990099"/>
                </a:solidFill>
              </a:rPr>
              <a:t>0,425 – </a:t>
            </a:r>
            <a:r>
              <a:rPr lang="en-US" sz="2400">
                <a:solidFill>
                  <a:srgbClr val="990099"/>
                </a:solidFill>
              </a:rPr>
              <a:t>x </a:t>
            </a:r>
            <a:r>
              <a:rPr lang="ru-RU" sz="2400">
                <a:solidFill>
                  <a:srgbClr val="990099"/>
                </a:solidFill>
              </a:rPr>
              <a:t>= 0,375 – 0,75</a:t>
            </a:r>
            <a:r>
              <a:rPr lang="en-US" sz="2400">
                <a:solidFill>
                  <a:srgbClr val="990099"/>
                </a:solidFill>
              </a:rPr>
              <a:t>x</a:t>
            </a:r>
          </a:p>
          <a:p>
            <a:endParaRPr lang="ru-RU" sz="2400">
              <a:solidFill>
                <a:srgbClr val="990099"/>
              </a:solidFill>
            </a:endParaRPr>
          </a:p>
          <a:p>
            <a:r>
              <a:rPr lang="en-US" sz="2400">
                <a:solidFill>
                  <a:srgbClr val="990099"/>
                </a:solidFill>
              </a:rPr>
              <a:t>x </a:t>
            </a:r>
            <a:r>
              <a:rPr lang="ru-RU" sz="2400">
                <a:solidFill>
                  <a:srgbClr val="990099"/>
                </a:solidFill>
              </a:rPr>
              <a:t>- 0, 75</a:t>
            </a:r>
            <a:r>
              <a:rPr lang="en-US" sz="2400">
                <a:solidFill>
                  <a:srgbClr val="990099"/>
                </a:solidFill>
              </a:rPr>
              <a:t>x </a:t>
            </a:r>
            <a:r>
              <a:rPr lang="ru-RU" sz="2400">
                <a:solidFill>
                  <a:srgbClr val="990099"/>
                </a:solidFill>
              </a:rPr>
              <a:t>= 0,425 – 0,375</a:t>
            </a:r>
          </a:p>
          <a:p>
            <a:endParaRPr lang="ru-RU" sz="2400">
              <a:solidFill>
                <a:srgbClr val="990099"/>
              </a:solidFill>
            </a:endParaRPr>
          </a:p>
          <a:p>
            <a:r>
              <a:rPr lang="ru-RU" sz="2400">
                <a:solidFill>
                  <a:srgbClr val="990099"/>
                </a:solidFill>
              </a:rPr>
              <a:t>0,25</a:t>
            </a:r>
            <a:r>
              <a:rPr lang="en-US" sz="2400">
                <a:solidFill>
                  <a:srgbClr val="990099"/>
                </a:solidFill>
              </a:rPr>
              <a:t>x </a:t>
            </a:r>
            <a:r>
              <a:rPr lang="ru-RU" sz="2400">
                <a:solidFill>
                  <a:srgbClr val="990099"/>
                </a:solidFill>
              </a:rPr>
              <a:t>= 0,05</a:t>
            </a:r>
            <a:endParaRPr lang="en-US" sz="2400">
              <a:solidFill>
                <a:srgbClr val="990099"/>
              </a:solidFill>
            </a:endParaRPr>
          </a:p>
          <a:p>
            <a:r>
              <a:rPr lang="en-US" sz="2400">
                <a:solidFill>
                  <a:srgbClr val="990099"/>
                </a:solidFill>
              </a:rPr>
              <a:t>x </a:t>
            </a:r>
            <a:r>
              <a:rPr lang="ru-RU" sz="2400">
                <a:solidFill>
                  <a:srgbClr val="990099"/>
                </a:solidFill>
              </a:rPr>
              <a:t>= 0,2</a:t>
            </a:r>
          </a:p>
        </p:txBody>
      </p:sp>
      <p:sp>
        <p:nvSpPr>
          <p:cNvPr id="113803" name="Text Box 139"/>
          <p:cNvSpPr txBox="1">
            <a:spLocks noChangeArrowheads="1"/>
          </p:cNvSpPr>
          <p:nvPr/>
        </p:nvSpPr>
        <p:spPr bwMode="auto">
          <a:xfrm>
            <a:off x="3419475" y="6308725"/>
            <a:ext cx="1649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Ответ: 200 кг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3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3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3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13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137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137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1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1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138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138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138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138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138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1138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1138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1138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/>
      <p:bldP spid="113669" grpId="0"/>
      <p:bldP spid="113701" grpId="0"/>
      <p:bldP spid="113791" grpId="0"/>
      <p:bldP spid="113792" grpId="0"/>
      <p:bldP spid="113793" grpId="0"/>
      <p:bldP spid="113794" grpId="0"/>
      <p:bldP spid="113794" grpId="1"/>
      <p:bldP spid="113795" grpId="0"/>
      <p:bldP spid="113796" grpId="0"/>
      <p:bldP spid="113797" grpId="0"/>
      <p:bldP spid="113800" grpId="0"/>
      <p:bldP spid="113801" grpId="0"/>
      <p:bldP spid="113802" grpId="0"/>
      <p:bldP spid="1138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Задача.</a:t>
            </a:r>
          </a:p>
          <a:p>
            <a:r>
              <a:rPr lang="ru-RU" sz="2400"/>
              <a:t>Смешали 2л 60%- ного раствора соли с 3л 50%- ного раствора соли и к смеси добавили 1л чистой воды. Какова концентрация соли в полученной смеси?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3779838" y="1700213"/>
            <a:ext cx="125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Решение </a:t>
            </a:r>
          </a:p>
        </p:txBody>
      </p:sp>
      <p:graphicFrame>
        <p:nvGraphicFramePr>
          <p:cNvPr id="14419" name="Group 83"/>
          <p:cNvGraphicFramePr>
            <a:graphicFrameLocks noGrp="1"/>
          </p:cNvGraphicFramePr>
          <p:nvPr>
            <p:ph sz="quarter" idx="4294967295"/>
          </p:nvPr>
        </p:nvGraphicFramePr>
        <p:xfrm>
          <a:off x="684213" y="2133600"/>
          <a:ext cx="1436687" cy="1149033"/>
        </p:xfrm>
        <a:graphic>
          <a:graphicData uri="http://schemas.openxmlformats.org/drawingml/2006/table">
            <a:tbl>
              <a:tblPr/>
              <a:tblGrid>
                <a:gridCol w="720725"/>
                <a:gridCol w="715962"/>
              </a:tblGrid>
              <a:tr h="417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60%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9894" name="Group 86"/>
          <p:cNvGraphicFramePr>
            <a:graphicFrameLocks noGrp="1"/>
          </p:cNvGraphicFramePr>
          <p:nvPr>
            <p:ph sz="quarter" idx="4294967295"/>
          </p:nvPr>
        </p:nvGraphicFramePr>
        <p:xfrm>
          <a:off x="1042988" y="3573463"/>
          <a:ext cx="1584325" cy="1269048"/>
        </p:xfrm>
        <a:graphic>
          <a:graphicData uri="http://schemas.openxmlformats.org/drawingml/2006/table">
            <a:tbl>
              <a:tblPr/>
              <a:tblGrid>
                <a:gridCol w="801687"/>
                <a:gridCol w="78263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Х 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20" name="Group 84"/>
          <p:cNvGraphicFramePr>
            <a:graphicFrameLocks noGrp="1"/>
          </p:cNvGraphicFramePr>
          <p:nvPr>
            <p:ph sz="quarter" idx="4294967295"/>
          </p:nvPr>
        </p:nvGraphicFramePr>
        <p:xfrm>
          <a:off x="3635375" y="2133600"/>
          <a:ext cx="1655763" cy="1152208"/>
        </p:xfrm>
        <a:graphic>
          <a:graphicData uri="http://schemas.openxmlformats.org/drawingml/2006/table">
            <a:tbl>
              <a:tblPr/>
              <a:tblGrid>
                <a:gridCol w="938213"/>
                <a:gridCol w="717550"/>
              </a:tblGrid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50%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21" name="Group 85"/>
          <p:cNvGraphicFramePr>
            <a:graphicFrameLocks noGrp="1"/>
          </p:cNvGraphicFramePr>
          <p:nvPr>
            <p:ph sz="quarter" idx="4294967295"/>
          </p:nvPr>
        </p:nvGraphicFramePr>
        <p:xfrm>
          <a:off x="6443663" y="2133600"/>
          <a:ext cx="1450975" cy="1152208"/>
        </p:xfrm>
        <a:graphic>
          <a:graphicData uri="http://schemas.openxmlformats.org/drawingml/2006/table">
            <a:tbl>
              <a:tblPr/>
              <a:tblGrid>
                <a:gridCol w="728662"/>
                <a:gridCol w="722313"/>
              </a:tblGrid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9895" name="Text Box 87"/>
          <p:cNvSpPr txBox="1">
            <a:spLocks noChangeArrowheads="1"/>
          </p:cNvSpPr>
          <p:nvPr/>
        </p:nvSpPr>
        <p:spPr bwMode="auto">
          <a:xfrm>
            <a:off x="250825" y="27082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2</a:t>
            </a:r>
          </a:p>
        </p:txBody>
      </p:sp>
      <p:sp>
        <p:nvSpPr>
          <p:cNvPr id="119896" name="Text Box 88"/>
          <p:cNvSpPr txBox="1">
            <a:spLocks noChangeArrowheads="1"/>
          </p:cNvSpPr>
          <p:nvPr/>
        </p:nvSpPr>
        <p:spPr bwMode="auto">
          <a:xfrm>
            <a:off x="3276600" y="27082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3</a:t>
            </a:r>
          </a:p>
        </p:txBody>
      </p:sp>
      <p:sp>
        <p:nvSpPr>
          <p:cNvPr id="119897" name="Text Box 89"/>
          <p:cNvSpPr txBox="1">
            <a:spLocks noChangeArrowheads="1"/>
          </p:cNvSpPr>
          <p:nvPr/>
        </p:nvSpPr>
        <p:spPr bwMode="auto">
          <a:xfrm>
            <a:off x="6156325" y="27082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1</a:t>
            </a:r>
          </a:p>
        </p:txBody>
      </p:sp>
      <p:sp>
        <p:nvSpPr>
          <p:cNvPr id="119898" name="Text Box 90"/>
          <p:cNvSpPr txBox="1">
            <a:spLocks noChangeArrowheads="1"/>
          </p:cNvSpPr>
          <p:nvPr/>
        </p:nvSpPr>
        <p:spPr bwMode="auto">
          <a:xfrm>
            <a:off x="2555875" y="2708275"/>
            <a:ext cx="3317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+</a:t>
            </a:r>
          </a:p>
        </p:txBody>
      </p:sp>
      <p:sp>
        <p:nvSpPr>
          <p:cNvPr id="119899" name="Rectangle 91"/>
          <p:cNvSpPr>
            <a:spLocks noChangeArrowheads="1"/>
          </p:cNvSpPr>
          <p:nvPr/>
        </p:nvSpPr>
        <p:spPr bwMode="auto">
          <a:xfrm>
            <a:off x="5580063" y="2708275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+</a:t>
            </a:r>
          </a:p>
        </p:txBody>
      </p:sp>
      <p:sp>
        <p:nvSpPr>
          <p:cNvPr id="119900" name="Text Box 92"/>
          <p:cNvSpPr txBox="1">
            <a:spLocks noChangeArrowheads="1"/>
          </p:cNvSpPr>
          <p:nvPr/>
        </p:nvSpPr>
        <p:spPr bwMode="auto">
          <a:xfrm>
            <a:off x="8243888" y="2636838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=</a:t>
            </a:r>
          </a:p>
        </p:txBody>
      </p:sp>
      <p:sp>
        <p:nvSpPr>
          <p:cNvPr id="119901" name="Text Box 93"/>
          <p:cNvSpPr txBox="1">
            <a:spLocks noChangeArrowheads="1"/>
          </p:cNvSpPr>
          <p:nvPr/>
        </p:nvSpPr>
        <p:spPr bwMode="auto">
          <a:xfrm>
            <a:off x="179388" y="4149725"/>
            <a:ext cx="250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=</a:t>
            </a:r>
          </a:p>
        </p:txBody>
      </p:sp>
      <p:sp>
        <p:nvSpPr>
          <p:cNvPr id="119902" name="Rectangle 94"/>
          <p:cNvSpPr>
            <a:spLocks noChangeArrowheads="1"/>
          </p:cNvSpPr>
          <p:nvPr/>
        </p:nvSpPr>
        <p:spPr bwMode="auto">
          <a:xfrm>
            <a:off x="323850" y="5084763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Символы «+» между таблицами показывают, что растворы смешиваются и, следовательно, соответствующие массы складываются.</a:t>
            </a:r>
          </a:p>
        </p:txBody>
      </p:sp>
      <p:sp>
        <p:nvSpPr>
          <p:cNvPr id="119903" name="Rectangle 95"/>
          <p:cNvSpPr>
            <a:spLocks noChangeArrowheads="1"/>
          </p:cNvSpPr>
          <p:nvPr/>
        </p:nvSpPr>
        <p:spPr bwMode="auto">
          <a:xfrm>
            <a:off x="3492500" y="3716338"/>
            <a:ext cx="479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800"/>
              <a:t>1) Находим массу соли в первом растворе:</a:t>
            </a:r>
          </a:p>
          <a:p>
            <a:pPr algn="ctr"/>
            <a:r>
              <a:rPr lang="ru-RU" sz="1800"/>
              <a:t>0,6 · 2 =</a:t>
            </a:r>
          </a:p>
        </p:txBody>
      </p:sp>
      <p:sp>
        <p:nvSpPr>
          <p:cNvPr id="119904" name="Text Box 96"/>
          <p:cNvSpPr txBox="1">
            <a:spLocks noChangeArrowheads="1"/>
          </p:cNvSpPr>
          <p:nvPr/>
        </p:nvSpPr>
        <p:spPr bwMode="auto">
          <a:xfrm>
            <a:off x="6372225" y="4005263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0099"/>
                </a:solidFill>
              </a:rPr>
              <a:t>1,2</a:t>
            </a:r>
          </a:p>
        </p:txBody>
      </p:sp>
      <p:sp>
        <p:nvSpPr>
          <p:cNvPr id="119905" name="Rectangle 97"/>
          <p:cNvSpPr>
            <a:spLocks noChangeArrowheads="1"/>
          </p:cNvSpPr>
          <p:nvPr/>
        </p:nvSpPr>
        <p:spPr bwMode="auto">
          <a:xfrm>
            <a:off x="3592513" y="4292600"/>
            <a:ext cx="490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800"/>
              <a:t>2) Находим массу соли во втором растворе:</a:t>
            </a:r>
          </a:p>
          <a:p>
            <a:pPr algn="ctr"/>
            <a:r>
              <a:rPr lang="ru-RU" sz="1800"/>
              <a:t>0,5 · 3 = </a:t>
            </a:r>
          </a:p>
        </p:txBody>
      </p:sp>
      <p:sp>
        <p:nvSpPr>
          <p:cNvPr id="119907" name="Text Box 99"/>
          <p:cNvSpPr txBox="1">
            <a:spLocks noChangeArrowheads="1"/>
          </p:cNvSpPr>
          <p:nvPr/>
        </p:nvSpPr>
        <p:spPr bwMode="auto">
          <a:xfrm>
            <a:off x="6443663" y="4581525"/>
            <a:ext cx="56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solidFill>
                  <a:srgbClr val="990099"/>
                </a:solidFill>
              </a:rPr>
              <a:t>1,5 </a:t>
            </a:r>
          </a:p>
        </p:txBody>
      </p:sp>
      <p:sp>
        <p:nvSpPr>
          <p:cNvPr id="119908" name="Text Box 100"/>
          <p:cNvSpPr txBox="1">
            <a:spLocks noChangeArrowheads="1"/>
          </p:cNvSpPr>
          <p:nvPr/>
        </p:nvSpPr>
        <p:spPr bwMode="auto">
          <a:xfrm>
            <a:off x="0" y="5516563"/>
            <a:ext cx="33734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/>
              <a:t>Для каждого раствора имеем:</a:t>
            </a:r>
          </a:p>
          <a:p>
            <a:r>
              <a:rPr lang="ru-RU" sz="1800"/>
              <a:t>Масса соли:  1,2 + 1,5 + 0 =</a:t>
            </a:r>
          </a:p>
          <a:p>
            <a:endParaRPr lang="ru-RU" sz="1800"/>
          </a:p>
          <a:p>
            <a:r>
              <a:rPr lang="ru-RU" sz="1800"/>
              <a:t>общая раствора: 2 + 3 + 1 =</a:t>
            </a:r>
            <a:endParaRPr lang="ru-RU" sz="1800">
              <a:solidFill>
                <a:srgbClr val="990099"/>
              </a:solidFill>
            </a:endParaRPr>
          </a:p>
        </p:txBody>
      </p:sp>
      <p:sp>
        <p:nvSpPr>
          <p:cNvPr id="119909" name="Text Box 101"/>
          <p:cNvSpPr txBox="1">
            <a:spLocks noChangeArrowheads="1"/>
          </p:cNvSpPr>
          <p:nvPr/>
        </p:nvSpPr>
        <p:spPr bwMode="auto">
          <a:xfrm>
            <a:off x="3059113" y="5805488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990099"/>
                </a:solidFill>
              </a:rPr>
              <a:t>2,7</a:t>
            </a:r>
          </a:p>
        </p:txBody>
      </p:sp>
      <p:sp>
        <p:nvSpPr>
          <p:cNvPr id="119910" name="Text Box 102"/>
          <p:cNvSpPr txBox="1">
            <a:spLocks noChangeArrowheads="1"/>
          </p:cNvSpPr>
          <p:nvPr/>
        </p:nvSpPr>
        <p:spPr bwMode="auto">
          <a:xfrm>
            <a:off x="3851275" y="6308725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>
                <a:solidFill>
                  <a:srgbClr val="990099"/>
                </a:solidFill>
              </a:rPr>
              <a:t>6</a:t>
            </a:r>
          </a:p>
        </p:txBody>
      </p:sp>
      <p:sp>
        <p:nvSpPr>
          <p:cNvPr id="119911" name="Text Box 103"/>
          <p:cNvSpPr txBox="1">
            <a:spLocks noChangeArrowheads="1"/>
          </p:cNvSpPr>
          <p:nvPr/>
        </p:nvSpPr>
        <p:spPr bwMode="auto">
          <a:xfrm>
            <a:off x="4356100" y="4437063"/>
            <a:ext cx="29019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Имеем:</a:t>
            </a:r>
            <a:r>
              <a:rPr lang="ru-RU" sz="1800"/>
              <a:t> </a:t>
            </a:r>
            <a:r>
              <a:rPr lang="ru-RU" sz="2400">
                <a:solidFill>
                  <a:srgbClr val="990099"/>
                </a:solidFill>
              </a:rPr>
              <a:t>6   — 100%</a:t>
            </a:r>
          </a:p>
          <a:p>
            <a:r>
              <a:rPr lang="ru-RU" sz="2400">
                <a:solidFill>
                  <a:srgbClr val="990099"/>
                </a:solidFill>
              </a:rPr>
              <a:t>              </a:t>
            </a:r>
          </a:p>
          <a:p>
            <a:r>
              <a:rPr lang="ru-RU" sz="2400">
                <a:solidFill>
                  <a:srgbClr val="990099"/>
                </a:solidFill>
              </a:rPr>
              <a:t>             2,7 — х%</a:t>
            </a:r>
            <a:r>
              <a:rPr lang="ru-RU" sz="180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119912" name="Text Box 104"/>
          <p:cNvSpPr txBox="1">
            <a:spLocks noChangeArrowheads="1"/>
          </p:cNvSpPr>
          <p:nvPr/>
        </p:nvSpPr>
        <p:spPr bwMode="auto">
          <a:xfrm>
            <a:off x="7019925" y="4724400"/>
            <a:ext cx="1797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=&gt; х = 45%</a:t>
            </a:r>
            <a:r>
              <a:rPr lang="ru-RU" sz="1800"/>
              <a:t> </a:t>
            </a:r>
          </a:p>
        </p:txBody>
      </p:sp>
      <p:sp>
        <p:nvSpPr>
          <p:cNvPr id="119913" name="Text Box 105"/>
          <p:cNvSpPr txBox="1">
            <a:spLocks noChangeArrowheads="1"/>
          </p:cNvSpPr>
          <p:nvPr/>
        </p:nvSpPr>
        <p:spPr bwMode="auto">
          <a:xfrm>
            <a:off x="3851275" y="6308725"/>
            <a:ext cx="14525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b="1"/>
              <a:t>Ответ: 45%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9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9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9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9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9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9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9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9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9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119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199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199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199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40"/>
                            </p:stCondLst>
                            <p:childTnLst>
                              <p:par>
                                <p:cTn id="7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19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19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19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1164 0.00463 L -0.61806 -0.16343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19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-8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19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1199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1199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1199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80"/>
                            </p:stCondLst>
                            <p:childTnLst>
                              <p:par>
                                <p:cTn id="9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1199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1199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1199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119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2757 -0.25209 " pathEditMode="relative" ptsTypes="AA">
                                      <p:cBhvr>
                                        <p:cTn id="103" dur="2000" fill="hold"/>
                                        <p:tgtEl>
                                          <p:spTgt spid="1199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1199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1199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1199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4" dur="80"/>
                                        <p:tgtEl>
                                          <p:spTgt spid="1199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5" dur="80"/>
                                        <p:tgtEl>
                                          <p:spTgt spid="1199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80"/>
                                        <p:tgtEl>
                                          <p:spTgt spid="1199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760"/>
                            </p:stCondLst>
                            <p:childTnLst>
                              <p:par>
                                <p:cTn id="1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80"/>
                                        <p:tgtEl>
                                          <p:spTgt spid="1199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80"/>
                                        <p:tgtEl>
                                          <p:spTgt spid="1199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80"/>
                                        <p:tgtEl>
                                          <p:spTgt spid="1199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35434 -0.3044 " pathEditMode="relative" ptsTypes="AA">
                                      <p:cBhvr>
                                        <p:cTn id="126" dur="2000" fill="hold"/>
                                        <p:tgtEl>
                                          <p:spTgt spid="1199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1163 -0.01597 L -0.20851 -0.19468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199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8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1199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6" dur="80"/>
                                        <p:tgtEl>
                                          <p:spTgt spid="1199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7" dur="80"/>
                                        <p:tgtEl>
                                          <p:spTgt spid="1199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80"/>
                                        <p:tgtEl>
                                          <p:spTgt spid="1199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3" dur="80"/>
                                        <p:tgtEl>
                                          <p:spTgt spid="1199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4" dur="80"/>
                                        <p:tgtEl>
                                          <p:spTgt spid="1199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80"/>
                                        <p:tgtEl>
                                          <p:spTgt spid="1199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0" dur="80"/>
                                        <p:tgtEl>
                                          <p:spTgt spid="1199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1" dur="80"/>
                                        <p:tgtEl>
                                          <p:spTgt spid="1199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80"/>
                                        <p:tgtEl>
                                          <p:spTgt spid="1199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  <p:bldP spid="119813" grpId="0"/>
      <p:bldP spid="119895" grpId="0"/>
      <p:bldP spid="119896" grpId="0"/>
      <p:bldP spid="119897" grpId="0"/>
      <p:bldP spid="119898" grpId="0"/>
      <p:bldP spid="119899" grpId="0"/>
      <p:bldP spid="119900" grpId="0"/>
      <p:bldP spid="119901" grpId="0"/>
      <p:bldP spid="119902" grpId="0"/>
      <p:bldP spid="119902" grpId="1"/>
      <p:bldP spid="119903" grpId="0"/>
      <p:bldP spid="119903" grpId="1"/>
      <p:bldP spid="119904" grpId="0" build="allAtOnce"/>
      <p:bldP spid="119905" grpId="0"/>
      <p:bldP spid="119905" grpId="1"/>
      <p:bldP spid="119907" grpId="0"/>
      <p:bldP spid="119907" grpId="1"/>
      <p:bldP spid="119908" grpId="0"/>
      <p:bldP spid="119908" grpId="1"/>
      <p:bldP spid="119909" grpId="0"/>
      <p:bldP spid="119909" grpId="1"/>
      <p:bldP spid="119910" grpId="0"/>
      <p:bldP spid="119910" grpId="1"/>
      <p:bldP spid="119911" grpId="0"/>
      <p:bldP spid="119912" grpId="0"/>
      <p:bldP spid="1199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188913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ru-RU" i="1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 на «сухой остаток»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620713"/>
            <a:ext cx="6400800" cy="182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400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Задача.</a:t>
            </a:r>
            <a:endParaRPr lang="en-US" sz="2400" u="sng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 магазин привезли 100 кг клюквы, состоящей на 99% из воды. После длительного хранения и усушки содержание воды в клюкве уменьшилось до 98%. Каким стал новый вес клюквы?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3714750" y="2428875"/>
            <a:ext cx="15287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/>
              <a:t>Решение</a:t>
            </a:r>
          </a:p>
        </p:txBody>
      </p:sp>
      <p:graphicFrame>
        <p:nvGraphicFramePr>
          <p:cNvPr id="2076" name="Group 28"/>
          <p:cNvGraphicFramePr>
            <a:graphicFrameLocks noGrp="1"/>
          </p:cNvGraphicFramePr>
          <p:nvPr/>
        </p:nvGraphicFramePr>
        <p:xfrm>
          <a:off x="971550" y="3500438"/>
          <a:ext cx="2952750" cy="1554480"/>
        </p:xfrm>
        <a:graphic>
          <a:graphicData uri="http://schemas.openxmlformats.org/drawingml/2006/table">
            <a:tbl>
              <a:tblPr/>
              <a:tblGrid>
                <a:gridCol w="1470025"/>
                <a:gridCol w="1482725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клюква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2700338" y="4076700"/>
            <a:ext cx="1239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99%</a:t>
            </a:r>
            <a:r>
              <a:rPr lang="ru-RU"/>
              <a:t>       </a:t>
            </a:r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1403350" y="4076700"/>
            <a:ext cx="87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1%</a:t>
            </a:r>
            <a:r>
              <a:rPr lang="ru-RU"/>
              <a:t>    </a:t>
            </a:r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4292600"/>
            <a:ext cx="1001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/>
              <a:t>100кг</a:t>
            </a:r>
            <a:r>
              <a:rPr lang="ru-RU"/>
              <a:t> </a:t>
            </a:r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331913" y="4581525"/>
            <a:ext cx="68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1кг </a:t>
            </a:r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1357313" y="4572000"/>
            <a:ext cx="68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1кг </a:t>
            </a:r>
          </a:p>
        </p:txBody>
      </p:sp>
      <p:graphicFrame>
        <p:nvGraphicFramePr>
          <p:cNvPr id="2079" name="Group 31"/>
          <p:cNvGraphicFramePr>
            <a:graphicFrameLocks noGrp="1"/>
          </p:cNvGraphicFramePr>
          <p:nvPr/>
        </p:nvGraphicFramePr>
        <p:xfrm>
          <a:off x="5076825" y="3500438"/>
          <a:ext cx="2952750" cy="1554480"/>
        </p:xfrm>
        <a:graphic>
          <a:graphicData uri="http://schemas.openxmlformats.org/drawingml/2006/table">
            <a:tbl>
              <a:tblPr/>
              <a:tblGrid>
                <a:gridCol w="1470025"/>
                <a:gridCol w="1482725"/>
              </a:tblGrid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клюква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93" name="Rectangle 45"/>
          <p:cNvSpPr>
            <a:spLocks noChangeArrowheads="1"/>
          </p:cNvSpPr>
          <p:nvPr/>
        </p:nvSpPr>
        <p:spPr bwMode="auto">
          <a:xfrm>
            <a:off x="6732588" y="4076700"/>
            <a:ext cx="922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98%</a:t>
            </a:r>
            <a:r>
              <a:rPr lang="ru-RU"/>
              <a:t>  </a:t>
            </a:r>
          </a:p>
        </p:txBody>
      </p:sp>
      <p:sp>
        <p:nvSpPr>
          <p:cNvPr id="2094" name="Rectangle 46"/>
          <p:cNvSpPr>
            <a:spLocks noChangeArrowheads="1"/>
          </p:cNvSpPr>
          <p:nvPr/>
        </p:nvSpPr>
        <p:spPr bwMode="auto">
          <a:xfrm>
            <a:off x="5508625" y="4076700"/>
            <a:ext cx="87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2%</a:t>
            </a:r>
            <a:r>
              <a:rPr lang="ru-RU"/>
              <a:t>    </a:t>
            </a:r>
          </a:p>
        </p:txBody>
      </p:sp>
      <p:sp>
        <p:nvSpPr>
          <p:cNvPr id="2095" name="Rectangle 47"/>
          <p:cNvSpPr>
            <a:spLocks noChangeArrowheads="1"/>
          </p:cNvSpPr>
          <p:nvPr/>
        </p:nvSpPr>
        <p:spPr bwMode="auto">
          <a:xfrm>
            <a:off x="3203575" y="5229225"/>
            <a:ext cx="2306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/>
              <a:t>1кг  —  2%</a:t>
            </a:r>
          </a:p>
          <a:p>
            <a:pPr algn="ctr"/>
            <a:r>
              <a:rPr lang="ru-RU" sz="2400"/>
              <a:t>    </a:t>
            </a:r>
            <a:r>
              <a:rPr lang="en-US" sz="2400"/>
              <a:t>X</a:t>
            </a:r>
            <a:r>
              <a:rPr lang="ru-RU" sz="2400"/>
              <a:t>кг — </a:t>
            </a:r>
            <a:r>
              <a:rPr lang="en-US" sz="2400"/>
              <a:t> 100%</a:t>
            </a:r>
          </a:p>
        </p:txBody>
      </p:sp>
      <p:sp>
        <p:nvSpPr>
          <p:cNvPr id="2096" name="Rectangle 48"/>
          <p:cNvSpPr>
            <a:spLocks noChangeArrowheads="1"/>
          </p:cNvSpPr>
          <p:nvPr/>
        </p:nvSpPr>
        <p:spPr bwMode="auto">
          <a:xfrm>
            <a:off x="5724525" y="5445125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=&gt; х = —</a:t>
            </a:r>
            <a:r>
              <a:rPr lang="ru-RU"/>
              <a:t> </a:t>
            </a:r>
            <a:r>
              <a:rPr lang="ru-RU" sz="2400"/>
              <a:t>= 50 (кг)</a:t>
            </a:r>
          </a:p>
        </p:txBody>
      </p:sp>
      <p:sp>
        <p:nvSpPr>
          <p:cNvPr id="2097" name="Rectangle 49"/>
          <p:cNvSpPr>
            <a:spLocks noChangeArrowheads="1"/>
          </p:cNvSpPr>
          <p:nvPr/>
        </p:nvSpPr>
        <p:spPr bwMode="auto">
          <a:xfrm>
            <a:off x="6588125" y="5373688"/>
            <a:ext cx="628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100 </a:t>
            </a:r>
          </a:p>
        </p:txBody>
      </p:sp>
      <p:sp>
        <p:nvSpPr>
          <p:cNvPr id="2098" name="Rectangle 50"/>
          <p:cNvSpPr>
            <a:spLocks noChangeArrowheads="1"/>
          </p:cNvSpPr>
          <p:nvPr/>
        </p:nvSpPr>
        <p:spPr bwMode="auto">
          <a:xfrm>
            <a:off x="6732588" y="57340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2 </a:t>
            </a:r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3563938" y="6165850"/>
            <a:ext cx="1931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Ответ: 50 кг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96532E-6 L 0.45086 -0.001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80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80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80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2" grpId="0"/>
      <p:bldP spid="2053" grpId="0"/>
      <p:bldP spid="2068" grpId="0"/>
      <p:bldP spid="2069" grpId="0"/>
      <p:bldP spid="2070" grpId="0"/>
      <p:bldP spid="2077" grpId="0"/>
      <p:bldP spid="2077" grpId="1"/>
      <p:bldP spid="2078" grpId="0"/>
      <p:bldP spid="2093" grpId="0"/>
      <p:bldP spid="2094" grpId="0"/>
      <p:bldP spid="2095" grpId="0"/>
      <p:bldP spid="2096" grpId="0"/>
      <p:bldP spid="2097" grpId="0"/>
      <p:bldP spid="2098" grpId="0"/>
      <p:bldP spid="20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419475" y="1773238"/>
            <a:ext cx="1522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/>
              <a:t>Решение</a:t>
            </a:r>
          </a:p>
        </p:txBody>
      </p:sp>
      <p:graphicFrame>
        <p:nvGraphicFramePr>
          <p:cNvPr id="3133" name="Group 61"/>
          <p:cNvGraphicFramePr>
            <a:graphicFrameLocks noGrp="1"/>
          </p:cNvGraphicFramePr>
          <p:nvPr>
            <p:ph sz="half" idx="2"/>
          </p:nvPr>
        </p:nvGraphicFramePr>
        <p:xfrm>
          <a:off x="827088" y="2997200"/>
          <a:ext cx="3462337" cy="1295400"/>
        </p:xfrm>
        <a:graphic>
          <a:graphicData uri="http://schemas.openxmlformats.org/drawingml/2006/table">
            <a:tbl>
              <a:tblPr/>
              <a:tblGrid>
                <a:gridCol w="1720850"/>
                <a:gridCol w="1741487"/>
              </a:tblGrid>
              <a:tr h="4191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грибы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вода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34" name="Rectangle 62"/>
          <p:cNvSpPr>
            <a:spLocks noChangeArrowheads="1"/>
          </p:cNvSpPr>
          <p:nvPr/>
        </p:nvSpPr>
        <p:spPr bwMode="auto">
          <a:xfrm>
            <a:off x="2987675" y="3429000"/>
            <a:ext cx="985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90%</a:t>
            </a:r>
            <a:r>
              <a:rPr lang="ru-RU"/>
              <a:t>   </a:t>
            </a:r>
          </a:p>
        </p:txBody>
      </p:sp>
      <p:sp>
        <p:nvSpPr>
          <p:cNvPr id="3135" name="Rectangle 63"/>
          <p:cNvSpPr>
            <a:spLocks noChangeArrowheads="1"/>
          </p:cNvSpPr>
          <p:nvPr/>
        </p:nvSpPr>
        <p:spPr bwMode="auto">
          <a:xfrm>
            <a:off x="1331913" y="3429000"/>
            <a:ext cx="985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10%</a:t>
            </a:r>
            <a:r>
              <a:rPr lang="ru-RU"/>
              <a:t>   </a:t>
            </a:r>
          </a:p>
        </p:txBody>
      </p:sp>
      <p:sp>
        <p:nvSpPr>
          <p:cNvPr id="3136" name="Rectangle 64"/>
          <p:cNvSpPr>
            <a:spLocks noChangeArrowheads="1"/>
          </p:cNvSpPr>
          <p:nvPr/>
        </p:nvSpPr>
        <p:spPr bwMode="auto">
          <a:xfrm>
            <a:off x="0" y="3644900"/>
            <a:ext cx="831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22кг</a:t>
            </a:r>
            <a:r>
              <a:rPr lang="ru-RU"/>
              <a:t> </a:t>
            </a:r>
          </a:p>
        </p:txBody>
      </p:sp>
      <p:sp>
        <p:nvSpPr>
          <p:cNvPr id="3137" name="Rectangle 65"/>
          <p:cNvSpPr>
            <a:spLocks noChangeArrowheads="1"/>
          </p:cNvSpPr>
          <p:nvPr/>
        </p:nvSpPr>
        <p:spPr bwMode="auto">
          <a:xfrm>
            <a:off x="250825" y="4508500"/>
            <a:ext cx="2498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 22 ∙ 0,1 =      (кг</a:t>
            </a:r>
            <a:r>
              <a:rPr lang="en-US" sz="2400">
                <a:solidFill>
                  <a:srgbClr val="CC3300"/>
                </a:solidFill>
              </a:rPr>
              <a:t>)</a:t>
            </a:r>
            <a:endParaRPr lang="ru-RU" sz="2400">
              <a:solidFill>
                <a:srgbClr val="CC3300"/>
              </a:solidFill>
            </a:endParaRPr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auto">
          <a:xfrm>
            <a:off x="1692275" y="4508500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2,2</a:t>
            </a:r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2627313" y="4508500"/>
            <a:ext cx="4808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3300"/>
                </a:solidFill>
              </a:rPr>
              <a:t>– </a:t>
            </a:r>
            <a:r>
              <a:rPr lang="ru-RU" sz="2400">
                <a:solidFill>
                  <a:srgbClr val="CC3300"/>
                </a:solidFill>
              </a:rPr>
              <a:t>масса свежих грибов без воды</a:t>
            </a:r>
          </a:p>
        </p:txBody>
      </p:sp>
      <p:sp>
        <p:nvSpPr>
          <p:cNvPr id="3158" name="Rectangle 86"/>
          <p:cNvSpPr>
            <a:spLocks noChangeArrowheads="1"/>
          </p:cNvSpPr>
          <p:nvPr/>
        </p:nvSpPr>
        <p:spPr bwMode="auto">
          <a:xfrm>
            <a:off x="0" y="0"/>
            <a:ext cx="86042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Задача.</a:t>
            </a:r>
          </a:p>
          <a:p>
            <a:pPr>
              <a:defRPr/>
            </a:pPr>
            <a:r>
              <a:rPr lang="ru-RU" sz="2400">
                <a:effectLst>
                  <a:outerShdw blurRad="38100" dist="38100" dir="2700000" algn="tl">
                    <a:srgbClr val="FFFFFF"/>
                  </a:outerShdw>
                </a:effectLst>
              </a:rPr>
              <a:t>    Свежие грибы содержат по массе 90% воды, а сухие содержат 12% воды. Сколько получится сухих грибов из 22 кг свежих грибов?</a:t>
            </a:r>
          </a:p>
        </p:txBody>
      </p:sp>
      <p:graphicFrame>
        <p:nvGraphicFramePr>
          <p:cNvPr id="3223" name="Group 151"/>
          <p:cNvGraphicFramePr>
            <a:graphicFrameLocks noGrp="1"/>
          </p:cNvGraphicFramePr>
          <p:nvPr/>
        </p:nvGraphicFramePr>
        <p:xfrm>
          <a:off x="900113" y="5084763"/>
          <a:ext cx="3311525" cy="1493520"/>
        </p:xfrm>
        <a:graphic>
          <a:graphicData uri="http://schemas.openxmlformats.org/drawingml/2006/table">
            <a:tbl>
              <a:tblPr/>
              <a:tblGrid>
                <a:gridCol w="1657350"/>
                <a:gridCol w="1654175"/>
              </a:tblGrid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грибы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   вода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24" name="Rectangle 152"/>
          <p:cNvSpPr>
            <a:spLocks noChangeArrowheads="1"/>
          </p:cNvSpPr>
          <p:nvPr/>
        </p:nvSpPr>
        <p:spPr bwMode="auto">
          <a:xfrm>
            <a:off x="1403350" y="3860800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2,2</a:t>
            </a:r>
          </a:p>
        </p:txBody>
      </p:sp>
      <p:sp>
        <p:nvSpPr>
          <p:cNvPr id="3225" name="Rectangle 153"/>
          <p:cNvSpPr>
            <a:spLocks noChangeArrowheads="1"/>
          </p:cNvSpPr>
          <p:nvPr/>
        </p:nvSpPr>
        <p:spPr bwMode="auto">
          <a:xfrm>
            <a:off x="2843213" y="5589588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/>
              <a:t>12%</a:t>
            </a:r>
          </a:p>
        </p:txBody>
      </p:sp>
      <p:sp>
        <p:nvSpPr>
          <p:cNvPr id="3226" name="Rectangle 154"/>
          <p:cNvSpPr>
            <a:spLocks noChangeArrowheads="1"/>
          </p:cNvSpPr>
          <p:nvPr/>
        </p:nvSpPr>
        <p:spPr bwMode="auto">
          <a:xfrm>
            <a:off x="4435475" y="5805488"/>
            <a:ext cx="4686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100% - 12% =         сухих грибов</a:t>
            </a:r>
          </a:p>
        </p:txBody>
      </p:sp>
      <p:sp>
        <p:nvSpPr>
          <p:cNvPr id="3227" name="Rectangle 155"/>
          <p:cNvSpPr>
            <a:spLocks noChangeArrowheads="1"/>
          </p:cNvSpPr>
          <p:nvPr/>
        </p:nvSpPr>
        <p:spPr bwMode="auto">
          <a:xfrm>
            <a:off x="6443663" y="5805488"/>
            <a:ext cx="795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CC3300"/>
                </a:solidFill>
              </a:rPr>
              <a:t>88%</a:t>
            </a:r>
          </a:p>
        </p:txBody>
      </p:sp>
      <p:sp>
        <p:nvSpPr>
          <p:cNvPr id="3228" name="Rectangle 156"/>
          <p:cNvSpPr>
            <a:spLocks noChangeArrowheads="1"/>
          </p:cNvSpPr>
          <p:nvPr/>
        </p:nvSpPr>
        <p:spPr bwMode="auto">
          <a:xfrm>
            <a:off x="4284663" y="4797425"/>
            <a:ext cx="23907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>
                <a:solidFill>
                  <a:srgbClr val="CC3300"/>
                </a:solidFill>
              </a:rPr>
              <a:t>2,2 кг —  88%</a:t>
            </a:r>
          </a:p>
          <a:p>
            <a:pPr algn="ctr"/>
            <a:r>
              <a:rPr lang="ru-RU" sz="2400">
                <a:solidFill>
                  <a:srgbClr val="CC3300"/>
                </a:solidFill>
              </a:rPr>
              <a:t>    </a:t>
            </a:r>
            <a:r>
              <a:rPr lang="en-US" sz="2400">
                <a:solidFill>
                  <a:srgbClr val="CC3300"/>
                </a:solidFill>
              </a:rPr>
              <a:t>X </a:t>
            </a:r>
            <a:r>
              <a:rPr lang="ru-RU" sz="2400">
                <a:solidFill>
                  <a:srgbClr val="CC3300"/>
                </a:solidFill>
              </a:rPr>
              <a:t>кг — </a:t>
            </a:r>
            <a:r>
              <a:rPr lang="en-US" sz="2400">
                <a:solidFill>
                  <a:srgbClr val="CC3300"/>
                </a:solidFill>
              </a:rPr>
              <a:t> 100%</a:t>
            </a:r>
            <a:endParaRPr lang="ru-RU" sz="2400">
              <a:solidFill>
                <a:srgbClr val="CC3300"/>
              </a:solidFill>
            </a:endParaRPr>
          </a:p>
          <a:p>
            <a:pPr algn="ctr" eaLnBrk="0" hangingPunct="0"/>
            <a:endParaRPr lang="ru-RU" sz="2400">
              <a:solidFill>
                <a:srgbClr val="CC3300"/>
              </a:solidFill>
            </a:endParaRPr>
          </a:p>
        </p:txBody>
      </p:sp>
      <p:sp>
        <p:nvSpPr>
          <p:cNvPr id="3229" name="Rectangle 157"/>
          <p:cNvSpPr>
            <a:spLocks noChangeArrowheads="1"/>
          </p:cNvSpPr>
          <p:nvPr/>
        </p:nvSpPr>
        <p:spPr bwMode="auto">
          <a:xfrm>
            <a:off x="6684963" y="4508500"/>
            <a:ext cx="245903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=&gt; х = </a:t>
            </a:r>
            <a:r>
              <a:rPr lang="ru-RU" sz="6600"/>
              <a:t>    </a:t>
            </a:r>
            <a:r>
              <a:rPr lang="ru-RU" sz="3200"/>
              <a:t>  </a:t>
            </a:r>
            <a:r>
              <a:rPr lang="ru-RU" sz="2400"/>
              <a:t>=</a:t>
            </a:r>
          </a:p>
        </p:txBody>
      </p:sp>
      <p:sp>
        <p:nvSpPr>
          <p:cNvPr id="3231" name="Line 159"/>
          <p:cNvSpPr>
            <a:spLocks noChangeShapeType="1"/>
          </p:cNvSpPr>
          <p:nvPr/>
        </p:nvSpPr>
        <p:spPr bwMode="auto">
          <a:xfrm>
            <a:off x="7667625" y="5300663"/>
            <a:ext cx="10080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32" name="Rectangle 160"/>
          <p:cNvSpPr>
            <a:spLocks noChangeArrowheads="1"/>
          </p:cNvSpPr>
          <p:nvPr/>
        </p:nvSpPr>
        <p:spPr bwMode="auto">
          <a:xfrm>
            <a:off x="7596188" y="4797425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/>
              <a:t>2,2 ∙ 100  </a:t>
            </a:r>
          </a:p>
        </p:txBody>
      </p:sp>
      <p:sp>
        <p:nvSpPr>
          <p:cNvPr id="3233" name="Rectangle 161"/>
          <p:cNvSpPr>
            <a:spLocks noChangeArrowheads="1"/>
          </p:cNvSpPr>
          <p:nvPr/>
        </p:nvSpPr>
        <p:spPr bwMode="auto">
          <a:xfrm>
            <a:off x="7885113" y="5300663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88 </a:t>
            </a:r>
          </a:p>
        </p:txBody>
      </p:sp>
      <p:sp>
        <p:nvSpPr>
          <p:cNvPr id="3234" name="Rectangle 162"/>
          <p:cNvSpPr>
            <a:spLocks noChangeArrowheads="1"/>
          </p:cNvSpPr>
          <p:nvPr/>
        </p:nvSpPr>
        <p:spPr bwMode="auto">
          <a:xfrm>
            <a:off x="6659563" y="5734050"/>
            <a:ext cx="4016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/>
              <a:t>= </a:t>
            </a:r>
          </a:p>
        </p:txBody>
      </p:sp>
      <p:sp>
        <p:nvSpPr>
          <p:cNvPr id="3235" name="Rectangle 163"/>
          <p:cNvSpPr>
            <a:spLocks noChangeArrowheads="1"/>
          </p:cNvSpPr>
          <p:nvPr/>
        </p:nvSpPr>
        <p:spPr bwMode="auto">
          <a:xfrm>
            <a:off x="6948488" y="5661025"/>
            <a:ext cx="94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22 ∙ 10 </a:t>
            </a:r>
          </a:p>
        </p:txBody>
      </p:sp>
      <p:sp>
        <p:nvSpPr>
          <p:cNvPr id="3236" name="Line 164"/>
          <p:cNvSpPr>
            <a:spLocks noChangeShapeType="1"/>
          </p:cNvSpPr>
          <p:nvPr/>
        </p:nvSpPr>
        <p:spPr bwMode="auto">
          <a:xfrm>
            <a:off x="6948488" y="5949950"/>
            <a:ext cx="10080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37" name="Rectangle 165"/>
          <p:cNvSpPr>
            <a:spLocks noChangeArrowheads="1"/>
          </p:cNvSpPr>
          <p:nvPr/>
        </p:nvSpPr>
        <p:spPr bwMode="auto">
          <a:xfrm>
            <a:off x="7092950" y="594995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88 </a:t>
            </a:r>
          </a:p>
        </p:txBody>
      </p:sp>
      <p:sp>
        <p:nvSpPr>
          <p:cNvPr id="3238" name="Rectangle 166"/>
          <p:cNvSpPr>
            <a:spLocks noChangeArrowheads="1"/>
          </p:cNvSpPr>
          <p:nvPr/>
        </p:nvSpPr>
        <p:spPr bwMode="auto">
          <a:xfrm>
            <a:off x="7885113" y="5734050"/>
            <a:ext cx="4016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/>
              <a:t>= </a:t>
            </a:r>
          </a:p>
        </p:txBody>
      </p:sp>
      <p:sp>
        <p:nvSpPr>
          <p:cNvPr id="3239" name="Rectangle 167"/>
          <p:cNvSpPr>
            <a:spLocks noChangeArrowheads="1"/>
          </p:cNvSpPr>
          <p:nvPr/>
        </p:nvSpPr>
        <p:spPr bwMode="auto">
          <a:xfrm>
            <a:off x="8101013" y="5661025"/>
            <a:ext cx="56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10  </a:t>
            </a:r>
          </a:p>
        </p:txBody>
      </p:sp>
      <p:sp>
        <p:nvSpPr>
          <p:cNvPr id="3240" name="Line 168"/>
          <p:cNvSpPr>
            <a:spLocks noChangeShapeType="1"/>
          </p:cNvSpPr>
          <p:nvPr/>
        </p:nvSpPr>
        <p:spPr bwMode="auto">
          <a:xfrm>
            <a:off x="8172450" y="5949950"/>
            <a:ext cx="287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241" name="Rectangle 169"/>
          <p:cNvSpPr>
            <a:spLocks noChangeArrowheads="1"/>
          </p:cNvSpPr>
          <p:nvPr/>
        </p:nvSpPr>
        <p:spPr bwMode="auto">
          <a:xfrm>
            <a:off x="8172450" y="59499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4 </a:t>
            </a:r>
          </a:p>
        </p:txBody>
      </p:sp>
      <p:sp>
        <p:nvSpPr>
          <p:cNvPr id="3242" name="Rectangle 170"/>
          <p:cNvSpPr>
            <a:spLocks noChangeArrowheads="1"/>
          </p:cNvSpPr>
          <p:nvPr/>
        </p:nvSpPr>
        <p:spPr bwMode="auto">
          <a:xfrm>
            <a:off x="8459788" y="5805488"/>
            <a:ext cx="4016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/>
              <a:t>= </a:t>
            </a:r>
          </a:p>
        </p:txBody>
      </p:sp>
      <p:sp>
        <p:nvSpPr>
          <p:cNvPr id="3243" name="Rectangle 171"/>
          <p:cNvSpPr>
            <a:spLocks noChangeArrowheads="1"/>
          </p:cNvSpPr>
          <p:nvPr/>
        </p:nvSpPr>
        <p:spPr bwMode="auto">
          <a:xfrm>
            <a:off x="7740650" y="6165850"/>
            <a:ext cx="901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2,5 (кг)</a:t>
            </a:r>
          </a:p>
        </p:txBody>
      </p:sp>
      <p:sp>
        <p:nvSpPr>
          <p:cNvPr id="3244" name="Rectangle 172"/>
          <p:cNvSpPr>
            <a:spLocks noChangeArrowheads="1"/>
          </p:cNvSpPr>
          <p:nvPr/>
        </p:nvSpPr>
        <p:spPr bwMode="auto">
          <a:xfrm>
            <a:off x="7451725" y="6165850"/>
            <a:ext cx="401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/>
              <a:t>= </a:t>
            </a:r>
          </a:p>
        </p:txBody>
      </p:sp>
      <p:sp>
        <p:nvSpPr>
          <p:cNvPr id="3245" name="Rectangle 173"/>
          <p:cNvSpPr>
            <a:spLocks noChangeArrowheads="1"/>
          </p:cNvSpPr>
          <p:nvPr/>
        </p:nvSpPr>
        <p:spPr bwMode="auto">
          <a:xfrm>
            <a:off x="4284663" y="6237288"/>
            <a:ext cx="195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>
                <a:solidFill>
                  <a:srgbClr val="3333CC"/>
                </a:solidFill>
              </a:rPr>
              <a:t>Ответ: 2,5 кг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8.33333E-7 -2.19653E-6 L -0.03316 -0.0961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4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73" dur="2000" fill="hold"/>
                                        <p:tgtEl>
                                          <p:spTgt spid="3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3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3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3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3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3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3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-0.55122 -0.0314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3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3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3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3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3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3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3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3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3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3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3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3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3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32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3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3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80"/>
                                        <p:tgtEl>
                                          <p:spTgt spid="32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80"/>
                                        <p:tgtEl>
                                          <p:spTgt spid="3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80"/>
                                        <p:tgtEl>
                                          <p:spTgt spid="3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6" dur="80"/>
                                        <p:tgtEl>
                                          <p:spTgt spid="32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7" dur="80"/>
                                        <p:tgtEl>
                                          <p:spTgt spid="32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80"/>
                                        <p:tgtEl>
                                          <p:spTgt spid="32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1" dur="80"/>
                                        <p:tgtEl>
                                          <p:spTgt spid="3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2" dur="80"/>
                                        <p:tgtEl>
                                          <p:spTgt spid="3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80"/>
                                        <p:tgtEl>
                                          <p:spTgt spid="3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6" dur="80"/>
                                        <p:tgtEl>
                                          <p:spTgt spid="3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7" dur="80"/>
                                        <p:tgtEl>
                                          <p:spTgt spid="3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80"/>
                                        <p:tgtEl>
                                          <p:spTgt spid="3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1" dur="80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2" dur="80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80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6" dur="80"/>
                                        <p:tgtEl>
                                          <p:spTgt spid="32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7" dur="80"/>
                                        <p:tgtEl>
                                          <p:spTgt spid="3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80"/>
                                        <p:tgtEl>
                                          <p:spTgt spid="3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1" dur="80"/>
                                        <p:tgtEl>
                                          <p:spTgt spid="3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2" dur="80"/>
                                        <p:tgtEl>
                                          <p:spTgt spid="3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80"/>
                                        <p:tgtEl>
                                          <p:spTgt spid="3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6" dur="80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7" dur="80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80"/>
                                        <p:tgtEl>
                                          <p:spTgt spid="3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1" dur="80"/>
                                        <p:tgtEl>
                                          <p:spTgt spid="3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2" dur="80"/>
                                        <p:tgtEl>
                                          <p:spTgt spid="3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80"/>
                                        <p:tgtEl>
                                          <p:spTgt spid="3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8" dur="80"/>
                                        <p:tgtEl>
                                          <p:spTgt spid="3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9" dur="80"/>
                                        <p:tgtEl>
                                          <p:spTgt spid="3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80"/>
                                        <p:tgtEl>
                                          <p:spTgt spid="3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134" grpId="0"/>
      <p:bldP spid="3136" grpId="0"/>
      <p:bldP spid="3137" grpId="0"/>
      <p:bldP spid="3137" grpId="1"/>
      <p:bldP spid="3138" grpId="0"/>
      <p:bldP spid="3138" grpId="1"/>
      <p:bldP spid="3139" grpId="0"/>
      <p:bldP spid="3139" grpId="1"/>
      <p:bldP spid="3158" grpId="0"/>
      <p:bldP spid="3224" grpId="0"/>
      <p:bldP spid="3224" grpId="1"/>
      <p:bldP spid="3225" grpId="0"/>
      <p:bldP spid="3226" grpId="0"/>
      <p:bldP spid="3226" grpId="1"/>
      <p:bldP spid="3227" grpId="0"/>
      <p:bldP spid="3227" grpId="1"/>
      <p:bldP spid="3228" grpId="0"/>
      <p:bldP spid="3229" grpId="0"/>
      <p:bldP spid="3231" grpId="0" animBg="1"/>
      <p:bldP spid="3232" grpId="0"/>
      <p:bldP spid="3233" grpId="0"/>
      <p:bldP spid="3234" grpId="0"/>
      <p:bldP spid="3235" grpId="0"/>
      <p:bldP spid="3236" grpId="0" animBg="1"/>
      <p:bldP spid="3236" grpId="1" animBg="1"/>
      <p:bldP spid="3237" grpId="0"/>
      <p:bldP spid="3238" grpId="0"/>
      <p:bldP spid="3239" grpId="0"/>
      <p:bldP spid="3240" grpId="0" animBg="1"/>
      <p:bldP spid="3241" grpId="0"/>
      <p:bldP spid="3242" grpId="0"/>
      <p:bldP spid="3243" grpId="0"/>
      <p:bldP spid="3243" grpId="1"/>
      <p:bldP spid="3244" grpId="0"/>
      <p:bldP spid="324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2_Пастел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1215</TotalTime>
  <Words>1720</Words>
  <Application>Microsoft Office PowerPoint</Application>
  <PresentationFormat>Экран (4:3)</PresentationFormat>
  <Paragraphs>580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Оформление по умолчанию</vt:lpstr>
      <vt:lpstr>2_Пастель</vt:lpstr>
      <vt:lpstr>Слайд 1</vt:lpstr>
      <vt:lpstr>Задачи на смеси и сплавы</vt:lpstr>
      <vt:lpstr>Слайд 3</vt:lpstr>
      <vt:lpstr>ПРАВИЛО: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Фронтальная работа (взаимная проверка) Предложите способ решения данного тригонометрического уравнения</vt:lpstr>
      <vt:lpstr>                                Проверяем</vt:lpstr>
      <vt:lpstr>Экспертная работа</vt:lpstr>
      <vt:lpstr>Слайд 17</vt:lpstr>
      <vt:lpstr>Слайд 18</vt:lpstr>
      <vt:lpstr>Метод  декомпозиции</vt:lpstr>
      <vt:lpstr>Решить неравенство</vt:lpstr>
      <vt:lpstr>Слайд 21</vt:lpstr>
      <vt:lpstr>Решить неравенство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2009-10-11T19:48:01Z</dcterms:created>
  <dcterms:modified xsi:type="dcterms:W3CDTF">2012-11-25T12:59:08Z</dcterms:modified>
</cp:coreProperties>
</file>