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5"/>
  </p:notesMasterIdLst>
  <p:sldIdLst>
    <p:sldId id="256" r:id="rId2"/>
    <p:sldId id="321" r:id="rId3"/>
    <p:sldId id="337" r:id="rId4"/>
    <p:sldId id="257" r:id="rId5"/>
    <p:sldId id="289" r:id="rId6"/>
    <p:sldId id="323" r:id="rId7"/>
    <p:sldId id="324" r:id="rId8"/>
    <p:sldId id="325" r:id="rId9"/>
    <p:sldId id="276" r:id="rId10"/>
    <p:sldId id="350" r:id="rId11"/>
    <p:sldId id="260" r:id="rId12"/>
    <p:sldId id="278" r:id="rId13"/>
    <p:sldId id="290" r:id="rId14"/>
    <p:sldId id="262" r:id="rId15"/>
    <p:sldId id="291" r:id="rId16"/>
    <p:sldId id="265" r:id="rId17"/>
    <p:sldId id="292" r:id="rId18"/>
    <p:sldId id="326" r:id="rId19"/>
    <p:sldId id="327" r:id="rId20"/>
    <p:sldId id="328" r:id="rId21"/>
    <p:sldId id="329" r:id="rId22"/>
    <p:sldId id="330" r:id="rId23"/>
    <p:sldId id="332" r:id="rId24"/>
    <p:sldId id="333" r:id="rId25"/>
    <p:sldId id="351" r:id="rId26"/>
    <p:sldId id="352" r:id="rId27"/>
    <p:sldId id="353" r:id="rId28"/>
    <p:sldId id="339" r:id="rId29"/>
    <p:sldId id="270" r:id="rId30"/>
    <p:sldId id="320" r:id="rId31"/>
    <p:sldId id="343" r:id="rId32"/>
    <p:sldId id="271" r:id="rId33"/>
    <p:sldId id="354" r:id="rId34"/>
    <p:sldId id="336" r:id="rId35"/>
    <p:sldId id="346" r:id="rId36"/>
    <p:sldId id="319" r:id="rId37"/>
    <p:sldId id="268" r:id="rId38"/>
    <p:sldId id="273" r:id="rId39"/>
    <p:sldId id="344" r:id="rId40"/>
    <p:sldId id="345" r:id="rId41"/>
    <p:sldId id="348" r:id="rId42"/>
    <p:sldId id="347" r:id="rId43"/>
    <p:sldId id="355" r:id="rId44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33CC33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39D5991-8D2A-41BE-9657-C96503DC7FC8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A71C36D-466C-4D44-B1AA-A304F4169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387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5FACC6-0D43-4FA8-B83A-F9A9D1A70E4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BFE6F3-CD62-468E-AE20-1048CFD6521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78F239-E80D-4029-B5CA-44F9D174D6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45DDC8-D8E9-4121-96FA-EA55DDCC445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EA58C-A405-4D3F-94EE-E0E2920B9785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80D43-CA07-4496-A2C0-F5F7B56ED5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128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3D218-2591-49AB-A343-8D4BEAFF3F64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8F0A7-EB8B-4490-AC36-B13CD9EC8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828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7F507-A992-431F-90CD-EA8699AEB3F4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FD31F-D9DE-4907-9833-59F6065C97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323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15CD5-51EA-4239-A0B7-CDEC33A458E7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B173F-AE24-4A7C-ABA1-7C8299B93B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223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70101-4C18-41C1-A7F5-1BF2B3071B80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D98D4-D8E8-4353-8C66-6B5F99BDD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0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BCFD7-F2F7-4531-8296-754A93BC17C3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99CD0-C755-4F31-9341-5828C02DA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759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9A838-5018-4ED0-AC55-6A9785DBAA82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4CDB2-0F67-481F-A48C-916F8EE78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62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46475-AB39-4668-80CE-7AB24B6F0A3C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1C3BD-7671-4CF9-B2E7-451EC9C6A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55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0EC01-3F07-4CAF-957F-0848B4E684CC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DB6B3-435F-4D3A-B9FE-EAC07D89ED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286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216D6-D924-4E1E-95C5-49A32E253848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7E8D4-3212-4113-A2A5-17DCEFEBE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797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5FDDE-E013-448E-A2FD-5C370E2DD15D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C3FA7-0A11-48BB-A94C-05165ADAF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915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37B0963-0646-43B1-8BC7-75465CD5F22C}" type="datetimeFigureOut">
              <a:rPr lang="ru-RU"/>
              <a:pPr>
                <a:defRPr/>
              </a:pPr>
              <a:t>27.05.2016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A99546-4407-4672-9608-BB130B14F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image" Target="http://howtoinfo.ru/wp-content/uploads/2009/05/sewing_machine_2.jpg" TargetMode="External"/><Relationship Id="rId4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4" Type="http://schemas.openxmlformats.org/officeDocument/2006/relationships/image" Target="http://img.merlion.ru/items/585253_v01_b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gif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gif"/><Relationship Id="rId4" Type="http://schemas.openxmlformats.org/officeDocument/2006/relationships/image" Target="../media/image111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11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 descr="C:\Users\Валентин\AppData\Local\Microsoft\Windows\Temporary Internet Files\Content.IE5\ODJ97141\141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643313"/>
            <a:ext cx="1785937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5" descr="C:\Users\Валентин\AppData\Local\Microsoft\Windows\Temporary Internet Files\Content.IE5\ODJ97141\141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929063"/>
            <a:ext cx="1785937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6" descr="C:\Users\Валентин\AppData\Local\Microsoft\Windows\Temporary Internet Files\Content.IE5\ODJ97141\141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071938"/>
            <a:ext cx="1785937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Заголовок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1206500"/>
            <a:ext cx="7929563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4" descr="http://gorodskaya-moda.ru/wp-content/uploads/2011/07/62aea93797fef6aa1a079263cb706fb9_big-217x3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85750"/>
            <a:ext cx="2714625" cy="4000500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Что же такое карман?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* </a:t>
            </a:r>
            <a:r>
              <a:rPr lang="ru-RU" b="1" smtClean="0">
                <a:solidFill>
                  <a:srgbClr val="FF0000"/>
                </a:solidFill>
              </a:rPr>
              <a:t>КАРМАН</a:t>
            </a:r>
            <a:r>
              <a:rPr lang="ru-RU" b="1" i="1" smtClean="0">
                <a:solidFill>
                  <a:srgbClr val="FF0000"/>
                </a:solidFill>
              </a:rPr>
              <a:t> </a:t>
            </a:r>
            <a:r>
              <a:rPr lang="ru-RU" i="1" smtClean="0"/>
              <a:t>- деталь одежды,  предназначена для переноски и хранения мелких предметов. </a:t>
            </a:r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5" name="Picture 2" descr="C:\Users\1\Desktop\для урока карманы\p0806121127.png"/>
          <p:cNvPicPr>
            <a:picLocks noChangeAspect="1" noChangeArrowheads="1"/>
          </p:cNvPicPr>
          <p:nvPr/>
        </p:nvPicPr>
        <p:blipFill>
          <a:blip r:embed="rId2" cstate="print"/>
          <a:srcRect r="1781" b="657"/>
          <a:stretch>
            <a:fillRect/>
          </a:stretch>
        </p:blipFill>
        <p:spPr bwMode="auto">
          <a:xfrm>
            <a:off x="4071934" y="3357562"/>
            <a:ext cx="4071966" cy="3143272"/>
          </a:xfrm>
          <a:prstGeom prst="teardrop">
            <a:avLst>
              <a:gd name="adj" fmla="val 96261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775" y="274638"/>
            <a:ext cx="8172450" cy="1143000"/>
          </a:xfrm>
        </p:spPr>
      </p:pic>
      <p:sp>
        <p:nvSpPr>
          <p:cNvPr id="5" name="Прямоугольник 4"/>
          <p:cNvSpPr/>
          <p:nvPr/>
        </p:nvSpPr>
        <p:spPr>
          <a:xfrm>
            <a:off x="857224" y="1285860"/>
            <a:ext cx="81439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001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Много лет в научных Кругах не утихали споры </a:t>
            </a:r>
          </a:p>
          <a:p>
            <a:pPr algn="ctr" defTabSz="9001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относительно  появления  в  культуре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совре-менного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человечества  такого  изобретения  как  карман. Историки, археологи, дизайнеры одежды,  все имели  свое мнение.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Однако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обратясь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к истории, можно утверждать,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что до настоящего времени существовало 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/>
            </a:r>
            <a:b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два основных лагеря исследователей: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71670" y="5925941"/>
            <a:ext cx="254268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карманьонцы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5925941"/>
            <a:ext cx="293702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карманариянцы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3" name="Picture 8" descr="K:\тл\www.kdais.kiev.u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3643313"/>
            <a:ext cx="3214687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K:\тл\forexresults.ruJP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3643313"/>
            <a:ext cx="27146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8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33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4300"/>
                            </p:stCondLst>
                            <p:childTnLst>
                              <p:par>
                                <p:cTn id="3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642918"/>
            <a:ext cx="4357718" cy="5572164"/>
          </a:xfrm>
          <a:ln>
            <a:miter lim="800000"/>
            <a:headEnd/>
            <a:tailEnd/>
          </a:ln>
        </p:spPr>
        <p:txBody>
          <a:bodyPr rtlCol="0">
            <a:normAutofit fontScale="85000" lnSpcReduction="10000"/>
          </a:bodyPr>
          <a:lstStyle/>
          <a:p>
            <a:pPr marL="14288" indent="-14288" algn="ctr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многие приписывали  изобретение кармана</a:t>
            </a:r>
          </a:p>
          <a:p>
            <a:pPr marL="14288" indent="-14288" algn="ctr" eaLnBrk="1" fontAlgn="auto" hangingPunct="1">
              <a:lnSpc>
                <a:spcPct val="16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ЛЕОНАРДО  ДА  ВИНЧИ</a:t>
            </a:r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12700" stA="28000" endPos="45000" dist="1000" dir="5400000" sy="-100000" algn="bl" rotWithShape="0"/>
              </a:effectLst>
            </a:endParaRPr>
          </a:p>
          <a:p>
            <a:pPr marL="95250" indent="41275" algn="ctr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«Карманы,  в  том виде 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к  которому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мы  привыкли, </a:t>
            </a:r>
          </a:p>
          <a:p>
            <a:pPr marL="95250" indent="41275" algn="ctr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изобрел  еврейский портной 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БЕНЯ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 КАРМАН, </a:t>
            </a:r>
          </a:p>
          <a:p>
            <a:pPr marL="95250" indent="41275" algn="ctr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Проживавший в городе 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Кирьят-Шмона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» — утверждают  ученые 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</a:b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F:\тл\www.isxara.ru.jpg"/>
          <p:cNvPicPr>
            <a:picLocks noChangeAspect="1" noChangeArrowheads="1"/>
          </p:cNvPicPr>
          <p:nvPr/>
        </p:nvPicPr>
        <p:blipFill>
          <a:blip r:embed="rId2">
            <a:lum bright="20000" contrast="30000"/>
          </a:blip>
          <a:srcRect/>
          <a:stretch>
            <a:fillRect/>
          </a:stretch>
        </p:blipFill>
        <p:spPr bwMode="auto">
          <a:xfrm>
            <a:off x="5272088" y="1071563"/>
            <a:ext cx="3514725" cy="442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6" name="Содержимое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588" y="5065713"/>
            <a:ext cx="2511425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Содержимое 2"/>
          <p:cNvPicPr>
            <a:picLocks noGrp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1050" y="2820988"/>
            <a:ext cx="7581900" cy="2084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K:\тл\blogs.privet.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57188"/>
            <a:ext cx="2921000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F:\тл\www.holtes-group.r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000125"/>
            <a:ext cx="327977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3535363"/>
            <a:ext cx="479742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" y="1951038"/>
            <a:ext cx="4084638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тл\tarmans.kombats.ru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285750"/>
            <a:ext cx="4105275" cy="608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42976" y="5231327"/>
            <a:ext cx="7715304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Позднее  карманы  стали  пришивать </a:t>
            </a:r>
            <a:r>
              <a:rPr lang="en-US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/>
            </a:r>
            <a:br>
              <a:rPr lang="en-US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</a:br>
            <a:r>
              <a:rPr lang="ru-RU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к  жилетам,  а  затем  и  к  брюкам</a:t>
            </a:r>
          </a:p>
        </p:txBody>
      </p:sp>
      <p:pic>
        <p:nvPicPr>
          <p:cNvPr id="11270" name="Picture 6" descr="K:\тл\korsmann.narod.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714375"/>
            <a:ext cx="3322638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K:\тл\www.lepier.r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714375"/>
            <a:ext cx="2928937" cy="440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8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8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50" y="122238"/>
            <a:ext cx="42973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E:\тл\www.2-999-999.r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571500"/>
            <a:ext cx="257175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E:\тл\www.corporatex.com.u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773113"/>
            <a:ext cx="20002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Прямоугольник 2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5754688"/>
            <a:ext cx="32321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E:\тл\www.domamod.ru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3500438"/>
            <a:ext cx="3286125" cy="222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3035300"/>
            <a:ext cx="22002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575" y="3035300"/>
            <a:ext cx="22669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071538" y="5786454"/>
            <a:ext cx="2928958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В СПОРТИВНОЙ</a:t>
            </a:r>
          </a:p>
        </p:txBody>
      </p:sp>
      <p:pic>
        <p:nvPicPr>
          <p:cNvPr id="4107" name="Picture 11" descr="E:\тл\delsport.biz-market.ru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3429000"/>
            <a:ext cx="1852612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36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860"/>
                            </p:stCondLst>
                            <p:childTnLst>
                              <p:par>
                                <p:cTn id="3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36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860"/>
                            </p:stCondLst>
                            <p:childTnLst>
                              <p:par>
                                <p:cTn id="4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260"/>
                            </p:stCondLst>
                            <p:childTnLst>
                              <p:par>
                                <p:cTn id="5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917575"/>
          </a:xfrm>
        </p:spPr>
        <p:txBody>
          <a:bodyPr/>
          <a:lstStyle/>
          <a:p>
            <a:r>
              <a:rPr lang="ru-RU" sz="4000" b="1" smtClean="0">
                <a:solidFill>
                  <a:srgbClr val="800000"/>
                </a:solidFill>
              </a:rPr>
              <a:t>ЭПОХА ПЕРВАЯ. ЗОЛОТОЙ ВЕК.</a:t>
            </a:r>
            <a:br>
              <a:rPr lang="ru-RU" sz="4000" b="1" smtClean="0">
                <a:solidFill>
                  <a:srgbClr val="800000"/>
                </a:solidFill>
              </a:rPr>
            </a:br>
            <a:r>
              <a:rPr lang="ru-RU" sz="4000" b="1" smtClean="0">
                <a:solidFill>
                  <a:srgbClr val="800000"/>
                </a:solidFill>
              </a:rPr>
              <a:t>БЕСКАРМАННАЯ</a:t>
            </a:r>
            <a:r>
              <a:rPr lang="ru-RU" b="1" smtClean="0">
                <a:solidFill>
                  <a:srgbClr val="800000"/>
                </a:solidFill>
              </a:rPr>
              <a:t/>
            </a:r>
            <a:br>
              <a:rPr lang="ru-RU" b="1" smtClean="0">
                <a:solidFill>
                  <a:srgbClr val="800000"/>
                </a:solidFill>
              </a:rPr>
            </a:br>
            <a:endParaRPr lang="ru-RU" smtClean="0"/>
          </a:p>
        </p:txBody>
      </p:sp>
      <p:pic>
        <p:nvPicPr>
          <p:cNvPr id="4" name="Picture 8" descr="http://admw.ru/books/Pervobytnye-lyudi--Byt--religiya--kultura/i_0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357290" y="1428736"/>
            <a:ext cx="7143800" cy="5143536"/>
          </a:xfrm>
          <a:solidFill>
            <a:srgbClr val="FFFFFF">
              <a:shade val="85000"/>
            </a:srgbClr>
          </a:solidFill>
          <a:ln w="88900" cap="sq">
            <a:solidFill>
              <a:srgbClr val="8A5C2E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09575" y="1006475"/>
            <a:ext cx="8229600" cy="49213"/>
          </a:xfrm>
        </p:spPr>
        <p:txBody>
          <a:bodyPr/>
          <a:lstStyle/>
          <a:p>
            <a:r>
              <a:rPr lang="ru-RU" sz="3600" b="1" smtClean="0">
                <a:solidFill>
                  <a:srgbClr val="800000"/>
                </a:solidFill>
              </a:rPr>
              <a:t>ЭПОХА ВТОРАЯ. СЕРЕБРЯНЫЙ ВЕК.</a:t>
            </a:r>
            <a:br>
              <a:rPr lang="ru-RU" sz="3600" b="1" smtClean="0">
                <a:solidFill>
                  <a:srgbClr val="800000"/>
                </a:solidFill>
              </a:rPr>
            </a:br>
            <a:r>
              <a:rPr lang="ru-RU" sz="3600" b="1" smtClean="0">
                <a:solidFill>
                  <a:srgbClr val="800000"/>
                </a:solidFill>
              </a:rPr>
              <a:t>МЕШКОВАЯ</a:t>
            </a:r>
            <a:r>
              <a:rPr lang="ru-RU" b="1" smtClean="0">
                <a:solidFill>
                  <a:srgbClr val="800000"/>
                </a:solidFill>
              </a:rPr>
              <a:t/>
            </a:r>
            <a:br>
              <a:rPr lang="ru-RU" b="1" smtClean="0">
                <a:solidFill>
                  <a:srgbClr val="800000"/>
                </a:solidFill>
              </a:rPr>
            </a:br>
            <a:endParaRPr lang="ru-RU" smtClean="0"/>
          </a:p>
        </p:txBody>
      </p:sp>
      <p:pic>
        <p:nvPicPr>
          <p:cNvPr id="8" name="Picture 4" descr="http://dic.academic.ru/pictures/brokgauz_efron/b31_418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 l="2550" t="5263" r="50280" b="57895"/>
          <a:stretch>
            <a:fillRect/>
          </a:stretch>
        </p:blipFill>
        <p:spPr>
          <a:xfrm>
            <a:off x="285720" y="1357298"/>
            <a:ext cx="4572032" cy="2684538"/>
          </a:xfrm>
          <a:solidFill>
            <a:srgbClr val="FFFFFF">
              <a:shade val="85000"/>
            </a:srgbClr>
          </a:solidFill>
          <a:ln w="38100" cap="sq">
            <a:solidFill>
              <a:srgbClr val="8A5C2E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81" b="5612"/>
          <a:stretch>
            <a:fillRect/>
          </a:stretch>
        </p:blipFill>
        <p:spPr bwMode="auto">
          <a:xfrm>
            <a:off x="6072188" y="1214438"/>
            <a:ext cx="2525712" cy="3744912"/>
          </a:xfrm>
          <a:prstGeom prst="rect">
            <a:avLst/>
          </a:prstGeom>
          <a:noFill/>
          <a:ln w="28575">
            <a:solidFill>
              <a:srgbClr val="B97B3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24" y="4500570"/>
            <a:ext cx="1500198" cy="2020558"/>
          </a:xfrm>
          <a:prstGeom prst="round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6" descr="http://www.spletnik.ru/img/2011/09/arina/20110902-poc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78" y="4357694"/>
            <a:ext cx="1857388" cy="2163466"/>
          </a:xfrm>
          <a:prstGeom prst="round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Содержимое 2"/>
          <p:cNvSpPr>
            <a:spLocks noGrp="1"/>
          </p:cNvSpPr>
          <p:nvPr>
            <p:ph idx="1"/>
          </p:nvPr>
        </p:nvSpPr>
        <p:spPr>
          <a:xfrm>
            <a:off x="571500" y="357188"/>
            <a:ext cx="8229600" cy="5994400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Стол, за которым ты сидишь,                                          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Кровать. В которой ты уснешь,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Тетрадь, ботинки, пара лыж,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Тарелка, вилка, ложка нож,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И каждый гвоздь, и каждый дом,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И каждый ломать хлеба –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Все это создано трудом,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А не свалилась с неба!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За все. Что сделано для нас,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Мы благодарны людям.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Придет пора, настанет час – 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И мы трудиться будем.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                                          С. Михалков</a:t>
            </a:r>
          </a:p>
          <a:p>
            <a:pPr eaLnBrk="1" hangingPunct="1"/>
            <a:endParaRPr lang="ru-RU" sz="2000" b="1" smtClean="0">
              <a:solidFill>
                <a:srgbClr val="FF0000"/>
              </a:solidFill>
            </a:endParaRPr>
          </a:p>
        </p:txBody>
      </p:sp>
      <p:pic>
        <p:nvPicPr>
          <p:cNvPr id="3075" name="Picture 4" descr="http://www.patterns.ru/images/products/large/m6298_mccall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9FA"/>
              </a:clrFrom>
              <a:clrTo>
                <a:srgbClr val="FBF9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857250"/>
            <a:ext cx="4286250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560388"/>
          </a:xfrm>
        </p:spPr>
        <p:txBody>
          <a:bodyPr/>
          <a:lstStyle/>
          <a:p>
            <a:r>
              <a:rPr lang="ru-RU" b="1" smtClean="0">
                <a:solidFill>
                  <a:srgbClr val="800000"/>
                </a:solidFill>
              </a:rPr>
              <a:t>ЭПОХА ТРЕТЬЯ. МЕДНЫЙ ВЕК.</a:t>
            </a:r>
            <a:br>
              <a:rPr lang="ru-RU" b="1" smtClean="0">
                <a:solidFill>
                  <a:srgbClr val="800000"/>
                </a:solidFill>
              </a:rPr>
            </a:br>
            <a:r>
              <a:rPr lang="ru-RU" b="1" smtClean="0">
                <a:solidFill>
                  <a:srgbClr val="800000"/>
                </a:solidFill>
              </a:rPr>
              <a:t>МАЛОКАРМАННАЯ</a:t>
            </a:r>
            <a:br>
              <a:rPr lang="ru-RU" b="1" smtClean="0">
                <a:solidFill>
                  <a:srgbClr val="800000"/>
                </a:solidFill>
              </a:rPr>
            </a:br>
            <a:endParaRPr lang="ru-RU" smtClean="0"/>
          </a:p>
        </p:txBody>
      </p:sp>
      <p:pic>
        <p:nvPicPr>
          <p:cNvPr id="5" name="Picture 2" descr="http://www.spletnik.ru/img/2011/09/arina/20110902-pocket17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0034" y="1785926"/>
            <a:ext cx="3049912" cy="4525963"/>
          </a:xfrm>
          <a:prstGeom prst="roundRect">
            <a:avLst/>
          </a:prstGeom>
          <a:ln>
            <a:solidFill>
              <a:srgbClr val="8A5C2E"/>
            </a:solidFill>
          </a:ln>
        </p:spPr>
      </p:pic>
      <p:pic>
        <p:nvPicPr>
          <p:cNvPr id="6" name="Picture 2" descr="http://images.nypl.org/index.php?id=810651&amp;t=w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4262" t="1800" r="4096" b="9985"/>
          <a:stretch>
            <a:fillRect/>
          </a:stretch>
        </p:blipFill>
        <p:spPr bwMode="auto">
          <a:xfrm>
            <a:off x="4286248" y="1643050"/>
            <a:ext cx="4233777" cy="4824536"/>
          </a:xfrm>
          <a:prstGeom prst="roundRect">
            <a:avLst/>
          </a:prstGeom>
          <a:noFill/>
          <a:ln>
            <a:solidFill>
              <a:srgbClr val="8A5C2E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1463675"/>
            <a:ext cx="8229600" cy="179388"/>
          </a:xfrm>
        </p:spPr>
        <p:txBody>
          <a:bodyPr/>
          <a:lstStyle/>
          <a:p>
            <a:r>
              <a:rPr lang="ru-RU" b="1" smtClean="0">
                <a:solidFill>
                  <a:srgbClr val="800000"/>
                </a:solidFill>
              </a:rPr>
              <a:t>ЭПОХА ЧЕТВЕРТАЯ. ЖЕЛЕЗНЫЙ ВЕК.</a:t>
            </a:r>
            <a:br>
              <a:rPr lang="ru-RU" b="1" smtClean="0">
                <a:solidFill>
                  <a:srgbClr val="800000"/>
                </a:solidFill>
              </a:rPr>
            </a:br>
            <a:r>
              <a:rPr lang="ru-RU" b="1" smtClean="0">
                <a:solidFill>
                  <a:srgbClr val="800000"/>
                </a:solidFill>
              </a:rPr>
              <a:t>                 МНОГОКАРМАННАЯ</a:t>
            </a:r>
            <a:br>
              <a:rPr lang="ru-RU" b="1" smtClean="0">
                <a:solidFill>
                  <a:srgbClr val="800000"/>
                </a:solidFill>
              </a:rPr>
            </a:br>
            <a:endParaRPr lang="ru-RU" smtClean="0"/>
          </a:p>
        </p:txBody>
      </p:sp>
      <p:pic>
        <p:nvPicPr>
          <p:cNvPr id="7" name="Picture 3" descr="C:\Users\1\Desktop\для урока карманы\81267914_portgen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58" y="857232"/>
            <a:ext cx="2085975" cy="2705100"/>
          </a:xfrm>
          <a:prstGeom prst="ellipse">
            <a:avLst/>
          </a:prstGeom>
          <a:ln w="38100">
            <a:solidFill>
              <a:srgbClr val="8A5C2E"/>
            </a:solidFill>
          </a:ln>
        </p:spPr>
      </p:pic>
      <p:pic>
        <p:nvPicPr>
          <p:cNvPr id="8" name="Picture 2" descr="C:\Users\1\Desktop\для урока карманы\0_5639_91f92971_XL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 l="8277" t="7460" r="4812" b="11967"/>
          <a:stretch>
            <a:fillRect/>
          </a:stretch>
        </p:blipFill>
        <p:spPr bwMode="auto">
          <a:xfrm>
            <a:off x="2500298" y="2571744"/>
            <a:ext cx="3024336" cy="3888432"/>
          </a:xfrm>
          <a:prstGeom prst="roundRect">
            <a:avLst/>
          </a:prstGeom>
          <a:noFill/>
          <a:ln>
            <a:solidFill>
              <a:srgbClr val="8A5C2E"/>
            </a:solidFill>
          </a:ln>
        </p:spPr>
      </p:pic>
      <p:pic>
        <p:nvPicPr>
          <p:cNvPr id="9" name="Picture 4" descr="&amp;Ocy;&amp;dcy;&amp;iecy;&amp;zhcy;&amp;dcy;&amp;acy; &amp;ecy;&amp;pcy;&amp;ocy;&amp;khcy;&amp;icy; &amp;Lcy;&amp;yucy;&amp;dcy;&amp;ocy;&amp;vcy;&amp;icy;&amp;kcy;&amp;acy; XIV"/>
          <p:cNvPicPr>
            <a:picLocks noChangeAspect="1" noChangeArrowheads="1"/>
          </p:cNvPicPr>
          <p:nvPr/>
        </p:nvPicPr>
        <p:blipFill>
          <a:blip r:embed="rId4" cstate="email"/>
          <a:srcRect l="4320" t="6545" r="2801" b="1820"/>
          <a:stretch>
            <a:fillRect/>
          </a:stretch>
        </p:blipFill>
        <p:spPr bwMode="auto">
          <a:xfrm>
            <a:off x="5857884" y="2571744"/>
            <a:ext cx="3096344" cy="4032448"/>
          </a:xfrm>
          <a:prstGeom prst="roundRect">
            <a:avLst/>
          </a:prstGeom>
          <a:noFill/>
          <a:ln>
            <a:solidFill>
              <a:srgbClr val="8A5C2E"/>
            </a:solidFill>
          </a:ln>
        </p:spPr>
      </p:pic>
      <p:pic>
        <p:nvPicPr>
          <p:cNvPr id="22534" name="Picture 6" descr="http://www.nasledie-rus.ru/img/720000/72031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500438"/>
            <a:ext cx="17145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800000"/>
                </a:solidFill>
              </a:rPr>
              <a:t>НОВАЯ ЖИЗНЬ КАРМАНОВ</a:t>
            </a:r>
            <a:br>
              <a:rPr lang="ru-RU" b="1" smtClean="0">
                <a:solidFill>
                  <a:srgbClr val="800000"/>
                </a:solidFill>
              </a:rPr>
            </a:br>
            <a:endParaRPr lang="ru-RU" smtClean="0"/>
          </a:p>
        </p:txBody>
      </p:sp>
      <p:pic>
        <p:nvPicPr>
          <p:cNvPr id="7" name="Picture 4" descr="http://dic.academic.ru/pictures/brokgauz_efron/b31_418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 l="50995" t="52632" r="1835" b="12281"/>
          <a:stretch>
            <a:fillRect/>
          </a:stretch>
        </p:blipFill>
        <p:spPr>
          <a:xfrm>
            <a:off x="285720" y="928670"/>
            <a:ext cx="4178437" cy="2259217"/>
          </a:xfr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429000"/>
            <a:ext cx="2857520" cy="2987985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4" descr="http://images.nypl.org/index.php?id=827944&amp;t=w"/>
          <p:cNvPicPr>
            <a:picLocks noChangeAspect="1" noChangeArrowheads="1"/>
          </p:cNvPicPr>
          <p:nvPr/>
        </p:nvPicPr>
        <p:blipFill>
          <a:blip r:embed="rId4" cstate="email"/>
          <a:srcRect r="-1548" b="8882"/>
          <a:stretch>
            <a:fillRect/>
          </a:stretch>
        </p:blipFill>
        <p:spPr bwMode="auto">
          <a:xfrm>
            <a:off x="3357554" y="3286124"/>
            <a:ext cx="2473608" cy="3387796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http://top-antropos.com/images/1/18/%D0%A4%D1%80%D0%B0%D0%BD%D1%86%D1%83%D0%B7%D1%81%D0%BA%D0%B8%D0%B5%20%D0%BA%D0%BE%D1%81%D1%82%D1%8E%D0%BC%D1%8B%20%D0%BF%D0%B5%D1%80%D0%B2%D0%BE%D0%B9%20%D1%87%D0%B5%D1%82%D0%B2%D0%B5%D1%80%D1%82%D0%B8%2018%20%D0%B2%D0%B5%D0%BA%D0%B0.jpg"/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6">
                <a:tint val="45000"/>
                <a:satMod val="400000"/>
              </a:schemeClr>
            </a:duotone>
            <a:lum bright="12000"/>
          </a:blip>
          <a:srcRect/>
          <a:stretch>
            <a:fillRect/>
          </a:stretch>
        </p:blipFill>
        <p:spPr bwMode="auto">
          <a:xfrm>
            <a:off x="6000760" y="928670"/>
            <a:ext cx="2985919" cy="3744416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http://parisgid.ru/wp-content/uploads/2013/01/CocoChane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51520" y="188640"/>
            <a:ext cx="2448272" cy="3203315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" descr="db6d7fc4eaf8439441bb947f1613943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1772816"/>
            <a:ext cx="2880320" cy="4328648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580" name="Прямоугольник 8"/>
          <p:cNvSpPr>
            <a:spLocks noChangeArrowheads="1"/>
          </p:cNvSpPr>
          <p:nvPr/>
        </p:nvSpPr>
        <p:spPr bwMode="auto">
          <a:xfrm>
            <a:off x="468313" y="3500438"/>
            <a:ext cx="194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Коко Шанель</a:t>
            </a:r>
          </a:p>
        </p:txBody>
      </p:sp>
      <p:pic>
        <p:nvPicPr>
          <p:cNvPr id="88066" name="Picture 2" descr="http://www.catalogi24.ru/uploads/posts/2013-02/1361891617_253441_1363_1758_0_0_2326_30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61112" y="2636912"/>
            <a:ext cx="3011256" cy="3888432"/>
          </a:xfrm>
          <a:prstGeom prst="round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582" name="TextBox 11"/>
          <p:cNvSpPr txBox="1">
            <a:spLocks noChangeArrowheads="1"/>
          </p:cNvSpPr>
          <p:nvPr/>
        </p:nvSpPr>
        <p:spPr bwMode="auto">
          <a:xfrm>
            <a:off x="4211638" y="404813"/>
            <a:ext cx="41052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rgbClr val="800000"/>
                </a:solidFill>
              </a:rPr>
              <a:t>НОВАЯ ЖИЗНЬ КАРМАНОВ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http://i072.radikal.ru/1203/48/7d8c84578ba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0" t="-4727" r="15486"/>
          <a:stretch>
            <a:fillRect/>
          </a:stretch>
        </p:blipFill>
        <p:spPr bwMode="auto">
          <a:xfrm>
            <a:off x="214313" y="1571625"/>
            <a:ext cx="1811337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Содержимое 2"/>
          <p:cNvPicPr>
            <a:picLocks noGrp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500" y="354013"/>
            <a:ext cx="7632700" cy="2090737"/>
          </a:xfrm>
        </p:spPr>
      </p:pic>
      <p:pic>
        <p:nvPicPr>
          <p:cNvPr id="7" name="Содержимое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2389188"/>
            <a:ext cx="7639050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Содержимое 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357688"/>
            <a:ext cx="7626350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http://img0.liveinternet.ru/images/foto/c/9/apps/2/95/2095478_sweetheart_blk_index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420938"/>
            <a:ext cx="1695450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Содержимое 3" descr="сканирование005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12875"/>
            <a:ext cx="2636838" cy="1079500"/>
          </a:xfrm>
          <a:prstGeom prst="rect">
            <a:avLst/>
          </a:prstGeom>
          <a:noFill/>
          <a:ln w="9525">
            <a:solidFill>
              <a:srgbClr val="8A5C2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Рисунок 15" descr="сканирование005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3" y="1412875"/>
            <a:ext cx="2652712" cy="1079500"/>
          </a:xfrm>
          <a:prstGeom prst="rect">
            <a:avLst/>
          </a:prstGeom>
          <a:noFill/>
          <a:ln w="9525">
            <a:solidFill>
              <a:srgbClr val="8A5C2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Рисунок 17" descr="сканирование005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412875"/>
            <a:ext cx="2447925" cy="1090613"/>
          </a:xfrm>
          <a:prstGeom prst="rect">
            <a:avLst/>
          </a:prstGeom>
          <a:noFill/>
          <a:ln w="9525">
            <a:solidFill>
              <a:srgbClr val="8A5C2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0" name="TextBox 22"/>
          <p:cNvSpPr txBox="1">
            <a:spLocks noChangeArrowheads="1"/>
          </p:cNvSpPr>
          <p:nvPr/>
        </p:nvSpPr>
        <p:spPr bwMode="auto">
          <a:xfrm>
            <a:off x="468313" y="333375"/>
            <a:ext cx="8207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rgbClr val="800000"/>
                </a:solidFill>
              </a:rPr>
              <a:t>ФОРМА НАКЛАДНЫХ  КАРМАНОВ </a:t>
            </a:r>
          </a:p>
        </p:txBody>
      </p:sp>
      <p:sp>
        <p:nvSpPr>
          <p:cNvPr id="26631" name="TextBox 23"/>
          <p:cNvSpPr txBox="1">
            <a:spLocks noChangeArrowheads="1"/>
          </p:cNvSpPr>
          <p:nvPr/>
        </p:nvSpPr>
        <p:spPr bwMode="auto">
          <a:xfrm>
            <a:off x="250825" y="1052513"/>
            <a:ext cx="280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b="1">
                <a:solidFill>
                  <a:srgbClr val="51361B"/>
                </a:solidFill>
              </a:rPr>
              <a:t>ПРЯМОУГОЛЬНЫЕ</a:t>
            </a:r>
          </a:p>
        </p:txBody>
      </p:sp>
      <p:sp>
        <p:nvSpPr>
          <p:cNvPr id="26632" name="TextBox 24"/>
          <p:cNvSpPr txBox="1">
            <a:spLocks noChangeArrowheads="1"/>
          </p:cNvSpPr>
          <p:nvPr/>
        </p:nvSpPr>
        <p:spPr bwMode="auto">
          <a:xfrm>
            <a:off x="6084888" y="1052513"/>
            <a:ext cx="2808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b="1">
                <a:solidFill>
                  <a:srgbClr val="51361B"/>
                </a:solidFill>
              </a:rPr>
              <a:t>ОВАЛЬНЫЕ</a:t>
            </a:r>
          </a:p>
        </p:txBody>
      </p:sp>
      <p:sp>
        <p:nvSpPr>
          <p:cNvPr id="26633" name="TextBox 25"/>
          <p:cNvSpPr txBox="1">
            <a:spLocks noChangeArrowheads="1"/>
          </p:cNvSpPr>
          <p:nvPr/>
        </p:nvSpPr>
        <p:spPr bwMode="auto">
          <a:xfrm>
            <a:off x="3132138" y="1052513"/>
            <a:ext cx="2808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b="1">
                <a:solidFill>
                  <a:srgbClr val="51361B"/>
                </a:solidFill>
              </a:rPr>
              <a:t>ФИГУРНЫЕ</a:t>
            </a:r>
          </a:p>
        </p:txBody>
      </p:sp>
      <p:pic>
        <p:nvPicPr>
          <p:cNvPr id="26634" name="Picture 2" descr="G:\архив ноябрь-Б  2013 год\накладные карманы\fart_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2" t="2376"/>
          <a:stretch>
            <a:fillRect/>
          </a:stretch>
        </p:blipFill>
        <p:spPr bwMode="auto">
          <a:xfrm>
            <a:off x="5724525" y="3068638"/>
            <a:ext cx="2859088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2" descr="G:\архив ноябрь-Б  2013 год\накладные карманы\fart_1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8" t="-2385"/>
          <a:stretch>
            <a:fillRect/>
          </a:stretch>
        </p:blipFill>
        <p:spPr bwMode="auto">
          <a:xfrm>
            <a:off x="755650" y="2924175"/>
            <a:ext cx="273685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9"/>
          <p:cNvSpPr txBox="1">
            <a:spLocks noChangeArrowheads="1"/>
          </p:cNvSpPr>
          <p:nvPr/>
        </p:nvSpPr>
        <p:spPr bwMode="auto">
          <a:xfrm>
            <a:off x="539750" y="476250"/>
            <a:ext cx="82089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rgbClr val="800000"/>
                </a:solidFill>
              </a:rPr>
              <a:t>ВИДЫ КАРМАНОВ </a:t>
            </a:r>
          </a:p>
          <a:p>
            <a:pPr algn="ctr" eaLnBrk="1" hangingPunct="1"/>
            <a:r>
              <a:rPr lang="ru-RU" sz="2400" b="1">
                <a:solidFill>
                  <a:srgbClr val="800000"/>
                </a:solidFill>
              </a:rPr>
              <a:t>ПО МЕСТУ РАСПОЛОЖЕНИЯ НА ДЕТАЛЯХ ОДЕЖДЫ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925" y="1660525"/>
            <a:ext cx="23050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НАКЛАДНЫЕ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5513" y="2349500"/>
            <a:ext cx="24844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ПРОРЕЗНЫЕ</a:t>
            </a:r>
          </a:p>
        </p:txBody>
      </p:sp>
      <p:sp>
        <p:nvSpPr>
          <p:cNvPr id="27653" name="TextBox 16"/>
          <p:cNvSpPr txBox="1">
            <a:spLocks noChangeArrowheads="1"/>
          </p:cNvSpPr>
          <p:nvPr/>
        </p:nvSpPr>
        <p:spPr bwMode="auto">
          <a:xfrm>
            <a:off x="4787900" y="2852738"/>
            <a:ext cx="1728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>
                <a:solidFill>
                  <a:srgbClr val="003300"/>
                </a:solidFill>
              </a:rPr>
              <a:t>В ШВАХ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2522" y="2082027"/>
            <a:ext cx="1923214" cy="2715125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6032" name="Picture 16" descr="http://katushenka.ru/wp-content/uploads/2011/03/razmetka_karmana_na_plate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2780928"/>
            <a:ext cx="2091841" cy="244827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284984"/>
            <a:ext cx="2133883" cy="2592288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33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TextBox 35"/>
          <p:cNvSpPr txBox="1"/>
          <p:nvPr/>
        </p:nvSpPr>
        <p:spPr>
          <a:xfrm>
            <a:off x="6623050" y="3141663"/>
            <a:ext cx="23415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ВНУТРЕННИЕ</a:t>
            </a:r>
          </a:p>
        </p:txBody>
      </p:sp>
      <p:pic>
        <p:nvPicPr>
          <p:cNvPr id="86038" name="Picture 22" descr="http://kos-tum.ru/file/222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00139" y="3573016"/>
            <a:ext cx="1945927" cy="2917067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http://www.teks-plus.ru/components/com_virtuemart/shop_image/product/_________________4dfa5b67968aa.jpg"/>
          <p:cNvPicPr>
            <a:picLocks noChangeAspect="1" noChangeArrowheads="1"/>
          </p:cNvPicPr>
          <p:nvPr/>
        </p:nvPicPr>
        <p:blipFill>
          <a:blip r:embed="rId2" cstate="email"/>
          <a:srcRect l="18255" t="4046" r="14812" b="13014"/>
          <a:stretch>
            <a:fillRect/>
          </a:stretch>
        </p:blipFill>
        <p:spPr bwMode="auto">
          <a:xfrm>
            <a:off x="3635896" y="260648"/>
            <a:ext cx="1584176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4" descr="http://kurtki1.com/uploads/posts/2010-11/1289220479_brown-volcom.jpg"/>
          <p:cNvPicPr>
            <a:picLocks noChangeAspect="1" noChangeArrowheads="1"/>
          </p:cNvPicPr>
          <p:nvPr/>
        </p:nvPicPr>
        <p:blipFill>
          <a:blip r:embed="rId3" cstate="email"/>
          <a:srcRect l="15750" t="1350" r="14951" b="9551"/>
          <a:stretch>
            <a:fillRect/>
          </a:stretch>
        </p:blipFill>
        <p:spPr bwMode="auto">
          <a:xfrm>
            <a:off x="6588224" y="332656"/>
            <a:ext cx="1872208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5010" name="Picture 18" descr="http://kompkroy.ru/wp-content/uploads/2013/01/vykroika-yubki-s-karmanami-model.jpg"/>
          <p:cNvPicPr>
            <a:picLocks noChangeAspect="1" noChangeArrowheads="1"/>
          </p:cNvPicPr>
          <p:nvPr/>
        </p:nvPicPr>
        <p:blipFill>
          <a:blip r:embed="rId4" cstate="email"/>
          <a:srcRect l="8748" r="18240" b="20924"/>
          <a:stretch>
            <a:fillRect/>
          </a:stretch>
        </p:blipFill>
        <p:spPr bwMode="auto">
          <a:xfrm>
            <a:off x="6812249" y="3861048"/>
            <a:ext cx="208023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5012" name="Picture 20" descr="http://www.quelle.ru/default/produkt-images/_w355_h302_t1/r/u/mmdb/3/9/9/5964644_mmdb.jpg"/>
          <p:cNvPicPr>
            <a:picLocks noChangeAspect="1" noChangeArrowheads="1"/>
          </p:cNvPicPr>
          <p:nvPr/>
        </p:nvPicPr>
        <p:blipFill>
          <a:blip r:embed="rId5" cstate="email"/>
          <a:srcRect l="23425" r="21207" b="4876"/>
          <a:stretch>
            <a:fillRect/>
          </a:stretch>
        </p:blipFill>
        <p:spPr bwMode="auto">
          <a:xfrm>
            <a:off x="2339752" y="3345914"/>
            <a:ext cx="2160240" cy="3323446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5016" name="Picture 24" descr="http://lila.in.ua/upload/iblock/b0a/b0a301eadd73f3de8b9eafea42cf753b.jpg"/>
          <p:cNvPicPr>
            <a:picLocks noChangeAspect="1" noChangeArrowheads="1"/>
          </p:cNvPicPr>
          <p:nvPr/>
        </p:nvPicPr>
        <p:blipFill>
          <a:blip r:embed="rId6" cstate="email"/>
          <a:srcRect l="24186" r="17768" b="32258"/>
          <a:stretch>
            <a:fillRect/>
          </a:stretch>
        </p:blipFill>
        <p:spPr bwMode="auto">
          <a:xfrm>
            <a:off x="4685154" y="3356992"/>
            <a:ext cx="1903069" cy="333037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4" descr="http://www.znaikak.ru/design/pic/visred/180000.jpe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9512" y="3933056"/>
            <a:ext cx="2025536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2" descr="http://azbyka.kz/images/1801/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3528" y="260648"/>
            <a:ext cx="1924489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 rot="-455804">
            <a:off x="1677988" y="2741613"/>
            <a:ext cx="4608512" cy="523875"/>
          </a:xfrm>
          <a:prstGeom prst="rect">
            <a:avLst/>
          </a:prstGeom>
          <a:solidFill>
            <a:srgbClr val="F2E5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/>
              <a:t>НАКЛАДНЫЕ КАРМАНЫ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kostum4you.ru/wp-content/uploads/2011/05/stil-safari2-6.jpg"/>
          <p:cNvPicPr>
            <a:picLocks noChangeAspect="1" noChangeArrowheads="1"/>
          </p:cNvPicPr>
          <p:nvPr/>
        </p:nvPicPr>
        <p:blipFill>
          <a:blip r:embed="rId2" cstate="email"/>
          <a:srcRect l="1350" t="1862" r="1451" b="8760"/>
          <a:stretch>
            <a:fillRect/>
          </a:stretch>
        </p:blipFill>
        <p:spPr bwMode="auto">
          <a:xfrm>
            <a:off x="827584" y="260648"/>
            <a:ext cx="3816424" cy="2544283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0" name="Picture 6" descr="http://moda-show.ru/wp-content/uploads/2013/02/shorty-2013-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3429000"/>
            <a:ext cx="4224469" cy="316835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2" name="Picture 8" descr="http://www.adensya.ru/ui/10211858/image/maison-martin-margiela-vl1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48264" y="3429000"/>
            <a:ext cx="1632181" cy="244827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0" name="Picture 2" descr="http://static2.insales.ru/images/products/1/6062/4790190/1.jpg"/>
          <p:cNvPicPr>
            <a:picLocks noChangeAspect="1" noChangeArrowheads="1"/>
          </p:cNvPicPr>
          <p:nvPr/>
        </p:nvPicPr>
        <p:blipFill>
          <a:blip r:embed="rId5" cstate="email"/>
          <a:srcRect r="2388" b="28070"/>
          <a:stretch>
            <a:fillRect/>
          </a:stretch>
        </p:blipFill>
        <p:spPr bwMode="auto">
          <a:xfrm>
            <a:off x="5940152" y="260648"/>
            <a:ext cx="2179560" cy="2415187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702" name="TextBox 10"/>
          <p:cNvSpPr txBox="1">
            <a:spLocks noChangeArrowheads="1"/>
          </p:cNvSpPr>
          <p:nvPr/>
        </p:nvSpPr>
        <p:spPr bwMode="auto">
          <a:xfrm>
            <a:off x="2916238" y="2852738"/>
            <a:ext cx="446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rgbClr val="800000"/>
                </a:solidFill>
              </a:rPr>
              <a:t>ТАКИЕ РАЗНЫЕ КАРМАНЫ</a:t>
            </a:r>
          </a:p>
        </p:txBody>
      </p:sp>
      <p:pic>
        <p:nvPicPr>
          <p:cNvPr id="12" name="Picture 1" descr="G:\для урока карманы\3_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60032" y="4221088"/>
            <a:ext cx="1911286" cy="2232248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B97B3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1325" y="274638"/>
            <a:ext cx="5721350" cy="1143000"/>
          </a:xfr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524000" y="1571625"/>
          <a:ext cx="7191375" cy="5260975"/>
        </p:xfrm>
        <a:graphic>
          <a:graphicData uri="http://schemas.openxmlformats.org/drawingml/2006/table">
            <a:tbl>
              <a:tblPr/>
              <a:tblGrid>
                <a:gridCol w="5262557"/>
                <a:gridCol w="1928818"/>
              </a:tblGrid>
              <a:tr h="17526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2000" b="1" kern="1200" dirty="0">
                        <a:solidFill>
                          <a:srgbClr val="00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kumimoji="0" lang="ru-RU" sz="20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Перегни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припуск на обработку верхнего края кармана по намеченной  линии на лицевую  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сторону, припуск равен -4см 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и </a:t>
                      </a:r>
                      <a:r>
                        <a:rPr kumimoji="0" lang="ru-RU" sz="2000" b="1" i="1" kern="1200" dirty="0" err="1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приутюжить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64609" marR="6460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09" marR="6460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788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2000" b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Подверни припуск верхнего среза на 10 мм  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и  заутюжить.</a:t>
                      </a:r>
                      <a:endParaRPr kumimoji="0" lang="ru-RU" sz="2000" b="1" i="1" kern="1200" dirty="0">
                        <a:solidFill>
                          <a:srgbClr val="00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609" marR="6460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09" marR="6460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294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Сметай, стачай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и обтачай углы кармана на величину 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           припуска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по боковым срезам кармана по проложенным ручным строчкам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ru-RU" sz="2000" b="1" i="1" kern="1200" dirty="0">
                        <a:solidFill>
                          <a:srgbClr val="00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609" marR="6460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09" marR="6460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30730" name="Рисунок 3"/>
          <p:cNvPicPr>
            <a:picLocks noChangeAspect="1" noChangeArrowheads="1"/>
          </p:cNvPicPr>
          <p:nvPr/>
        </p:nvPicPr>
        <p:blipFill>
          <a:blip r:embed="rId3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9" t="13628" r="8511" b="64308"/>
          <a:stretch>
            <a:fillRect/>
          </a:stretch>
        </p:blipFill>
        <p:spPr bwMode="auto">
          <a:xfrm>
            <a:off x="6786563" y="1500188"/>
            <a:ext cx="20002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Рисунок 4"/>
          <p:cNvPicPr>
            <a:picLocks noChangeAspect="1" noChangeArrowheads="1"/>
          </p:cNvPicPr>
          <p:nvPr/>
        </p:nvPicPr>
        <p:blipFill>
          <a:blip r:embed="rId3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9" t="45499" r="8511" b="31210"/>
          <a:stretch>
            <a:fillRect/>
          </a:stretch>
        </p:blipFill>
        <p:spPr bwMode="auto">
          <a:xfrm>
            <a:off x="7000875" y="3214688"/>
            <a:ext cx="1785938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Рисунок 5"/>
          <p:cNvPicPr>
            <a:picLocks noChangeAspect="1" noChangeArrowheads="1"/>
          </p:cNvPicPr>
          <p:nvPr/>
        </p:nvPicPr>
        <p:blipFill>
          <a:blip r:embed="rId3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4" t="76144" r="8511"/>
          <a:stretch>
            <a:fillRect/>
          </a:stretch>
        </p:blipFill>
        <p:spPr bwMode="auto">
          <a:xfrm>
            <a:off x="6786563" y="4929188"/>
            <a:ext cx="2214562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2" descr="http://howtoinfo.ru/wp-content/uploads/2009/05/sewing_machine_2.jpg"/>
          <p:cNvPicPr>
            <a:picLocks noChangeAspect="1" noChangeArrowheads="1"/>
          </p:cNvPicPr>
          <p:nvPr/>
        </p:nvPicPr>
        <p:blipFill>
          <a:blip r:embed="rId4" r:link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8625"/>
            <a:ext cx="2014538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" descr="http://www.arloni.ru/wp-content/gallery/fartuki2/9004-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1643063"/>
            <a:ext cx="1981200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10" descr="http://img.giftmix.ru/big/2012/10/11/UhdgSk4oApKnsxEZqmT3Cgm7QJqR5YpbZjf4N07gaRjbRZr36MVovLt98umU0wd0134994189482441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4" t="-4068" r="20338"/>
          <a:stretch>
            <a:fillRect/>
          </a:stretch>
        </p:blipFill>
        <p:spPr bwMode="auto">
          <a:xfrm>
            <a:off x="142875" y="857250"/>
            <a:ext cx="230346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 rot="-1075854">
            <a:off x="3348038" y="5651500"/>
            <a:ext cx="2592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>
              <a:solidFill>
                <a:srgbClr val="800000"/>
              </a:solidFill>
            </a:endParaRPr>
          </a:p>
          <a:p>
            <a:pPr algn="ctr" eaLnBrk="1" hangingPunct="1"/>
            <a:r>
              <a:rPr lang="ru-RU">
                <a:solidFill>
                  <a:srgbClr val="800000"/>
                </a:solidFill>
              </a:rPr>
              <a:t>БЕЗ НАГРУДНИКА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 rot="-2238204">
            <a:off x="323850" y="5214938"/>
            <a:ext cx="2592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800000"/>
                </a:solidFill>
              </a:rPr>
              <a:t>С ОТРЕЗНЫМ НАГРУДНИКОМ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rot="1557750">
            <a:off x="6227763" y="5662613"/>
            <a:ext cx="2736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800000"/>
                </a:solidFill>
              </a:rPr>
              <a:t>С ЦЕЛЬНОКРОЕННЫМ НАГРУДНИКОМ</a:t>
            </a:r>
          </a:p>
        </p:txBody>
      </p:sp>
      <p:pic>
        <p:nvPicPr>
          <p:cNvPr id="4103" name="Picture 1" descr="G:\накладные карманы\2_apron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716338"/>
            <a:ext cx="3041650" cy="199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Прямоугольник 9"/>
          <p:cNvSpPr>
            <a:spLocks noChangeArrowheads="1"/>
          </p:cNvSpPr>
          <p:nvPr/>
        </p:nvSpPr>
        <p:spPr bwMode="auto">
          <a:xfrm>
            <a:off x="2286000" y="714375"/>
            <a:ext cx="45720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 u="sng">
                <a:solidFill>
                  <a:srgbClr val="FF0000"/>
                </a:solidFill>
              </a:rPr>
              <a:t>Вопросы к учащимся: </a:t>
            </a:r>
            <a:endParaRPr lang="ru-RU" sz="2800">
              <a:solidFill>
                <a:srgbClr val="FF0000"/>
              </a:solidFill>
            </a:endParaRPr>
          </a:p>
          <a:p>
            <a:endParaRPr lang="ru-RU" sz="2800"/>
          </a:p>
          <a:p>
            <a:r>
              <a:rPr lang="ru-RU" sz="2800">
                <a:solidFill>
                  <a:srgbClr val="FF0000"/>
                </a:solidFill>
              </a:rPr>
              <a:t>***</a:t>
            </a:r>
            <a:r>
              <a:rPr lang="ru-RU" sz="2800"/>
              <a:t>Какое изделие мы с вами шьём? </a:t>
            </a:r>
          </a:p>
          <a:p>
            <a:r>
              <a:rPr lang="ru-RU" sz="2800">
                <a:solidFill>
                  <a:srgbClr val="FF0000"/>
                </a:solidFill>
              </a:rPr>
              <a:t>***</a:t>
            </a:r>
            <a:r>
              <a:rPr lang="ru-RU" sz="2800"/>
              <a:t>Какого его назначение?  </a:t>
            </a:r>
          </a:p>
          <a:p>
            <a:r>
              <a:rPr lang="ru-RU" sz="2800">
                <a:solidFill>
                  <a:srgbClr val="FF0000"/>
                </a:solidFill>
              </a:rPr>
              <a:t>***</a:t>
            </a:r>
            <a:r>
              <a:rPr lang="ru-RU" sz="2800"/>
              <a:t>Виды фартуков по покрою?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750" y="357188"/>
          <a:ext cx="7358063" cy="6378575"/>
        </p:xfrm>
        <a:graphic>
          <a:graphicData uri="http://schemas.openxmlformats.org/drawingml/2006/table">
            <a:tbl>
              <a:tblPr/>
              <a:tblGrid>
                <a:gridCol w="4929188"/>
                <a:gridCol w="2428875"/>
              </a:tblGrid>
              <a:tr h="21377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ru-RU" sz="2000" b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Удали нитки сметочной строчки, выверни обработанный припуск верхнего среза кармана на изнаночную сторону, выправь уголки кармана 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колышком, по   необходимости можно их отрезать.</a:t>
                      </a:r>
                      <a:endParaRPr kumimoji="0" lang="ru-RU" sz="2000" b="1" i="1" kern="1200" dirty="0">
                        <a:solidFill>
                          <a:srgbClr val="00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609" marR="6460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09" marR="6460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377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ru-RU" sz="2000" b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Заметай и застрочи подогнутый срез кармана на расстоянии 2 мм от края. </a:t>
                      </a:r>
                      <a:endParaRPr kumimoji="0" lang="ru-RU" sz="2000" b="1" i="1" kern="1200" dirty="0" smtClean="0">
                        <a:solidFill>
                          <a:srgbClr val="00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2000" b="1" i="1" kern="1200" dirty="0" smtClean="0">
                        <a:solidFill>
                          <a:srgbClr val="00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.Удали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нитки заметочной строчки, </a:t>
                      </a:r>
                      <a:r>
                        <a:rPr kumimoji="0" lang="ru-RU" sz="2000" b="1" i="1" kern="1200" dirty="0" err="1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приутюжь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 верхний край 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кармана  </a:t>
                      </a:r>
                      <a:endParaRPr kumimoji="0" lang="ru-RU" sz="2000" b="1" i="1" kern="1200" dirty="0">
                        <a:solidFill>
                          <a:srgbClr val="00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609" marR="6460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09" marR="6460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030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7.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Заметай нижний  и боковые срезы кармана по намеченным линиям.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ru-RU" sz="2000" b="1" i="1" kern="1200" dirty="0" smtClean="0">
                        <a:solidFill>
                          <a:srgbClr val="00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kumimoji="0" lang="ru-RU" sz="2000" b="1" i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.приутюжь </a:t>
                      </a:r>
                      <a:r>
                        <a:rPr kumimoji="0" lang="ru-RU" sz="2000" b="1" i="1" kern="1200" dirty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карман с изнаночной стороны</a:t>
                      </a:r>
                      <a:r>
                        <a:rPr kumimoji="0" lang="ru-RU" sz="2000" b="1" kern="1200" dirty="0" smtClean="0">
                          <a:solidFill>
                            <a:srgbClr val="0000CC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2000" b="1" kern="1200" dirty="0">
                        <a:solidFill>
                          <a:srgbClr val="00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609" marR="6460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09" marR="6460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31753" name="Рисунок 6"/>
          <p:cNvPicPr>
            <a:picLocks noChangeAspect="1" noChangeArrowheads="1"/>
          </p:cNvPicPr>
          <p:nvPr/>
        </p:nvPicPr>
        <p:blipFill>
          <a:blip r:embed="rId2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2" t="6779" b="72038"/>
          <a:stretch>
            <a:fillRect/>
          </a:stretch>
        </p:blipFill>
        <p:spPr bwMode="auto">
          <a:xfrm>
            <a:off x="6429375" y="500063"/>
            <a:ext cx="228600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Рисунок 7"/>
          <p:cNvPicPr>
            <a:picLocks noChangeAspect="1" noChangeArrowheads="1"/>
          </p:cNvPicPr>
          <p:nvPr/>
        </p:nvPicPr>
        <p:blipFill>
          <a:blip r:embed="rId2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2" t="33513" r="2631" b="42253"/>
          <a:stretch>
            <a:fillRect/>
          </a:stretch>
        </p:blipFill>
        <p:spPr bwMode="auto">
          <a:xfrm>
            <a:off x="6429375" y="2428875"/>
            <a:ext cx="235743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Рисунок 8"/>
          <p:cNvPicPr>
            <a:picLocks noChangeAspect="1" noChangeArrowheads="1"/>
          </p:cNvPicPr>
          <p:nvPr/>
        </p:nvPicPr>
        <p:blipFill>
          <a:blip r:embed="rId2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02" t="57788" b="14291"/>
          <a:stretch>
            <a:fillRect/>
          </a:stretch>
        </p:blipFill>
        <p:spPr bwMode="auto">
          <a:xfrm>
            <a:off x="6500813" y="4429125"/>
            <a:ext cx="221456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2" descr="http://img.merlion.ru/items/585253_v01_b.jpg"/>
          <p:cNvPicPr>
            <a:picLocks noChangeAspect="1" noChangeArrowheads="1"/>
          </p:cNvPicPr>
          <p:nvPr/>
        </p:nvPicPr>
        <p:blipFill>
          <a:blip r:embed="rId3" r:link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0"/>
            <a:ext cx="1357313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Рисунок 6"/>
          <p:cNvPicPr>
            <a:picLocks noChangeAspect="1" noChangeArrowheads="1"/>
          </p:cNvPicPr>
          <p:nvPr/>
        </p:nvPicPr>
        <p:blipFill>
          <a:blip r:embed="rId2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2" t="6779" b="72038"/>
          <a:stretch>
            <a:fillRect/>
          </a:stretch>
        </p:blipFill>
        <p:spPr bwMode="auto">
          <a:xfrm>
            <a:off x="6357938" y="428625"/>
            <a:ext cx="228600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0" y="333375"/>
            <a:ext cx="8713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rgbClr val="A50021"/>
                </a:solidFill>
              </a:rPr>
              <a:t>ТЕХНИКА БЕЗОПАСНОСТИ ПРИ РАБОТЕ</a:t>
            </a:r>
          </a:p>
        </p:txBody>
      </p:sp>
      <p:pic>
        <p:nvPicPr>
          <p:cNvPr id="32771" name="Picture 2" descr="C:\Users\1\Desktop\для урока карманы\пппппп.jpg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5" b="6935"/>
          <a:stretch>
            <a:fillRect/>
          </a:stretch>
        </p:blipFill>
        <p:spPr bwMode="auto">
          <a:xfrm>
            <a:off x="3203575" y="2060575"/>
            <a:ext cx="2736850" cy="1938338"/>
          </a:xfrm>
          <a:prstGeom prst="rect">
            <a:avLst/>
          </a:prstGeom>
          <a:noFill/>
          <a:ln w="28575">
            <a:solidFill>
              <a:srgbClr val="B97B3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C:\Users\1\Desktop\для урока карманы\fartukpol06.jpg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6" r="565"/>
          <a:stretch>
            <a:fillRect/>
          </a:stretch>
        </p:blipFill>
        <p:spPr bwMode="auto">
          <a:xfrm>
            <a:off x="6156325" y="3592513"/>
            <a:ext cx="2736850" cy="1960562"/>
          </a:xfrm>
          <a:prstGeom prst="rect">
            <a:avLst/>
          </a:prstGeom>
          <a:noFill/>
          <a:ln w="28575">
            <a:solidFill>
              <a:srgbClr val="B97B3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3" name="Picture 5" descr="C:\Users\1\Desktop\для урока карманы\fartukpol08.jpg"/>
          <p:cNvPicPr>
            <a:picLocks noChangeAspect="1" noChangeArrowheads="1"/>
          </p:cNvPicPr>
          <p:nvPr/>
        </p:nvPicPr>
        <p:blipFill>
          <a:blip r:embed="rId4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85"/>
          <a:stretch>
            <a:fillRect/>
          </a:stretch>
        </p:blipFill>
        <p:spPr bwMode="auto">
          <a:xfrm>
            <a:off x="323850" y="1047750"/>
            <a:ext cx="2519363" cy="1898650"/>
          </a:xfrm>
          <a:prstGeom prst="rect">
            <a:avLst/>
          </a:prstGeom>
          <a:noFill/>
          <a:ln w="28575">
            <a:solidFill>
              <a:srgbClr val="B97B3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4" name="TextBox 1"/>
          <p:cNvSpPr txBox="1">
            <a:spLocks noChangeArrowheads="1"/>
          </p:cNvSpPr>
          <p:nvPr/>
        </p:nvSpPr>
        <p:spPr bwMode="auto">
          <a:xfrm>
            <a:off x="0" y="2924175"/>
            <a:ext cx="316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1600" b="1">
                <a:solidFill>
                  <a:srgbClr val="002060"/>
                </a:solidFill>
              </a:rPr>
              <a:t>ПРИ РАБОТЕ С ИГОЛКАМИ, БУЛАВКАМИ</a:t>
            </a:r>
          </a:p>
        </p:txBody>
      </p:sp>
      <p:sp>
        <p:nvSpPr>
          <p:cNvPr id="32775" name="TextBox 1"/>
          <p:cNvSpPr txBox="1">
            <a:spLocks noChangeArrowheads="1"/>
          </p:cNvSpPr>
          <p:nvPr/>
        </p:nvSpPr>
        <p:spPr bwMode="auto">
          <a:xfrm>
            <a:off x="2627313" y="4005263"/>
            <a:ext cx="3600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1600" b="1">
                <a:solidFill>
                  <a:srgbClr val="002060"/>
                </a:solidFill>
              </a:rPr>
              <a:t>ПРИ РАБОТЕ </a:t>
            </a:r>
          </a:p>
          <a:p>
            <a:pPr algn="ctr" eaLnBrk="1" hangingPunct="1"/>
            <a:r>
              <a:rPr lang="ru-RU" sz="1600" b="1">
                <a:solidFill>
                  <a:srgbClr val="002060"/>
                </a:solidFill>
              </a:rPr>
              <a:t>НА ШВЕЙНОЙ МАШИНЕ</a:t>
            </a:r>
          </a:p>
        </p:txBody>
      </p:sp>
      <p:sp>
        <p:nvSpPr>
          <p:cNvPr id="32776" name="TextBox 1"/>
          <p:cNvSpPr txBox="1">
            <a:spLocks noChangeArrowheads="1"/>
          </p:cNvSpPr>
          <p:nvPr/>
        </p:nvSpPr>
        <p:spPr bwMode="auto">
          <a:xfrm>
            <a:off x="5724525" y="5589588"/>
            <a:ext cx="3311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1600" b="1">
                <a:solidFill>
                  <a:srgbClr val="002060"/>
                </a:solidFill>
              </a:rPr>
              <a:t>ПРИ РАБОТЕ </a:t>
            </a:r>
          </a:p>
          <a:p>
            <a:pPr algn="ctr" eaLnBrk="1" hangingPunct="1"/>
            <a:r>
              <a:rPr lang="ru-RU" sz="1600" b="1">
                <a:solidFill>
                  <a:srgbClr val="002060"/>
                </a:solidFill>
              </a:rPr>
              <a:t>С ЭЛЕКТРИЧЕСКИМ УТЮГОМ</a:t>
            </a:r>
          </a:p>
        </p:txBody>
      </p:sp>
      <p:pic>
        <p:nvPicPr>
          <p:cNvPr id="32777" name="Picture 13" descr="11122009_2_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DE3E3"/>
              </a:clrFrom>
              <a:clrTo>
                <a:srgbClr val="DDE3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81525"/>
            <a:ext cx="1579563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7700" y="274638"/>
            <a:ext cx="5308600" cy="1143000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500" y="1714500"/>
            <a:ext cx="7143750" cy="4279900"/>
          </a:xfrm>
        </p:spPr>
        <p:txBody>
          <a:bodyPr rtlCol="0">
            <a:no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Сели шить мы за машину.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Держим ровно корпус,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Пальцы дальше</a:t>
            </a:r>
            <a:r>
              <a:rPr lang="ru-RU" sz="1400" b="1" dirty="0" smtClean="0"/>
              <a:t>                           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Под косынку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indent="8874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Давайте, повторим все вместе:</a:t>
            </a:r>
          </a:p>
          <a:p>
            <a:pPr indent="8874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sz="1400" b="1" dirty="0" smtClean="0">
              <a:solidFill>
                <a:srgbClr val="FF0000"/>
              </a:solidFill>
            </a:endParaRPr>
          </a:p>
          <a:p>
            <a:pPr indent="8874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Чтоб не болели зубы и живот,</a:t>
            </a:r>
          </a:p>
          <a:p>
            <a:pPr indent="8874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sz="1400" b="1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На стол кладу я ножницы кольцами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Передаю я ножницы кольцами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sz="1400" b="1" dirty="0" smtClean="0">
              <a:solidFill>
                <a:srgbClr val="FF00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Положить разомкнутыми – 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indent="8874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Чтоб доска не задымилась и не загорелась вдруг,</a:t>
            </a:r>
          </a:p>
          <a:p>
            <a:pPr indent="8874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sz="1400" b="1" dirty="0" smtClean="0">
              <a:solidFill>
                <a:srgbClr val="FF0000"/>
              </a:solidFill>
            </a:endParaRPr>
          </a:p>
          <a:p>
            <a:pPr indent="8874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Проследи, чтобы подошва не касалась бы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indent="8874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Не оставь утюг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indent="8874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rgbClr val="0000CC"/>
                </a:solidFill>
              </a:rPr>
              <a:t>Ваш экзамен принимаю и к работе допускаю.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 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963738" y="1965325"/>
            <a:ext cx="6897687" cy="4281488"/>
          </a:xfrm>
          <a:prstGeom prst="rect">
            <a:avLst/>
          </a:prstGeom>
        </p:spPr>
        <p:txBody>
          <a:bodyPr/>
          <a:lstStyle/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                                     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спину.</a:t>
            </a: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                         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от</a:t>
            </a: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 иголки</a:t>
            </a:r>
            <a:r>
              <a:rPr lang="ru-RU" sz="1400" b="1" dirty="0">
                <a:latin typeface="+mn-lt"/>
                <a:cs typeface="+mn-cs"/>
              </a:rPr>
              <a:t>,                            </a:t>
            </a: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                    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спрячем </a:t>
            </a: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челки.</a:t>
            </a:r>
          </a:p>
          <a:p>
            <a:pPr marL="547688" indent="887413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endParaRPr lang="en-US" sz="1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547688" indent="620713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Хранить булавки в определенном месте,</a:t>
            </a:r>
          </a:p>
          <a:p>
            <a:pPr marL="547688" indent="887413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endParaRPr lang="en-US" sz="1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547688" indent="620713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Не брать иголки и булавки в рот.</a:t>
            </a: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                                                           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к себе</a:t>
            </a: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                                                   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к тебе</a:t>
            </a:r>
          </a:p>
          <a:p>
            <a:pPr marL="547688" indent="-547688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Сомкнутыми ножницы должны лежать</a:t>
            </a: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                                             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может быть беда,</a:t>
            </a:r>
          </a:p>
          <a:p>
            <a:pPr marL="547688" indent="887413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endParaRPr lang="en-US" sz="1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547688" indent="709613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На подставку поскорей ты поставь утюг!</a:t>
            </a:r>
          </a:p>
          <a:p>
            <a:pPr marL="547688" indent="887413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                                                                       </a:t>
            </a:r>
            <a:r>
              <a:rPr lang="ru-RU" sz="1400" b="1" dirty="0" err="1">
                <a:solidFill>
                  <a:srgbClr val="FF0000"/>
                </a:solidFill>
                <a:latin typeface="+mn-lt"/>
                <a:cs typeface="+mn-cs"/>
              </a:rPr>
              <a:t>шнура</a:t>
            </a:r>
            <a:endParaRPr lang="ru-RU" sz="1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547688" indent="887413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                         включенным в кабинете до утра</a:t>
            </a:r>
          </a:p>
        </p:txBody>
      </p:sp>
      <p:pic>
        <p:nvPicPr>
          <p:cNvPr id="33797" name="Picture 3" descr="handarbeit011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071563"/>
            <a:ext cx="2357437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7" descr="G:\архив ноябрь-Б  2013 год\портной\yellow-measuring-tape--objects--fingerstall--tailor_312207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AFAFC"/>
              </a:clrFrom>
              <a:clrTo>
                <a:srgbClr val="FAFA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4214813"/>
            <a:ext cx="3629026" cy="241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55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855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355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355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1800"/>
                            </p:stCondLst>
                            <p:childTnLst>
                              <p:par>
                                <p:cTn id="46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4800"/>
                            </p:stCondLst>
                            <p:childTnLst>
                              <p:par>
                                <p:cTn id="52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7800"/>
                            </p:stCondLst>
                            <p:childTnLst>
                              <p:par>
                                <p:cTn id="58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6800"/>
                            </p:stCondLst>
                            <p:childTnLst>
                              <p:par>
                                <p:cTn id="64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050"/>
                            </p:stCondLst>
                            <p:childTnLst>
                              <p:par>
                                <p:cTn id="70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205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5050"/>
                            </p:stCondLst>
                            <p:childTnLst>
                              <p:par>
                                <p:cTn id="82" presetID="27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 advAuto="150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K:\тл\cloud9design.wordpress.c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8643938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79675" y="274638"/>
            <a:ext cx="4184650" cy="1143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D:\My Documents\Мои рисунки\шитье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" r="7016"/>
          <a:stretch>
            <a:fillRect/>
          </a:stretch>
        </p:blipFill>
        <p:spPr bwMode="auto">
          <a:xfrm>
            <a:off x="0" y="0"/>
            <a:ext cx="91836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6"/>
          <p:cNvSpPr>
            <a:spLocks noChangeArrowheads="1"/>
          </p:cNvSpPr>
          <p:nvPr/>
        </p:nvSpPr>
        <p:spPr bwMode="auto">
          <a:xfrm>
            <a:off x="4427538" y="188913"/>
            <a:ext cx="4537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bg1"/>
                </a:solidFill>
                <a:cs typeface="Times New Roman" pitchFamily="18" charset="0"/>
              </a:rPr>
              <a:t>Мастерская приветливо встречает</a:t>
            </a:r>
          </a:p>
          <a:p>
            <a:pPr eaLnBrk="0" hangingPunct="0"/>
            <a:r>
              <a:rPr lang="ru-RU" sz="2000">
                <a:solidFill>
                  <a:schemeClr val="bg1"/>
                </a:solidFill>
                <a:cs typeface="Times New Roman" pitchFamily="18" charset="0"/>
              </a:rPr>
              <a:t>Вас на новый свой урок ! </a:t>
            </a:r>
            <a:r>
              <a:rPr lang="ru-RU" sz="200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" name="Picture 2" descr="http://detsad2682.ru/wp-content/uploads/2012/12/%D1%81%D0%BE%D0%BB%D0%BD%D1%8B%D1%88%D0%BA%D0%BE-300x28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2736850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2" descr="http://www.nochnye-sorochki.ru/img_news/h/1704127305_h_fartu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1857375"/>
            <a:ext cx="2500312" cy="4286250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500063" y="1428750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FF0000"/>
                </a:solidFill>
              </a:rPr>
              <a:t>    1. </a:t>
            </a:r>
            <a:r>
              <a:rPr lang="ru-RU" b="1" i="1" smtClean="0"/>
              <a:t>Карманы должны быть одинакового </a:t>
            </a:r>
          </a:p>
          <a:p>
            <a:pPr>
              <a:buFont typeface="Arial" charset="0"/>
              <a:buNone/>
            </a:pPr>
            <a:r>
              <a:rPr lang="ru-RU" b="1" i="1" smtClean="0"/>
              <a:t>        размера и формы;</a:t>
            </a:r>
            <a:br>
              <a:rPr lang="ru-RU" b="1" i="1" smtClean="0"/>
            </a:br>
            <a:r>
              <a:rPr lang="ru-RU" b="1" i="1" smtClean="0">
                <a:solidFill>
                  <a:srgbClr val="FF0000"/>
                </a:solidFill>
              </a:rPr>
              <a:t>2. </a:t>
            </a:r>
            <a:r>
              <a:rPr lang="ru-RU" b="1" i="1" smtClean="0"/>
              <a:t>Верхний срез и углы должны быть </a:t>
            </a:r>
          </a:p>
          <a:p>
            <a:pPr>
              <a:buFont typeface="Arial" charset="0"/>
              <a:buNone/>
            </a:pPr>
            <a:r>
              <a:rPr lang="ru-RU" b="1" i="1" smtClean="0"/>
              <a:t>        аккуратно обработаны; </a:t>
            </a:r>
            <a:br>
              <a:rPr lang="ru-RU" b="1" i="1" smtClean="0"/>
            </a:br>
            <a:r>
              <a:rPr lang="ru-RU" b="1" i="1" smtClean="0">
                <a:solidFill>
                  <a:srgbClr val="FF0000"/>
                </a:solidFill>
              </a:rPr>
              <a:t>3. </a:t>
            </a:r>
            <a:r>
              <a:rPr lang="ru-RU" b="1" i="1" smtClean="0"/>
              <a:t>Строчки должны быть ровными, </a:t>
            </a:r>
          </a:p>
          <a:p>
            <a:pPr>
              <a:buFont typeface="Arial" charset="0"/>
              <a:buNone/>
            </a:pPr>
            <a:r>
              <a:rPr lang="ru-RU" b="1" i="1" smtClean="0"/>
              <a:t>         ширина шва равномерной;</a:t>
            </a:r>
            <a:br>
              <a:rPr lang="ru-RU" b="1" i="1" smtClean="0"/>
            </a:br>
            <a:r>
              <a:rPr lang="ru-RU" b="1" i="1" smtClean="0">
                <a:solidFill>
                  <a:srgbClr val="FF0000"/>
                </a:solidFill>
              </a:rPr>
              <a:t>4.  </a:t>
            </a:r>
            <a:r>
              <a:rPr lang="ru-RU" b="1" i="1" smtClean="0"/>
              <a:t>В начале и конце машинной строчки </a:t>
            </a:r>
          </a:p>
          <a:p>
            <a:pPr>
              <a:buFont typeface="Arial" charset="0"/>
              <a:buNone/>
            </a:pPr>
            <a:r>
              <a:rPr lang="ru-RU" b="1" i="1" smtClean="0"/>
              <a:t>         должны стоять закрепки</a:t>
            </a:r>
          </a:p>
          <a:p>
            <a:pPr>
              <a:buFont typeface="Arial" charset="0"/>
              <a:buNone/>
            </a:pPr>
            <a:r>
              <a:rPr lang="ru-RU" b="1" i="1" smtClean="0"/>
              <a:t> </a:t>
            </a:r>
          </a:p>
          <a:p>
            <a:endParaRPr lang="ru-RU" smtClean="0"/>
          </a:p>
        </p:txBody>
      </p:sp>
      <p:sp>
        <p:nvSpPr>
          <p:cNvPr id="36868" name="Rectangle 1"/>
          <p:cNvSpPr>
            <a:spLocks noChangeArrowheads="1"/>
          </p:cNvSpPr>
          <p:nvPr/>
        </p:nvSpPr>
        <p:spPr bwMode="auto">
          <a:xfrm>
            <a:off x="785813" y="0"/>
            <a:ext cx="88550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49263" algn="just" eaLnBrk="0" hangingPunct="0"/>
            <a:r>
              <a:rPr lang="ru-RU" sz="4000">
                <a:solidFill>
                  <a:srgbClr val="FF0000"/>
                </a:solidFill>
                <a:cs typeface="Times New Roman" pitchFamily="18" charset="0"/>
              </a:rPr>
              <a:t>Требования при </a:t>
            </a:r>
          </a:p>
          <a:p>
            <a:pPr indent="449263" algn="just" eaLnBrk="0" hangingPunct="0"/>
            <a:r>
              <a:rPr lang="ru-RU" sz="4000">
                <a:solidFill>
                  <a:srgbClr val="FF0000"/>
                </a:solidFill>
                <a:cs typeface="Times New Roman" pitchFamily="18" charset="0"/>
              </a:rPr>
              <a:t>              обработке карманов: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4813" y="274638"/>
            <a:ext cx="5794375" cy="1143000"/>
          </a:xfrm>
        </p:spPr>
      </p:pic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9" t="13628" r="8511" b="64308"/>
          <a:stretch>
            <a:fillRect/>
          </a:stretch>
        </p:blipFill>
        <p:spPr bwMode="auto">
          <a:xfrm>
            <a:off x="1238250" y="1643063"/>
            <a:ext cx="23336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9" t="45499" r="8511" b="31210"/>
          <a:stretch>
            <a:fillRect/>
          </a:stretch>
        </p:blipFill>
        <p:spPr bwMode="auto">
          <a:xfrm>
            <a:off x="3786188" y="1714500"/>
            <a:ext cx="2211387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3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4" t="76144" r="8511"/>
          <a:stretch>
            <a:fillRect/>
          </a:stretch>
        </p:blipFill>
        <p:spPr bwMode="auto">
          <a:xfrm>
            <a:off x="5848350" y="1668463"/>
            <a:ext cx="2938463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2"/>
          <p:cNvPicPr>
            <a:picLocks noChangeAspect="1" noChangeArrowheads="1"/>
          </p:cNvPicPr>
          <p:nvPr/>
        </p:nvPicPr>
        <p:blipFill>
          <a:blip r:embed="rId4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2" t="33513" r="2631" b="42253"/>
          <a:stretch>
            <a:fillRect/>
          </a:stretch>
        </p:blipFill>
        <p:spPr bwMode="auto">
          <a:xfrm>
            <a:off x="3214688" y="3786188"/>
            <a:ext cx="256540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4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2" t="6779" b="72038"/>
          <a:stretch>
            <a:fillRect/>
          </a:stretch>
        </p:blipFill>
        <p:spPr bwMode="auto">
          <a:xfrm>
            <a:off x="857250" y="3929063"/>
            <a:ext cx="26955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2"/>
          <p:cNvPicPr>
            <a:picLocks noChangeAspect="1" noChangeArrowheads="1"/>
          </p:cNvPicPr>
          <p:nvPr/>
        </p:nvPicPr>
        <p:blipFill>
          <a:blip r:embed="rId4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02" t="57788" b="14291"/>
          <a:stretch>
            <a:fillRect/>
          </a:stretch>
        </p:blipFill>
        <p:spPr bwMode="auto">
          <a:xfrm>
            <a:off x="6286500" y="3668713"/>
            <a:ext cx="2143125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775" y="274638"/>
            <a:ext cx="8172450" cy="1143000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43050"/>
            <a:ext cx="7643866" cy="2714644"/>
          </a:xfrm>
          <a:ln>
            <a:miter lim="800000"/>
            <a:headEnd/>
            <a:tailEnd/>
          </a:ln>
        </p:spPr>
        <p:txBody>
          <a:bodyPr rtlCol="0">
            <a:normAutofit/>
          </a:bodyPr>
          <a:lstStyle/>
          <a:p>
            <a:pPr marL="548640" indent="-41148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«Лебеди летят, крыльями машут,</a:t>
            </a:r>
            <a:endParaRPr lang="en-US" sz="2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12700" stA="28000" endPos="45000" dist="1000" dir="5400000" sy="-100000" algn="bl" rotWithShape="0"/>
              </a:effectLst>
            </a:endParaRPr>
          </a:p>
          <a:p>
            <a:pPr marL="548640" indent="-41148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Присели над водою, качают головою.</a:t>
            </a:r>
            <a:endParaRPr lang="en-US" sz="2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12700" stA="28000" endPos="45000" dist="1000" dir="5400000" sy="-100000" algn="bl" rotWithShape="0"/>
              </a:effectLst>
            </a:endParaRPr>
          </a:p>
          <a:p>
            <a:pPr marL="548640" indent="-41148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Гордо и  важно  умеют держаться,</a:t>
            </a:r>
            <a:endParaRPr lang="en-US" sz="2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12700" stA="28000" endPos="45000" dist="1000" dir="5400000" sy="-100000" algn="bl" rotWithShape="0"/>
              </a:effectLst>
            </a:endParaRPr>
          </a:p>
          <a:p>
            <a:pPr marL="548640" indent="-41148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</a:rPr>
              <a:t> Тихо, бесшумно на воду садятся».</a:t>
            </a:r>
          </a:p>
        </p:txBody>
      </p:sp>
      <p:pic>
        <p:nvPicPr>
          <p:cNvPr id="38916" name="Picture 2" descr="C:\Documents and Settings\kat\Рабочий стол\17_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333875"/>
            <a:ext cx="1216025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3" descr="C:\Documents and Settings\kat\Рабочий стол\ani_1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13" y="4367213"/>
            <a:ext cx="1104900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4" descr="E:\тл\ani_0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575" y="4197350"/>
            <a:ext cx="828675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1450" y="274638"/>
            <a:ext cx="6261100" cy="1143000"/>
          </a:xfrm>
        </p:spPr>
      </p:pic>
      <p:pic>
        <p:nvPicPr>
          <p:cNvPr id="39939" name="Содержимое 2"/>
          <p:cNvPicPr>
            <a:picLocks noGrp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3263900"/>
            <a:ext cx="5791200" cy="1198563"/>
          </a:xfrm>
        </p:spPr>
      </p:pic>
      <p:pic>
        <p:nvPicPr>
          <p:cNvPr id="4" name="Содержимое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988" y="3852863"/>
            <a:ext cx="5883275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8" descr="http://img0.liveinternet.ru/images/foto/c/9/apps/2/95/2095478_sweetheart_blk_index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500063"/>
            <a:ext cx="1695450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ссылка на другую страницу 13"/>
          <p:cNvSpPr/>
          <p:nvPr/>
        </p:nvSpPr>
        <p:spPr>
          <a:xfrm>
            <a:off x="500063" y="1125538"/>
            <a:ext cx="6500812" cy="5160962"/>
          </a:xfrm>
          <a:prstGeom prst="flowChartOffpageConnector">
            <a:avLst/>
          </a:prstGeom>
          <a:solidFill>
            <a:srgbClr val="FFEDC9">
              <a:alpha val="48627"/>
            </a:srgbClr>
          </a:solidFill>
          <a:ln w="50800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963" name="Прямоугольник 8"/>
          <p:cNvSpPr>
            <a:spLocks noChangeArrowheads="1"/>
          </p:cNvSpPr>
          <p:nvPr/>
        </p:nvSpPr>
        <p:spPr bwMode="auto">
          <a:xfrm>
            <a:off x="1258888" y="1949450"/>
            <a:ext cx="5689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990033"/>
                </a:solidFill>
              </a:rPr>
              <a:t>Какое назначение карманов в одежде?</a:t>
            </a:r>
          </a:p>
        </p:txBody>
      </p:sp>
      <p:sp>
        <p:nvSpPr>
          <p:cNvPr id="40964" name="Прямоугольник 9"/>
          <p:cNvSpPr>
            <a:spLocks noChangeArrowheads="1"/>
          </p:cNvSpPr>
          <p:nvPr/>
        </p:nvSpPr>
        <p:spPr bwMode="auto">
          <a:xfrm>
            <a:off x="1258888" y="1373188"/>
            <a:ext cx="5257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990033"/>
                </a:solidFill>
              </a:rPr>
              <a:t>Когда появились карманы на одежде?</a:t>
            </a:r>
          </a:p>
        </p:txBody>
      </p:sp>
      <p:sp>
        <p:nvSpPr>
          <p:cNvPr id="40965" name="Прямоугольник 11"/>
          <p:cNvSpPr>
            <a:spLocks noChangeArrowheads="1"/>
          </p:cNvSpPr>
          <p:nvPr/>
        </p:nvSpPr>
        <p:spPr bwMode="auto">
          <a:xfrm>
            <a:off x="1187450" y="3513138"/>
            <a:ext cx="51847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990033"/>
                </a:solidFill>
              </a:rPr>
              <a:t>Какую форму могут иметь накладные карманы?</a:t>
            </a:r>
          </a:p>
          <a:p>
            <a:endParaRPr lang="ru-RU" sz="2000" b="1">
              <a:solidFill>
                <a:srgbClr val="990033"/>
              </a:solidFill>
            </a:endParaRPr>
          </a:p>
          <a:p>
            <a:r>
              <a:rPr lang="ru-RU" sz="2000" b="1">
                <a:solidFill>
                  <a:srgbClr val="990033"/>
                </a:solidFill>
              </a:rPr>
              <a:t>В процессе пр.работы какие ручные, машинные и утюжильные работы применялись?</a:t>
            </a:r>
          </a:p>
        </p:txBody>
      </p:sp>
      <p:sp>
        <p:nvSpPr>
          <p:cNvPr id="40966" name="TextBox 1"/>
          <p:cNvSpPr txBox="1">
            <a:spLocks noChangeArrowheads="1"/>
          </p:cNvSpPr>
          <p:nvPr/>
        </p:nvSpPr>
        <p:spPr bwMode="auto">
          <a:xfrm>
            <a:off x="1331913" y="450850"/>
            <a:ext cx="6335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>
                <a:solidFill>
                  <a:srgbClr val="800000"/>
                </a:solidFill>
              </a:rPr>
              <a:t>ПОЛНЫЙ КАРМАН ВОПРОСОВ</a:t>
            </a:r>
          </a:p>
        </p:txBody>
      </p:sp>
      <p:pic>
        <p:nvPicPr>
          <p:cNvPr id="4098" name="Picture 2" descr="http://www.comfortvdom.ru/f/images/32918/32933/Kastrjul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708920"/>
            <a:ext cx="1857388" cy="3886994"/>
          </a:xfrm>
          <a:prstGeom prst="roundRect">
            <a:avLst/>
          </a:prstGeom>
          <a:noFill/>
          <a:ln>
            <a:solidFill>
              <a:srgbClr val="CC9900"/>
            </a:solidFill>
          </a:ln>
        </p:spPr>
      </p:pic>
      <p:sp>
        <p:nvSpPr>
          <p:cNvPr id="40968" name="Прямоугольник 17"/>
          <p:cNvSpPr>
            <a:spLocks noChangeArrowheads="1"/>
          </p:cNvSpPr>
          <p:nvPr/>
        </p:nvSpPr>
        <p:spPr bwMode="auto">
          <a:xfrm>
            <a:off x="1258888" y="2576513"/>
            <a:ext cx="6619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990033"/>
                </a:solidFill>
              </a:rPr>
              <a:t>На какие группы делятся карманы по месту расположения на деталях одежды?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775" y="274638"/>
            <a:ext cx="8172450" cy="1143000"/>
          </a:xfrm>
        </p:spPr>
      </p:pic>
      <p:pic>
        <p:nvPicPr>
          <p:cNvPr id="14" name="TextBox 1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395413"/>
            <a:ext cx="214312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000760" y="1428736"/>
            <a:ext cx="242889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праздничные</a:t>
            </a:r>
          </a:p>
        </p:txBody>
      </p:sp>
      <p:pic>
        <p:nvPicPr>
          <p:cNvPr id="3079" name="Picture 7" descr="K:\тл\www.specovka56.r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928813"/>
            <a:ext cx="1643063" cy="434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K:\тл\www.msuzie-shop.r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2000250"/>
            <a:ext cx="2143125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http://rukodelnicam.ru/wp-content/uploads/2012/06/krasivye-fartuki-dlya-kuxni-2-500x74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2143125"/>
            <a:ext cx="22860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2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2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2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2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Box 1"/>
          <p:cNvSpPr txBox="1">
            <a:spLocks noChangeArrowheads="1"/>
          </p:cNvSpPr>
          <p:nvPr/>
        </p:nvSpPr>
        <p:spPr bwMode="auto">
          <a:xfrm>
            <a:off x="0" y="476250"/>
            <a:ext cx="8713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>
                <a:solidFill>
                  <a:srgbClr val="800000"/>
                </a:solidFill>
              </a:rPr>
              <a:t>ЛЕСТНИЦА ЛИЧНОГО УСПЕХА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6526213" y="5373688"/>
            <a:ext cx="2366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Я НЕ ЗНАЛА…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5219700" y="4365625"/>
            <a:ext cx="2232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800080"/>
                </a:solidFill>
              </a:rPr>
              <a:t>Я УЗНАЛА…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3563938" y="3429000"/>
            <a:ext cx="2730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990033"/>
                </a:solidFill>
              </a:rPr>
              <a:t>Я НАУЧИЛАСЬ…</a:t>
            </a: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2051050" y="2565400"/>
            <a:ext cx="355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МНЕ БЫЛО ТРУДНО…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323850" y="1628775"/>
            <a:ext cx="4635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3300"/>
                </a:solidFill>
              </a:rPr>
              <a:t>Я СМОГУ ИСПОЛЬЗОВАТЬ …</a:t>
            </a:r>
          </a:p>
        </p:txBody>
      </p:sp>
      <p:pic>
        <p:nvPicPr>
          <p:cNvPr id="41992" name="Picture 3" descr="G:\архив ноябрь-Б  2013 год\портной\240854-Dayan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5" t="2646" r="19003"/>
          <a:stretch>
            <a:fillRect/>
          </a:stretch>
        </p:blipFill>
        <p:spPr bwMode="auto">
          <a:xfrm>
            <a:off x="250825" y="4005263"/>
            <a:ext cx="23050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3" name="AutoShape 17"/>
          <p:cNvSpPr>
            <a:spLocks noChangeArrowheads="1"/>
          </p:cNvSpPr>
          <p:nvPr/>
        </p:nvSpPr>
        <p:spPr bwMode="auto">
          <a:xfrm rot="10800000">
            <a:off x="6516688" y="5805488"/>
            <a:ext cx="2232025" cy="288925"/>
          </a:xfrm>
          <a:prstGeom prst="rtTriangle">
            <a:avLst/>
          </a:prstGeom>
          <a:solidFill>
            <a:schemeClr val="tx2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4" name="AutoShape 18"/>
          <p:cNvSpPr>
            <a:spLocks noChangeArrowheads="1"/>
          </p:cNvSpPr>
          <p:nvPr/>
        </p:nvSpPr>
        <p:spPr bwMode="auto">
          <a:xfrm rot="10800000">
            <a:off x="4932363" y="4797425"/>
            <a:ext cx="2232025" cy="288925"/>
          </a:xfrm>
          <a:prstGeom prst="rtTriangle">
            <a:avLst/>
          </a:prstGeom>
          <a:solidFill>
            <a:srgbClr val="9A88E8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5" name="AutoShape 19"/>
          <p:cNvSpPr>
            <a:spLocks noChangeArrowheads="1"/>
          </p:cNvSpPr>
          <p:nvPr/>
        </p:nvSpPr>
        <p:spPr bwMode="auto">
          <a:xfrm rot="10800000">
            <a:off x="3635375" y="3860800"/>
            <a:ext cx="2592388" cy="287338"/>
          </a:xfrm>
          <a:prstGeom prst="rtTriangle">
            <a:avLst/>
          </a:prstGeom>
          <a:solidFill>
            <a:schemeClr val="accent2"/>
          </a:solidFill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6" name="AutoShape 20"/>
          <p:cNvSpPr>
            <a:spLocks noChangeArrowheads="1"/>
          </p:cNvSpPr>
          <p:nvPr/>
        </p:nvSpPr>
        <p:spPr bwMode="auto">
          <a:xfrm rot="10800000">
            <a:off x="2124075" y="2997200"/>
            <a:ext cx="3313113" cy="288925"/>
          </a:xfrm>
          <a:prstGeom prst="rtTriangle">
            <a:avLst/>
          </a:prstGeom>
          <a:solidFill>
            <a:schemeClr val="tx2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7" name="AutoShape 21"/>
          <p:cNvSpPr>
            <a:spLocks noChangeArrowheads="1"/>
          </p:cNvSpPr>
          <p:nvPr/>
        </p:nvSpPr>
        <p:spPr bwMode="auto">
          <a:xfrm rot="10800000">
            <a:off x="468313" y="2060575"/>
            <a:ext cx="4391025" cy="361950"/>
          </a:xfrm>
          <a:prstGeom prst="rtTriangle">
            <a:avLst/>
          </a:prstGeom>
          <a:solidFill>
            <a:srgbClr val="00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D:\My Documents\Мои рисунки\рпнек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908720"/>
            <a:ext cx="2566938" cy="3008131"/>
          </a:xfrm>
          <a:prstGeom prst="ellipse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002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3" grpId="1"/>
      <p:bldP spid="51204" grpId="0"/>
      <p:bldP spid="51205" grpId="0"/>
      <p:bldP spid="51206" grpId="0"/>
      <p:bldP spid="51207" grpId="0"/>
      <p:bldP spid="5120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775" y="274638"/>
            <a:ext cx="8172450" cy="1143000"/>
          </a:xfrm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928813"/>
            <a:ext cx="713422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7" descr="G:\архив ноябрь-Б  2013 год\портной\yellow-measuring-tape--objects--fingerstall--tailor_312207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AFC"/>
              </a:clrFrom>
              <a:clrTo>
                <a:srgbClr val="FAFA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4440238"/>
            <a:ext cx="3629025" cy="241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1"/>
          <p:cNvSpPr>
            <a:spLocks noChangeArrowheads="1"/>
          </p:cNvSpPr>
          <p:nvPr/>
        </p:nvSpPr>
        <p:spPr bwMode="auto">
          <a:xfrm>
            <a:off x="0" y="0"/>
            <a:ext cx="8734425" cy="667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449263" eaLnBrk="0" hangingPunct="0"/>
            <a:endParaRPr lang="ru-RU" sz="1400" b="1">
              <a:solidFill>
                <a:srgbClr val="00B050"/>
              </a:solidFill>
              <a:cs typeface="Times New Roman" pitchFamily="18" charset="0"/>
            </a:endParaRPr>
          </a:p>
          <a:p>
            <a:pPr indent="449263" eaLnBrk="0" hangingPunct="0"/>
            <a:r>
              <a:rPr lang="ru-RU" sz="5400">
                <a:solidFill>
                  <a:srgbClr val="FF0000"/>
                </a:solidFill>
                <a:cs typeface="Times New Roman" pitchFamily="18" charset="0"/>
              </a:rPr>
              <a:t>***</a:t>
            </a:r>
            <a:endParaRPr lang="ru-RU" sz="5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Владеть иглой – большое дело!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Не каждому дано одежду шить.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Для этого всего лишь нужно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Свою профессию любить.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Менялась мода, люди, шли года,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И в пыль стирались города.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Двадцатый век ворвался, словно заводной: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Одни профессии унес, иль заменил другой,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Но есть такие, что оставил.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Без них нельзя, и среди них – профессия портных.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Ты для себя ее открой,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Ты полюби ее и сердцем, и душой,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Она тебе отплатит тем же, ты поверь.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Она тебе в самом себе откроет дверь, </a:t>
            </a:r>
            <a:endParaRPr lang="ru-RU" sz="2400"/>
          </a:p>
          <a:p>
            <a:pPr indent="449263" eaLnBrk="0" hangingPunct="0"/>
            <a:r>
              <a:rPr lang="ru-RU" sz="2400" b="1" i="1">
                <a:solidFill>
                  <a:srgbClr val="FF0000"/>
                </a:solidFill>
              </a:rPr>
              <a:t>Ведущую к добру, гармонии и славе! </a:t>
            </a:r>
            <a:endParaRPr lang="ru-RU" sz="2400"/>
          </a:p>
        </p:txBody>
      </p:sp>
      <p:pic>
        <p:nvPicPr>
          <p:cNvPr id="3" name="Picture 24" descr="http://lila.in.ua/upload/iblock/b0a/b0a301eadd73f3de8b9eafea42cf753b.jpg"/>
          <p:cNvPicPr>
            <a:picLocks noChangeAspect="1" noChangeArrowheads="1"/>
          </p:cNvPicPr>
          <p:nvPr/>
        </p:nvPicPr>
        <p:blipFill>
          <a:blip r:embed="rId3" cstate="email"/>
          <a:srcRect l="24186" r="17768" b="32258"/>
          <a:stretch>
            <a:fillRect/>
          </a:stretch>
        </p:blipFill>
        <p:spPr bwMode="auto">
          <a:xfrm>
            <a:off x="7000892" y="142852"/>
            <a:ext cx="1903069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8A5C2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9875" y="274638"/>
            <a:ext cx="6064250" cy="1143000"/>
          </a:xfrm>
        </p:spPr>
      </p:pic>
      <p:pic>
        <p:nvPicPr>
          <p:cNvPr id="5" name="Picture 2" descr="http://detsad2682.ru/wp-content/uploads/2012/12/%D1%81%D0%BE%D0%BB%D0%BD%D1%8B%D1%88%D0%BA%D0%BE-300x28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143125"/>
            <a:ext cx="3929062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4" descr="http://www.patterns.ru/images/products/large/m6298_mccall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9FA"/>
              </a:clrFrom>
              <a:clrTo>
                <a:srgbClr val="FBF9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500188"/>
            <a:ext cx="41433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27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714750"/>
            <a:ext cx="2357438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357290" y="928670"/>
            <a:ext cx="7000924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Потайная кладовая, чего тут только нет. Здесь и фантики 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от конфет, здесь и пуговица, крючок и носовой платок</a:t>
            </a:r>
          </a:p>
        </p:txBody>
      </p:sp>
      <p:pic>
        <p:nvPicPr>
          <p:cNvPr id="9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2875" y="274638"/>
            <a:ext cx="3778250" cy="1143000"/>
          </a:xfrm>
        </p:spPr>
      </p:pic>
      <p:pic>
        <p:nvPicPr>
          <p:cNvPr id="5" name="Picture 2" descr="C:\Users\1\Desktop\для урока карманы\p0806121127.png"/>
          <p:cNvPicPr>
            <a:picLocks noChangeAspect="1" noChangeArrowheads="1"/>
          </p:cNvPicPr>
          <p:nvPr/>
        </p:nvPicPr>
        <p:blipFill>
          <a:blip r:embed="rId5" cstate="print"/>
          <a:srcRect r="1781" b="657"/>
          <a:stretch>
            <a:fillRect/>
          </a:stretch>
        </p:blipFill>
        <p:spPr bwMode="auto">
          <a:xfrm>
            <a:off x="5143504" y="4286256"/>
            <a:ext cx="2664296" cy="2276762"/>
          </a:xfrm>
          <a:prstGeom prst="teardrop">
            <a:avLst>
              <a:gd name="adj" fmla="val 96261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500063" y="157162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                              </a:t>
            </a:r>
            <a:r>
              <a:rPr lang="ru-RU" sz="6000" b="1" smtClean="0">
                <a:solidFill>
                  <a:srgbClr val="FF0000"/>
                </a:solidFill>
                <a:latin typeface="Monotype Corsiva" pitchFamily="66" charset="0"/>
              </a:rPr>
              <a:t>ТЕМА:</a:t>
            </a:r>
          </a:p>
          <a:p>
            <a:pPr algn="ctr">
              <a:buFont typeface="Arial" charset="0"/>
              <a:buNone/>
            </a:pPr>
            <a:r>
              <a:rPr lang="ru-RU" sz="6000" b="1" smtClean="0">
                <a:solidFill>
                  <a:srgbClr val="00B050"/>
                </a:solidFill>
                <a:latin typeface="Monotype Corsiva" pitchFamily="66" charset="0"/>
              </a:rPr>
              <a:t>«Обработка накладного   кармана» </a:t>
            </a:r>
            <a:r>
              <a:rPr lang="ru-RU" sz="4800" b="1" smtClean="0">
                <a:solidFill>
                  <a:srgbClr val="00B050"/>
                </a:solidFill>
                <a:latin typeface="Monotype Corsiva" pitchFamily="66" charset="0"/>
              </a:rPr>
              <a:t>            </a:t>
            </a:r>
            <a:r>
              <a:rPr lang="ru-RU" sz="4800" b="1" smtClean="0">
                <a:solidFill>
                  <a:srgbClr val="00B050"/>
                </a:solidFill>
              </a:rPr>
              <a:t>                                                                </a:t>
            </a:r>
            <a:endParaRPr lang="ru-RU" sz="4800" smtClean="0">
              <a:solidFill>
                <a:srgbClr val="00B050"/>
              </a:solidFill>
            </a:endParaRPr>
          </a:p>
        </p:txBody>
      </p:sp>
      <p:pic>
        <p:nvPicPr>
          <p:cNvPr id="7171" name="Picture 2" descr="img18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3830638"/>
            <a:ext cx="2854325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3" descr="img8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1857375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 descr="img7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000500"/>
            <a:ext cx="22860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4" descr="S63012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3" t="7207" r="10811"/>
          <a:stretch>
            <a:fillRect/>
          </a:stretch>
        </p:blipFill>
        <p:spPr bwMode="auto">
          <a:xfrm>
            <a:off x="6286500" y="285750"/>
            <a:ext cx="26431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g14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428875"/>
            <a:ext cx="2692400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6975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1600" b="1" smtClean="0"/>
              <a:t>                  </a:t>
            </a:r>
            <a:r>
              <a:rPr lang="ru-RU" b="1" smtClean="0">
                <a:solidFill>
                  <a:srgbClr val="FF0000"/>
                </a:solidFill>
              </a:rPr>
              <a:t>ЦЕЛЬ УРОКА:</a:t>
            </a:r>
            <a:endParaRPr lang="ru-RU" smtClean="0">
              <a:solidFill>
                <a:srgbClr val="FF0000"/>
              </a:solidFill>
            </a:endParaRPr>
          </a:p>
          <a:p>
            <a:r>
              <a:rPr lang="ru-RU" sz="1600" smtClean="0"/>
              <a:t>- </a:t>
            </a:r>
            <a:r>
              <a:rPr lang="ru-RU" sz="2000" smtClean="0"/>
              <a:t>Ознакомить учащихся  с историческими сведениями  кармана и его роли в одежде; </a:t>
            </a:r>
          </a:p>
          <a:p>
            <a:r>
              <a:rPr lang="ru-RU" sz="2000" smtClean="0"/>
              <a:t>-  Научить правильному выполнению  накладного  кармана с соблюдением технологической последовательности и техники безопасности;</a:t>
            </a:r>
          </a:p>
          <a:p>
            <a:r>
              <a:rPr lang="ru-RU" sz="2000" smtClean="0"/>
              <a:t> -  Воспитывать трудолюбие, аккуратность, требовательность к себе.</a:t>
            </a:r>
          </a:p>
          <a:p>
            <a:pPr>
              <a:buFont typeface="Arial" charset="0"/>
              <a:buNone/>
            </a:pPr>
            <a:r>
              <a:rPr lang="ru-RU" sz="2000" b="1" smtClean="0"/>
              <a:t>              </a:t>
            </a:r>
            <a:r>
              <a:rPr lang="ru-RU" b="1" smtClean="0">
                <a:solidFill>
                  <a:srgbClr val="FF0000"/>
                </a:solidFill>
              </a:rPr>
              <a:t>ЗАДАЧИ УРОКА: </a:t>
            </a:r>
            <a:endParaRPr lang="ru-RU" smtClean="0">
              <a:solidFill>
                <a:srgbClr val="FF0000"/>
              </a:solidFill>
            </a:endParaRPr>
          </a:p>
          <a:p>
            <a:r>
              <a:rPr lang="ru-RU" sz="2000" smtClean="0"/>
              <a:t>   -  Сформировать у учащихся знания, а также  умения выполнять поузловую обработку фартука;</a:t>
            </a:r>
          </a:p>
          <a:p>
            <a:r>
              <a:rPr lang="ru-RU" sz="2000" smtClean="0"/>
              <a:t>   -  Развивать умение сравнивать, выделять главное, решать поставленную проблему</a:t>
            </a:r>
          </a:p>
          <a:p>
            <a:r>
              <a:rPr lang="ru-RU" sz="2000" smtClean="0"/>
              <a:t>   -  Формировать умение пользоваться инструкционными картами и приемами выполнения карманов.</a:t>
            </a:r>
          </a:p>
          <a:p>
            <a:endParaRPr lang="ru-RU" sz="1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500063" y="285750"/>
            <a:ext cx="8229600" cy="584041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600" b="1" smtClean="0">
                <a:solidFill>
                  <a:srgbClr val="FF0000"/>
                </a:solidFill>
              </a:rPr>
              <a:t>ПОГОВОРКИ:</a:t>
            </a:r>
          </a:p>
          <a:p>
            <a:pPr>
              <a:buFont typeface="Arial" charset="0"/>
              <a:buNone/>
            </a:pPr>
            <a:r>
              <a:rPr lang="ru-RU" sz="2800" b="1" smtClean="0"/>
              <a:t>      «Держи карман шире».</a:t>
            </a:r>
          </a:p>
          <a:p>
            <a:r>
              <a:rPr lang="ru-RU" sz="2800" b="1" smtClean="0"/>
              <a:t>Что означает эта поговорка?   </a:t>
            </a:r>
          </a:p>
          <a:p>
            <a:pPr>
              <a:buFont typeface="Arial" charset="0"/>
              <a:buNone/>
            </a:pPr>
            <a:r>
              <a:rPr lang="ru-RU" sz="2800" b="1" smtClean="0"/>
              <a:t> </a:t>
            </a:r>
          </a:p>
          <a:p>
            <a:pPr>
              <a:buFont typeface="Arial" charset="0"/>
              <a:buNone/>
            </a:pPr>
            <a:r>
              <a:rPr lang="ru-RU" sz="2800" b="1" smtClean="0"/>
              <a:t>       «За словом в карман не лезет».</a:t>
            </a:r>
          </a:p>
          <a:p>
            <a:r>
              <a:rPr lang="ru-RU" sz="2800" b="1" smtClean="0"/>
              <a:t>Какой смысл у этой поговорки?   </a:t>
            </a:r>
          </a:p>
          <a:p>
            <a:pPr>
              <a:buFont typeface="Arial" charset="0"/>
              <a:buNone/>
            </a:pPr>
            <a:r>
              <a:rPr lang="ru-RU" sz="2800" b="1" smtClean="0"/>
              <a:t>      </a:t>
            </a:r>
          </a:p>
          <a:p>
            <a:pPr>
              <a:buFont typeface="Arial" charset="0"/>
              <a:buNone/>
            </a:pPr>
            <a:r>
              <a:rPr lang="ru-RU" sz="2800" b="1" smtClean="0"/>
              <a:t>      «Набить карман»</a:t>
            </a:r>
          </a:p>
          <a:p>
            <a:r>
              <a:rPr lang="ru-RU" sz="2800" b="1" smtClean="0"/>
              <a:t>О чем говорит эта поговорка?  </a:t>
            </a:r>
          </a:p>
        </p:txBody>
      </p:sp>
      <p:pic>
        <p:nvPicPr>
          <p:cNvPr id="9219" name="Picture 2" descr="http://mediasubs.ru/group/uploads/um/umnyij-otdyih-lyubimyie-pritchi-i-aforizmyi/image2/00ZjE4LW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785813"/>
            <a:ext cx="2857500" cy="2397125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adia_tsep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203700"/>
            <a:ext cx="3194050" cy="2395538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2" descr="http://mediasubs.ru/group/uploads/um/umnyij-otdyih-lyubimyie-pritchi-i-aforizmyi/image2/00ZjE4LW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785813"/>
            <a:ext cx="2857500" cy="2397125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головок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207963"/>
            <a:ext cx="8242300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 descr="K:\тл\www.art-gorodok.r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214438"/>
            <a:ext cx="8501063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8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1751</TotalTime>
  <Words>862</Words>
  <Application>Microsoft Office PowerPoint</Application>
  <PresentationFormat>Экран (4:3)</PresentationFormat>
  <Paragraphs>175</Paragraphs>
  <Slides>43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Calibri</vt:lpstr>
      <vt:lpstr>Monotype Corsiva</vt:lpstr>
      <vt:lpstr>Times New Roman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же такое карман?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ЭПОХА ПЕРВАЯ. ЗОЛОТОЙ ВЕК. БЕСКАРМАННАЯ </vt:lpstr>
      <vt:lpstr>ЭПОХА ВТОРАЯ. СЕРЕБРЯНЫЙ ВЕК. МЕШКОВАЯ </vt:lpstr>
      <vt:lpstr>ЭПОХА ТРЕТЬЯ. МЕДНЫЙ ВЕК. МАЛОКАРМАННАЯ </vt:lpstr>
      <vt:lpstr>ЭПОХА ЧЕТВЕРТАЯ. ЖЕЛЕЗНЫЙ ВЕК.                  МНОГОКАРМАННАЯ </vt:lpstr>
      <vt:lpstr>НОВАЯ ЖИЗНЬ КАРМАНОВ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Обработка накладного кармана</dc:title>
  <dc:creator>Юлия</dc:creator>
  <cp:lastModifiedBy>Admin</cp:lastModifiedBy>
  <cp:revision>209</cp:revision>
  <dcterms:modified xsi:type="dcterms:W3CDTF">2016-05-27T08:12:03Z</dcterms:modified>
</cp:coreProperties>
</file>