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8" r:id="rId3"/>
    <p:sldId id="259" r:id="rId4"/>
    <p:sldId id="275" r:id="rId5"/>
    <p:sldId id="276" r:id="rId6"/>
    <p:sldId id="279" r:id="rId7"/>
    <p:sldId id="280" r:id="rId8"/>
    <p:sldId id="281" r:id="rId9"/>
    <p:sldId id="282" r:id="rId10"/>
    <p:sldId id="283" r:id="rId11"/>
    <p:sldId id="284" r:id="rId12"/>
    <p:sldId id="285" r:id="rId13"/>
    <p:sldId id="286" r:id="rId14"/>
    <p:sldId id="287" r:id="rId15"/>
    <p:sldId id="288" r:id="rId16"/>
    <p:sldId id="289" r:id="rId17"/>
    <p:sldId id="290" r:id="rId18"/>
    <p:sldId id="291" r:id="rId19"/>
    <p:sldId id="292" r:id="rId20"/>
    <p:sldId id="293" r:id="rId21"/>
    <p:sldId id="294" r:id="rId22"/>
    <p:sldId id="295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341" autoAdjust="0"/>
  </p:normalViewPr>
  <p:slideViewPr>
    <p:cSldViewPr>
      <p:cViewPr varScale="1">
        <p:scale>
          <a:sx n="88" d="100"/>
          <a:sy n="88" d="100"/>
        </p:scale>
        <p:origin x="146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E91AB70-68D9-41D2-BBC6-5A66C0634813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1AB70-68D9-41D2-BBC6-5A66C0634813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1AB70-68D9-41D2-BBC6-5A66C0634813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E91AB70-68D9-41D2-BBC6-5A66C0634813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E91AB70-68D9-41D2-BBC6-5A66C0634813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E91AB70-68D9-41D2-BBC6-5A66C0634813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E91AB70-68D9-41D2-BBC6-5A66C0634813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1AB70-68D9-41D2-BBC6-5A66C0634813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E91AB70-68D9-41D2-BBC6-5A66C0634813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E91AB70-68D9-41D2-BBC6-5A66C0634813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E91AB70-68D9-41D2-BBC6-5A66C0634813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002060"/>
            </a:gs>
            <a:gs pos="100000">
              <a:schemeClr val="bg2">
                <a:tint val="85000"/>
                <a:satMod val="4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E91AB70-68D9-41D2-BBC6-5A66C0634813}" type="datetimeFigureOut">
              <a:rPr lang="ru-RU" smtClean="0"/>
              <a:t>29.08.2016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DA3FA9B4-E609-403D-8307-88C8BB898A86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883" y="2276872"/>
            <a:ext cx="8062912" cy="1470025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Моя будущая профессия</a:t>
            </a:r>
            <a:br>
              <a:rPr lang="ru-RU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</a:br>
            <a:r>
              <a:rPr lang="ru-RU" sz="3200" b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классный час  </a:t>
            </a:r>
            <a:endParaRPr lang="ru-RU" sz="3200" b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5661248"/>
            <a:ext cx="3304232" cy="936104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000" dirty="0" smtClean="0"/>
              <a:t>А.Г. </a:t>
            </a:r>
            <a:r>
              <a:rPr lang="ru-RU" sz="2000" dirty="0" err="1" smtClean="0"/>
              <a:t>Ромахова</a:t>
            </a:r>
            <a:endParaRPr lang="ru-RU" sz="2000" dirty="0"/>
          </a:p>
          <a:p>
            <a:pPr algn="l"/>
            <a:r>
              <a:rPr lang="ru-RU" sz="2000" dirty="0" smtClean="0"/>
              <a:t>МБОУ «</a:t>
            </a:r>
            <a:r>
              <a:rPr lang="ru-RU" sz="2000" dirty="0" err="1" smtClean="0"/>
              <a:t>Муромцевский</a:t>
            </a:r>
            <a:r>
              <a:rPr lang="ru-RU" sz="2000" dirty="0" smtClean="0"/>
              <a:t> лицей»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solidFill>
                  <a:schemeClr val="tx1"/>
                </a:solidFill>
                <a:effectLst/>
              </a:rPr>
              <a:t>Подметает чисто двор</a:t>
            </a:r>
            <a:r>
              <a:rPr lang="ru-RU" sz="3600" dirty="0">
                <a:solidFill>
                  <a:schemeClr val="tx1"/>
                </a:solidFill>
                <a:effectLst/>
              </a:rPr>
              <a:t/>
            </a:r>
            <a:br>
              <a:rPr lang="ru-RU" sz="3600" dirty="0">
                <a:solidFill>
                  <a:schemeClr val="tx1"/>
                </a:solidFill>
                <a:effectLst/>
              </a:rPr>
            </a:br>
            <a:r>
              <a:rPr lang="ru-RU" sz="3600" b="1" dirty="0">
                <a:solidFill>
                  <a:schemeClr val="tx1"/>
                </a:solidFill>
                <a:effectLst/>
              </a:rPr>
              <a:t>В шесть утра, конечно, ...</a:t>
            </a:r>
            <a:endParaRPr lang="ru-RU" sz="3600" dirty="0">
              <a:solidFill>
                <a:schemeClr val="tx1"/>
              </a:solidFill>
              <a:effectLst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666526"/>
            <a:ext cx="3591187" cy="4788249"/>
          </a:xfrm>
        </p:spPr>
      </p:pic>
      <p:sp>
        <p:nvSpPr>
          <p:cNvPr id="6" name="Прямоугольник 5"/>
          <p:cNvSpPr/>
          <p:nvPr/>
        </p:nvSpPr>
        <p:spPr>
          <a:xfrm>
            <a:off x="5918686" y="3206234"/>
            <a:ext cx="27681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вор, а дворник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161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effectLst/>
              </a:rPr>
              <a:t>У слона иль мышки жар -</a:t>
            </a:r>
            <a:r>
              <a:rPr lang="ru-RU" dirty="0">
                <a:solidFill>
                  <a:schemeClr val="tx1"/>
                </a:solidFill>
                <a:effectLst/>
              </a:rPr>
              <a:t/>
            </a:r>
            <a:br>
              <a:rPr lang="ru-RU" dirty="0">
                <a:solidFill>
                  <a:schemeClr val="tx1"/>
                </a:solidFill>
                <a:effectLst/>
              </a:rPr>
            </a:br>
            <a:r>
              <a:rPr lang="ru-RU" b="1" dirty="0">
                <a:solidFill>
                  <a:schemeClr val="tx1"/>
                </a:solidFill>
                <a:effectLst/>
              </a:rPr>
              <a:t>Их спасёт ...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340768"/>
            <a:ext cx="6219825" cy="4457700"/>
          </a:xfrm>
        </p:spPr>
      </p:pic>
      <p:sp>
        <p:nvSpPr>
          <p:cNvPr id="6" name="Прямоугольник 5"/>
          <p:cNvSpPr/>
          <p:nvPr/>
        </p:nvSpPr>
        <p:spPr>
          <a:xfrm>
            <a:off x="3140314" y="6093296"/>
            <a:ext cx="24551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Ветеринар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593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effectLst/>
              </a:rPr>
              <a:t>Варит кашу и бульон</a:t>
            </a:r>
            <a:r>
              <a:rPr lang="ru-RU" dirty="0">
                <a:solidFill>
                  <a:schemeClr val="tx1"/>
                </a:solidFill>
                <a:effectLst/>
              </a:rPr>
              <a:t/>
            </a:r>
            <a:br>
              <a:rPr lang="ru-RU" dirty="0">
                <a:solidFill>
                  <a:schemeClr val="tx1"/>
                </a:solidFill>
                <a:effectLst/>
              </a:rPr>
            </a:br>
            <a:r>
              <a:rPr lang="ru-RU" b="1" dirty="0">
                <a:solidFill>
                  <a:schemeClr val="tx1"/>
                </a:solidFill>
                <a:effectLst/>
              </a:rPr>
              <a:t>Добрый, толстый ...</a:t>
            </a:r>
            <a:r>
              <a:rPr lang="ru-RU" dirty="0">
                <a:solidFill>
                  <a:schemeClr val="tx1"/>
                </a:solidFill>
                <a:effectLst/>
              </a:rPr>
              <a:t/>
            </a:r>
            <a:br>
              <a:rPr lang="ru-RU" dirty="0">
                <a:solidFill>
                  <a:schemeClr val="tx1"/>
                </a:solidFill>
                <a:effectLst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553" y="1484784"/>
            <a:ext cx="6884894" cy="4572000"/>
          </a:xfrm>
        </p:spPr>
      </p:pic>
      <p:sp>
        <p:nvSpPr>
          <p:cNvPr id="6" name="Прямоугольник 5"/>
          <p:cNvSpPr/>
          <p:nvPr/>
        </p:nvSpPr>
        <p:spPr>
          <a:xfrm>
            <a:off x="2483768" y="6056784"/>
            <a:ext cx="48375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почтальон, а повар</a:t>
            </a:r>
            <a:endParaRPr lang="ru-RU" sz="3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26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effectLst/>
              </a:rPr>
              <a:t>Под оркестр поёт наш хор,</a:t>
            </a:r>
            <a:r>
              <a:rPr lang="ru-RU" dirty="0">
                <a:solidFill>
                  <a:schemeClr val="tx1"/>
                </a:solidFill>
                <a:effectLst/>
              </a:rPr>
              <a:t/>
            </a:r>
            <a:br>
              <a:rPr lang="ru-RU" dirty="0">
                <a:solidFill>
                  <a:schemeClr val="tx1"/>
                </a:solidFill>
                <a:effectLst/>
              </a:rPr>
            </a:br>
            <a:r>
              <a:rPr lang="ru-RU" b="1" dirty="0">
                <a:solidFill>
                  <a:schemeClr val="tx1"/>
                </a:solidFill>
                <a:effectLst/>
              </a:rPr>
              <a:t>Впереди нас - ...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281" y="1412776"/>
            <a:ext cx="6849438" cy="4572000"/>
          </a:xfrm>
        </p:spPr>
      </p:pic>
      <p:sp>
        <p:nvSpPr>
          <p:cNvPr id="6" name="Прямоугольник 5"/>
          <p:cNvSpPr/>
          <p:nvPr/>
        </p:nvSpPr>
        <p:spPr>
          <a:xfrm>
            <a:off x="3421686" y="6024047"/>
            <a:ext cx="21194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Дирижёр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9141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effectLst/>
              </a:rPr>
              <a:t>Чёрный весь, как будто грач,</a:t>
            </a:r>
            <a:r>
              <a:rPr lang="ru-RU" dirty="0">
                <a:solidFill>
                  <a:schemeClr val="tx1"/>
                </a:solidFill>
                <a:effectLst/>
              </a:rPr>
              <a:t/>
            </a:r>
            <a:br>
              <a:rPr lang="ru-RU" dirty="0">
                <a:solidFill>
                  <a:schemeClr val="tx1"/>
                </a:solidFill>
                <a:effectLst/>
              </a:rPr>
            </a:br>
            <a:r>
              <a:rPr lang="ru-RU" b="1" dirty="0">
                <a:solidFill>
                  <a:schemeClr val="tx1"/>
                </a:solidFill>
                <a:effectLst/>
              </a:rPr>
              <a:t>С нашей крыши лезет</a:t>
            </a:r>
            <a:r>
              <a:rPr lang="ru-RU" b="1" dirty="0">
                <a:effectLst/>
              </a:rPr>
              <a:t> ...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142" y="1340768"/>
            <a:ext cx="6977715" cy="4572000"/>
          </a:xfrm>
        </p:spPr>
      </p:pic>
      <p:sp>
        <p:nvSpPr>
          <p:cNvPr id="6" name="Прямоугольник 5"/>
          <p:cNvSpPr/>
          <p:nvPr/>
        </p:nvSpPr>
        <p:spPr>
          <a:xfrm>
            <a:off x="2960255" y="6055797"/>
            <a:ext cx="46412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врач, а трубочист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71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tx1"/>
                </a:solidFill>
                <a:effectLst/>
              </a:rPr>
              <a:t>Складки, карманы и ровненький кант -</a:t>
            </a:r>
            <a:r>
              <a:rPr lang="ru-RU" sz="3600" dirty="0">
                <a:solidFill>
                  <a:schemeClr val="tx1"/>
                </a:solidFill>
                <a:effectLst/>
              </a:rPr>
              <a:t/>
            </a:r>
            <a:br>
              <a:rPr lang="ru-RU" sz="3600" dirty="0">
                <a:solidFill>
                  <a:schemeClr val="tx1"/>
                </a:solidFill>
                <a:effectLst/>
              </a:rPr>
            </a:br>
            <a:r>
              <a:rPr lang="ru-RU" sz="3600" b="1" dirty="0">
                <a:solidFill>
                  <a:schemeClr val="tx1"/>
                </a:solidFill>
                <a:effectLst/>
              </a:rPr>
              <a:t>Платье красивое сшил </a:t>
            </a:r>
            <a:r>
              <a:rPr lang="ru-RU" sz="3600" b="1" dirty="0" smtClean="0">
                <a:solidFill>
                  <a:schemeClr val="tx1"/>
                </a:solidFill>
                <a:effectLst/>
              </a:rPr>
              <a:t>...</a:t>
            </a:r>
            <a:br>
              <a:rPr lang="ru-RU" sz="3600" b="1" dirty="0" smtClean="0">
                <a:solidFill>
                  <a:schemeClr val="tx1"/>
                </a:solidFill>
                <a:effectLst/>
              </a:rPr>
            </a:br>
            <a:endParaRPr lang="ru-RU" sz="3200" dirty="0">
              <a:solidFill>
                <a:schemeClr val="accent1">
                  <a:lumMod val="60000"/>
                  <a:lumOff val="40000"/>
                </a:schemeClr>
              </a:solidFill>
              <a:effectLst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916832"/>
            <a:ext cx="7632848" cy="3816424"/>
          </a:xfrm>
        </p:spPr>
      </p:pic>
      <p:sp>
        <p:nvSpPr>
          <p:cNvPr id="13" name="Прямоугольник 12"/>
          <p:cNvSpPr/>
          <p:nvPr/>
        </p:nvSpPr>
        <p:spPr>
          <a:xfrm>
            <a:off x="2267744" y="5983562"/>
            <a:ext cx="53517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музыкант, а портной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4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1"/>
                </a:solidFill>
                <a:effectLst/>
              </a:rPr>
              <a:t>Под куполом цирка в опасный полёт</a:t>
            </a:r>
            <a:r>
              <a:rPr lang="ru-RU" sz="3600" dirty="0">
                <a:solidFill>
                  <a:schemeClr val="tx1"/>
                </a:solidFill>
                <a:effectLst/>
              </a:rPr>
              <a:t/>
            </a:r>
            <a:br>
              <a:rPr lang="ru-RU" sz="3600" dirty="0">
                <a:solidFill>
                  <a:schemeClr val="tx1"/>
                </a:solidFill>
                <a:effectLst/>
              </a:rPr>
            </a:br>
            <a:r>
              <a:rPr lang="ru-RU" sz="3600" b="1" dirty="0">
                <a:solidFill>
                  <a:schemeClr val="tx1"/>
                </a:solidFill>
                <a:effectLst/>
              </a:rPr>
              <a:t>Отправится смелый и сильный ...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556792"/>
            <a:ext cx="4598736" cy="4572000"/>
          </a:xfrm>
        </p:spPr>
      </p:pic>
      <p:sp>
        <p:nvSpPr>
          <p:cNvPr id="6" name="Прямоугольник 5"/>
          <p:cNvSpPr/>
          <p:nvPr/>
        </p:nvSpPr>
        <p:spPr>
          <a:xfrm>
            <a:off x="1474902" y="6128792"/>
            <a:ext cx="61941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chemeClr val="tx1">
                    <a:lumMod val="9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пилот, а воздушный гимнаст</a:t>
            </a:r>
            <a:endParaRPr lang="ru-RU" sz="3200" dirty="0">
              <a:solidFill>
                <a:schemeClr val="tx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1331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20688"/>
            <a:ext cx="7283152" cy="1152128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1"/>
                </a:solidFill>
                <a:effectLst/>
              </a:rPr>
              <a:t>Если роль забыл актёр</a:t>
            </a:r>
            <a:r>
              <a:rPr lang="ru-RU" sz="3600" dirty="0">
                <a:solidFill>
                  <a:schemeClr val="tx1"/>
                </a:solidFill>
                <a:effectLst/>
              </a:rPr>
              <a:t/>
            </a:r>
            <a:br>
              <a:rPr lang="ru-RU" sz="3600" dirty="0">
                <a:solidFill>
                  <a:schemeClr val="tx1"/>
                </a:solidFill>
                <a:effectLst/>
              </a:rPr>
            </a:br>
            <a:r>
              <a:rPr lang="ru-RU" sz="3600" b="1" dirty="0">
                <a:solidFill>
                  <a:schemeClr val="tx1"/>
                </a:solidFill>
                <a:effectLst/>
              </a:rPr>
              <a:t>И без слов руками машет,</a:t>
            </a:r>
            <a:r>
              <a:rPr lang="ru-RU" sz="3600" dirty="0">
                <a:solidFill>
                  <a:schemeClr val="tx1"/>
                </a:solidFill>
                <a:effectLst/>
              </a:rPr>
              <a:t/>
            </a:r>
            <a:br>
              <a:rPr lang="ru-RU" sz="3600" dirty="0">
                <a:solidFill>
                  <a:schemeClr val="tx1"/>
                </a:solidFill>
                <a:effectLst/>
              </a:rPr>
            </a:br>
            <a:r>
              <a:rPr lang="ru-RU" sz="3600" b="1" dirty="0">
                <a:solidFill>
                  <a:schemeClr val="tx1"/>
                </a:solidFill>
                <a:effectLst/>
              </a:rPr>
              <a:t>Кто на выручку придёт</a:t>
            </a:r>
            <a:r>
              <a:rPr lang="ru-RU" sz="3600" dirty="0">
                <a:solidFill>
                  <a:schemeClr val="tx1"/>
                </a:solidFill>
                <a:effectLst/>
              </a:rPr>
              <a:t/>
            </a:r>
            <a:br>
              <a:rPr lang="ru-RU" sz="3600" dirty="0">
                <a:solidFill>
                  <a:schemeClr val="tx1"/>
                </a:solidFill>
                <a:effectLst/>
              </a:rPr>
            </a:br>
            <a:r>
              <a:rPr lang="ru-RU" sz="3600" b="1" dirty="0">
                <a:solidFill>
                  <a:schemeClr val="tx1"/>
                </a:solidFill>
                <a:effectLst/>
              </a:rPr>
              <a:t>И слова ему подскажет?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091430"/>
            <a:ext cx="4752528" cy="3564396"/>
          </a:xfrm>
        </p:spPr>
      </p:pic>
      <p:sp>
        <p:nvSpPr>
          <p:cNvPr id="11" name="Прямоугольник 10"/>
          <p:cNvSpPr/>
          <p:nvPr/>
        </p:nvSpPr>
        <p:spPr>
          <a:xfrm>
            <a:off x="3506542" y="5677643"/>
            <a:ext cx="2433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Суфлёр</a:t>
            </a:r>
            <a:endParaRPr lang="ru-RU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08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Логист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4008" indent="0">
              <a:buNone/>
            </a:pPr>
            <a:endParaRPr lang="ru-RU" dirty="0" smtClean="0"/>
          </a:p>
          <a:p>
            <a:r>
              <a:rPr lang="ru-RU" dirty="0" smtClean="0"/>
              <a:t>1) Занимается логикой;</a:t>
            </a:r>
          </a:p>
          <a:p>
            <a:r>
              <a:rPr lang="ru-RU" dirty="0" smtClean="0"/>
              <a:t>2) специалист по управлению транспортировкой продукции;</a:t>
            </a:r>
          </a:p>
          <a:p>
            <a:r>
              <a:rPr lang="ru-RU" dirty="0" smtClean="0"/>
              <a:t>3</a:t>
            </a:r>
            <a:r>
              <a:rPr lang="ru-RU" dirty="0"/>
              <a:t>) организует конференции и научные саммиты.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835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Веб – мастер -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r>
              <a:rPr lang="ru-RU" dirty="0"/>
              <a:t>) Работает на компьютере;</a:t>
            </a:r>
          </a:p>
          <a:p>
            <a:r>
              <a:rPr lang="ru-RU" dirty="0"/>
              <a:t>2) разрабатывает программы;</a:t>
            </a:r>
          </a:p>
          <a:p>
            <a:r>
              <a:rPr lang="ru-RU" dirty="0"/>
              <a:t>3) работает с сетями, разрабатывает проекты сайтов</a:t>
            </a:r>
          </a:p>
        </p:txBody>
      </p:sp>
    </p:spTree>
    <p:extLst>
      <p:ext uri="{BB962C8B-B14F-4D97-AF65-F5344CB8AC3E}">
        <p14:creationId xmlns:p14="http://schemas.microsoft.com/office/powerpoint/2010/main" val="150642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26876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solidFill>
                  <a:srgbClr val="FFFF00"/>
                </a:solidFill>
              </a:rPr>
              <a:t>Профессия</a:t>
            </a:r>
            <a:r>
              <a:rPr lang="ru-RU" sz="4000" dirty="0"/>
              <a:t>- </a:t>
            </a:r>
            <a:r>
              <a:rPr lang="ru-RU" sz="31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это род трудовой деятельности, требующий специальной подготовки, опыта и знаний</a:t>
            </a:r>
            <a:r>
              <a:rPr lang="ru-RU" sz="4000" dirty="0"/>
              <a:t/>
            </a:r>
            <a:br>
              <a:rPr lang="ru-RU" sz="4000" dirty="0"/>
            </a:br>
            <a:r>
              <a:rPr lang="ru-RU" sz="4000" b="1" dirty="0" smtClean="0">
                <a:solidFill>
                  <a:srgbClr val="FFFF00"/>
                </a:solidFill>
              </a:rPr>
              <a:t> 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3628" y="1700808"/>
            <a:ext cx="6696744" cy="5039135"/>
          </a:xfrm>
        </p:spPr>
      </p:pic>
    </p:spTree>
    <p:extLst>
      <p:ext uri="{BB962C8B-B14F-4D97-AF65-F5344CB8AC3E}">
        <p14:creationId xmlns:p14="http://schemas.microsoft.com/office/powerpoint/2010/main" val="2419930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PR- агент -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r>
              <a:rPr lang="ru-RU" dirty="0"/>
              <a:t>) Связан с политикой;</a:t>
            </a:r>
          </a:p>
          <a:p>
            <a:r>
              <a:rPr lang="ru-RU" dirty="0"/>
              <a:t>2) специалист по рекламе и связям с общественностью;</a:t>
            </a:r>
          </a:p>
          <a:p>
            <a:r>
              <a:rPr lang="ru-RU" dirty="0"/>
              <a:t>3) выполняет посреднические услуги между организациями и людьми.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461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" r="2543"/>
          <a:stretch>
            <a:fillRect/>
          </a:stretch>
        </p:blipFill>
        <p:spPr>
          <a:xfrm>
            <a:off x="219456" y="150896"/>
            <a:ext cx="8668261" cy="6590471"/>
          </a:xfrm>
        </p:spPr>
      </p:pic>
    </p:spTree>
    <p:extLst>
      <p:ext uri="{BB962C8B-B14F-4D97-AF65-F5344CB8AC3E}">
        <p14:creationId xmlns:p14="http://schemas.microsoft.com/office/powerpoint/2010/main" val="4066186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80" y="548680"/>
            <a:ext cx="8075240" cy="5833745"/>
          </a:xfrm>
        </p:spPr>
      </p:pic>
    </p:spTree>
    <p:extLst>
      <p:ext uri="{BB962C8B-B14F-4D97-AF65-F5344CB8AC3E}">
        <p14:creationId xmlns:p14="http://schemas.microsoft.com/office/powerpoint/2010/main" val="201827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79712" y="228974"/>
            <a:ext cx="6336704" cy="2351755"/>
          </a:xfrm>
        </p:spPr>
        <p:txBody>
          <a:bodyPr>
            <a:normAutofit/>
          </a:bodyPr>
          <a:lstStyle/>
          <a:p>
            <a:pPr marL="64008" indent="0">
              <a:buNone/>
            </a:pPr>
            <a:r>
              <a:rPr lang="ru-RU" b="1" dirty="0"/>
              <a:t>Пассажиров он встречает</a:t>
            </a:r>
            <a:endParaRPr lang="ru-RU" dirty="0"/>
          </a:p>
          <a:p>
            <a:pPr marL="64008" indent="0">
              <a:buNone/>
            </a:pPr>
            <a:r>
              <a:rPr lang="ru-RU" b="1" dirty="0"/>
              <a:t>Их билеты проверяет,</a:t>
            </a:r>
            <a:endParaRPr lang="ru-RU" dirty="0"/>
          </a:p>
          <a:p>
            <a:pPr marL="64008" indent="0">
              <a:buNone/>
            </a:pPr>
            <a:r>
              <a:rPr lang="ru-RU" b="1" dirty="0"/>
              <a:t>Говорит, куда пройти,</a:t>
            </a:r>
            <a:endParaRPr lang="ru-RU" dirty="0"/>
          </a:p>
          <a:p>
            <a:pPr marL="64008" indent="0">
              <a:buNone/>
            </a:pPr>
            <a:r>
              <a:rPr lang="ru-RU" b="1" dirty="0"/>
              <a:t>Чаем потчует в пути</a:t>
            </a:r>
            <a:r>
              <a:rPr lang="ru-RU" b="1" dirty="0" smtClean="0"/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2708920"/>
            <a:ext cx="4363665" cy="305598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440697" y="6021288"/>
            <a:ext cx="31395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Проводник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20688"/>
            <a:ext cx="7571183" cy="1410953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schemeClr val="tx1"/>
                </a:solidFill>
                <a:effectLst/>
              </a:rPr>
              <a:t>Кто по адресу любому</a:t>
            </a:r>
            <a:r>
              <a:rPr lang="ru-RU" sz="3600" dirty="0">
                <a:solidFill>
                  <a:schemeClr val="tx1"/>
                </a:solidFill>
                <a:effectLst/>
              </a:rPr>
              <a:t/>
            </a:r>
            <a:br>
              <a:rPr lang="ru-RU" sz="3600" dirty="0">
                <a:solidFill>
                  <a:schemeClr val="tx1"/>
                </a:solidFill>
                <a:effectLst/>
              </a:rPr>
            </a:br>
            <a:r>
              <a:rPr lang="ru-RU" sz="3600" b="1" dirty="0">
                <a:solidFill>
                  <a:schemeClr val="tx1"/>
                </a:solidFill>
                <a:effectLst/>
              </a:rPr>
              <a:t>Подвезёт вас прямо к дому</a:t>
            </a:r>
            <a:r>
              <a:rPr lang="ru-RU" sz="3600" dirty="0">
                <a:solidFill>
                  <a:schemeClr val="tx1"/>
                </a:solidFill>
                <a:effectLst/>
              </a:rPr>
              <a:t/>
            </a:r>
            <a:br>
              <a:rPr lang="ru-RU" sz="3600" dirty="0">
                <a:solidFill>
                  <a:schemeClr val="tx1"/>
                </a:solidFill>
                <a:effectLst/>
              </a:rPr>
            </a:br>
            <a:r>
              <a:rPr lang="ru-RU" sz="3600" b="1" dirty="0">
                <a:solidFill>
                  <a:schemeClr val="tx1"/>
                </a:solidFill>
                <a:effectLst/>
              </a:rPr>
              <a:t>На авто зеленоглазом?</a:t>
            </a:r>
            <a:r>
              <a:rPr lang="ru-RU" sz="3600" dirty="0">
                <a:solidFill>
                  <a:schemeClr val="tx1"/>
                </a:solidFill>
                <a:effectLst/>
              </a:rPr>
              <a:t/>
            </a:r>
            <a:br>
              <a:rPr lang="ru-RU" sz="3600" dirty="0">
                <a:solidFill>
                  <a:schemeClr val="tx1"/>
                </a:solidFill>
                <a:effectLst/>
              </a:rPr>
            </a:br>
            <a:r>
              <a:rPr lang="ru-RU" sz="3600" b="1" dirty="0">
                <a:solidFill>
                  <a:schemeClr val="tx1"/>
                </a:solidFill>
                <a:effectLst/>
              </a:rPr>
              <a:t>Отвечайте, дети, сразу!</a:t>
            </a:r>
            <a:r>
              <a:rPr lang="ru-RU" dirty="0">
                <a:solidFill>
                  <a:schemeClr val="tx1"/>
                </a:solidFill>
                <a:effectLst/>
              </a:rPr>
              <a:t/>
            </a:r>
            <a:br>
              <a:rPr lang="ru-RU" dirty="0">
                <a:solidFill>
                  <a:schemeClr val="tx1"/>
                </a:solidFill>
                <a:effectLst/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166238"/>
            <a:ext cx="6048672" cy="3657864"/>
          </a:xfrm>
        </p:spPr>
      </p:pic>
      <p:sp>
        <p:nvSpPr>
          <p:cNvPr id="5" name="Прямоугольник 4"/>
          <p:cNvSpPr/>
          <p:nvPr/>
        </p:nvSpPr>
        <p:spPr>
          <a:xfrm>
            <a:off x="3923928" y="6093296"/>
            <a:ext cx="273630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Таксист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296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7211144" cy="121729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chemeClr val="tx1"/>
                </a:solidFill>
                <a:effectLst/>
              </a:rPr>
              <a:t>Мне мигает светофор,</a:t>
            </a:r>
            <a:r>
              <a:rPr lang="ru-RU" sz="3600" dirty="0">
                <a:solidFill>
                  <a:schemeClr val="tx1"/>
                </a:solidFill>
                <a:effectLst/>
              </a:rPr>
              <a:t/>
            </a:r>
            <a:br>
              <a:rPr lang="ru-RU" sz="3600" dirty="0">
                <a:solidFill>
                  <a:schemeClr val="tx1"/>
                </a:solidFill>
                <a:effectLst/>
              </a:rPr>
            </a:br>
            <a:r>
              <a:rPr lang="ru-RU" sz="3600" b="1" dirty="0">
                <a:solidFill>
                  <a:schemeClr val="tx1"/>
                </a:solidFill>
                <a:effectLst/>
              </a:rPr>
              <a:t>Знает он, что я ...</a:t>
            </a:r>
            <a:endParaRPr lang="ru-RU" sz="3600" dirty="0">
              <a:solidFill>
                <a:schemeClr val="tx1"/>
              </a:solidFill>
              <a:effectLst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511159"/>
            <a:ext cx="6311464" cy="4205013"/>
          </a:xfrm>
        </p:spPr>
      </p:pic>
      <p:sp>
        <p:nvSpPr>
          <p:cNvPr id="6" name="Прямоугольник 5"/>
          <p:cNvSpPr/>
          <p:nvPr/>
        </p:nvSpPr>
        <p:spPr>
          <a:xfrm>
            <a:off x="3696028" y="5949280"/>
            <a:ext cx="246014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Шофёр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58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716392"/>
            <a:ext cx="7913043" cy="1296144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tx1"/>
                </a:solidFill>
                <a:effectLst/>
              </a:rPr>
              <a:t>Он природу охраняет,</a:t>
            </a:r>
            <a:r>
              <a:rPr lang="ru-RU" sz="3200" dirty="0">
                <a:solidFill>
                  <a:schemeClr val="tx1"/>
                </a:solidFill>
                <a:effectLst/>
              </a:rPr>
              <a:t/>
            </a:r>
            <a:br>
              <a:rPr lang="ru-RU" sz="3200" dirty="0">
                <a:solidFill>
                  <a:schemeClr val="tx1"/>
                </a:solidFill>
                <a:effectLst/>
              </a:rPr>
            </a:br>
            <a:r>
              <a:rPr lang="ru-RU" sz="3200" b="1" dirty="0">
                <a:solidFill>
                  <a:schemeClr val="tx1"/>
                </a:solidFill>
                <a:effectLst/>
              </a:rPr>
              <a:t>Браконьеров прогоняет,</a:t>
            </a:r>
            <a:r>
              <a:rPr lang="ru-RU" sz="3200" dirty="0">
                <a:solidFill>
                  <a:schemeClr val="tx1"/>
                </a:solidFill>
                <a:effectLst/>
              </a:rPr>
              <a:t/>
            </a:r>
            <a:br>
              <a:rPr lang="ru-RU" sz="3200" dirty="0">
                <a:solidFill>
                  <a:schemeClr val="tx1"/>
                </a:solidFill>
                <a:effectLst/>
              </a:rPr>
            </a:br>
            <a:r>
              <a:rPr lang="ru-RU" sz="3200" b="1" dirty="0">
                <a:solidFill>
                  <a:schemeClr val="tx1"/>
                </a:solidFill>
                <a:effectLst/>
              </a:rPr>
              <a:t>А зимою у кормушек</a:t>
            </a:r>
            <a:r>
              <a:rPr lang="ru-RU" sz="3200" dirty="0">
                <a:solidFill>
                  <a:schemeClr val="tx1"/>
                </a:solidFill>
                <a:effectLst/>
              </a:rPr>
              <a:t/>
            </a:r>
            <a:br>
              <a:rPr lang="ru-RU" sz="3200" dirty="0">
                <a:solidFill>
                  <a:schemeClr val="tx1"/>
                </a:solidFill>
                <a:effectLst/>
              </a:rPr>
            </a:br>
            <a:r>
              <a:rPr lang="ru-RU" sz="3200" b="1" dirty="0">
                <a:solidFill>
                  <a:schemeClr val="tx1"/>
                </a:solidFill>
                <a:effectLst/>
              </a:rPr>
              <a:t>В гости ждёт лесных </a:t>
            </a:r>
            <a:r>
              <a:rPr lang="ru-RU" sz="3200" b="1" dirty="0" smtClean="0">
                <a:solidFill>
                  <a:schemeClr val="tx1"/>
                </a:solidFill>
                <a:effectLst/>
              </a:rPr>
              <a:t>зверюшек</a:t>
            </a:r>
            <a:r>
              <a:rPr lang="ru-RU" sz="3200" dirty="0">
                <a:solidFill>
                  <a:schemeClr val="tx1"/>
                </a:solidFill>
                <a:effectLst/>
              </a:rPr>
              <a:t/>
            </a:r>
            <a:br>
              <a:rPr lang="ru-RU" sz="3200" dirty="0">
                <a:solidFill>
                  <a:schemeClr val="tx1"/>
                </a:solidFill>
                <a:effectLst/>
              </a:rPr>
            </a:br>
            <a:endParaRPr lang="ru-RU" sz="3200" dirty="0">
              <a:solidFill>
                <a:schemeClr val="tx1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2204864"/>
            <a:ext cx="5769013" cy="3816424"/>
          </a:xfrm>
        </p:spPr>
      </p:pic>
      <p:sp>
        <p:nvSpPr>
          <p:cNvPr id="5" name="Прямоугольник 4"/>
          <p:cNvSpPr/>
          <p:nvPr/>
        </p:nvSpPr>
        <p:spPr>
          <a:xfrm>
            <a:off x="3923928" y="6190997"/>
            <a:ext cx="26642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Лесник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5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89236"/>
            <a:ext cx="8229600" cy="1399032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  <a:effectLst/>
              </a:rPr>
              <a:t>Стены выкрасила ярко</a:t>
            </a:r>
            <a:r>
              <a:rPr lang="ru-RU" dirty="0">
                <a:solidFill>
                  <a:schemeClr val="tx1"/>
                </a:solidFill>
                <a:effectLst/>
              </a:rPr>
              <a:t/>
            </a:r>
            <a:br>
              <a:rPr lang="ru-RU" dirty="0">
                <a:solidFill>
                  <a:schemeClr val="tx1"/>
                </a:solidFill>
                <a:effectLst/>
              </a:rPr>
            </a:br>
            <a:r>
              <a:rPr lang="ru-RU" b="1" dirty="0">
                <a:solidFill>
                  <a:schemeClr val="tx1"/>
                </a:solidFill>
                <a:effectLst/>
              </a:rPr>
              <a:t>В нашей комнате …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717633"/>
            <a:ext cx="6408712" cy="4577651"/>
          </a:xfrm>
        </p:spPr>
      </p:pic>
      <p:sp>
        <p:nvSpPr>
          <p:cNvPr id="5" name="Прямоугольник 4"/>
          <p:cNvSpPr/>
          <p:nvPr/>
        </p:nvSpPr>
        <p:spPr>
          <a:xfrm>
            <a:off x="4067944" y="5589240"/>
            <a:ext cx="3540342" cy="576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i="1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доярка, а маляр</a:t>
            </a:r>
            <a:endParaRPr lang="ru-RU" sz="30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133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60648"/>
            <a:ext cx="8229600" cy="1399032"/>
          </a:xfrm>
        </p:spPr>
        <p:txBody>
          <a:bodyPr/>
          <a:lstStyle/>
          <a:p>
            <a:r>
              <a:rPr lang="ru-RU" b="1" dirty="0">
                <a:solidFill>
                  <a:schemeClr val="tx1"/>
                </a:solidFill>
                <a:effectLst/>
              </a:rPr>
              <a:t>Булки нам и калачи</a:t>
            </a:r>
            <a:r>
              <a:rPr lang="ru-RU" dirty="0">
                <a:solidFill>
                  <a:schemeClr val="tx1"/>
                </a:solidFill>
                <a:effectLst/>
              </a:rPr>
              <a:t/>
            </a:r>
            <a:br>
              <a:rPr lang="ru-RU" dirty="0">
                <a:solidFill>
                  <a:schemeClr val="tx1"/>
                </a:solidFill>
                <a:effectLst/>
              </a:rPr>
            </a:br>
            <a:r>
              <a:rPr lang="ru-RU" b="1" dirty="0">
                <a:solidFill>
                  <a:schemeClr val="tx1"/>
                </a:solidFill>
                <a:effectLst/>
              </a:rPr>
              <a:t>Каждый день пекут ...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916832"/>
            <a:ext cx="5590789" cy="3779936"/>
          </a:xfrm>
        </p:spPr>
      </p:pic>
      <p:sp>
        <p:nvSpPr>
          <p:cNvPr id="5" name="Прямоугольник 4"/>
          <p:cNvSpPr/>
          <p:nvPr/>
        </p:nvSpPr>
        <p:spPr>
          <a:xfrm>
            <a:off x="2915816" y="3244334"/>
            <a:ext cx="27035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119850" y="5981184"/>
            <a:ext cx="3578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врачи, а пекари</a:t>
            </a:r>
            <a:endParaRPr lang="ru-RU" sz="32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92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683" y="188640"/>
            <a:ext cx="8229600" cy="139903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tx1"/>
                </a:solidFill>
                <a:effectLst/>
              </a:rPr>
              <a:t>Говорят про звуки парные</a:t>
            </a:r>
            <a:r>
              <a:rPr lang="ru-RU" dirty="0">
                <a:solidFill>
                  <a:schemeClr val="tx1"/>
                </a:solidFill>
                <a:effectLst/>
              </a:rPr>
              <a:t/>
            </a:r>
            <a:br>
              <a:rPr lang="ru-RU" dirty="0">
                <a:solidFill>
                  <a:schemeClr val="tx1"/>
                </a:solidFill>
                <a:effectLst/>
              </a:rPr>
            </a:br>
            <a:r>
              <a:rPr lang="ru-RU" b="1" dirty="0">
                <a:solidFill>
                  <a:schemeClr val="tx1"/>
                </a:solidFill>
                <a:effectLst/>
              </a:rPr>
              <a:t>В школе нам с тобой ...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611" y="1327666"/>
            <a:ext cx="6182775" cy="4572000"/>
          </a:xfrm>
        </p:spPr>
      </p:pic>
      <p:sp>
        <p:nvSpPr>
          <p:cNvPr id="6" name="Прямоугольник 5"/>
          <p:cNvSpPr/>
          <p:nvPr/>
        </p:nvSpPr>
        <p:spPr>
          <a:xfrm>
            <a:off x="2483768" y="6021288"/>
            <a:ext cx="474931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 пожарные, а учителя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389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348</TotalTime>
  <Words>230</Words>
  <Application>Microsoft Office PowerPoint</Application>
  <PresentationFormat>Экран (4:3)</PresentationFormat>
  <Paragraphs>50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Century Gothic</vt:lpstr>
      <vt:lpstr>Times New Roman</vt:lpstr>
      <vt:lpstr>Verdana</vt:lpstr>
      <vt:lpstr>Wingdings 2</vt:lpstr>
      <vt:lpstr>Яркая</vt:lpstr>
      <vt:lpstr>Моя будущая профессия классный час  </vt:lpstr>
      <vt:lpstr>Профессия- это род трудовой деятельности, требующий специальной подготовки, опыта и знаний  </vt:lpstr>
      <vt:lpstr>Презентация PowerPoint</vt:lpstr>
      <vt:lpstr>Кто по адресу любому Подвезёт вас прямо к дому На авто зеленоглазом? Отвечайте, дети, сразу! </vt:lpstr>
      <vt:lpstr>Мне мигает светофор, Знает он, что я ...</vt:lpstr>
      <vt:lpstr>Он природу охраняет, Браконьеров прогоняет, А зимою у кормушек В гости ждёт лесных зверюшек </vt:lpstr>
      <vt:lpstr>Стены выкрасила ярко В нашей комнате …</vt:lpstr>
      <vt:lpstr>Булки нам и калачи Каждый день пекут ...</vt:lpstr>
      <vt:lpstr>Говорят про звуки парные В школе нам с тобой ... </vt:lpstr>
      <vt:lpstr>Подметает чисто двор В шесть утра, конечно, ...</vt:lpstr>
      <vt:lpstr>У слона иль мышки жар - Их спасёт ... </vt:lpstr>
      <vt:lpstr>Варит кашу и бульон Добрый, толстый ... </vt:lpstr>
      <vt:lpstr>Под оркестр поёт наш хор, Впереди нас - ... </vt:lpstr>
      <vt:lpstr>Чёрный весь, как будто грач, С нашей крыши лезет ... </vt:lpstr>
      <vt:lpstr>Складки, карманы и ровненький кант - Платье красивое сшил ... </vt:lpstr>
      <vt:lpstr>Под куполом цирка в опасный полёт Отправится смелый и сильный ... </vt:lpstr>
      <vt:lpstr>Если роль забыл актёр И без слов руками машет, Кто на выручку придёт И слова ему подскажет? </vt:lpstr>
      <vt:lpstr>Логист </vt:lpstr>
      <vt:lpstr>Веб – мастер -  </vt:lpstr>
      <vt:lpstr>PR- агент -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Моя будущая профессия</dc:title>
  <dc:creator>User</dc:creator>
  <cp:lastModifiedBy>alla</cp:lastModifiedBy>
  <cp:revision>34</cp:revision>
  <dcterms:created xsi:type="dcterms:W3CDTF">2016-03-04T06:45:48Z</dcterms:created>
  <dcterms:modified xsi:type="dcterms:W3CDTF">2016-08-29T17:04:10Z</dcterms:modified>
</cp:coreProperties>
</file>