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3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6" d="100"/>
          <a:sy n="96" d="100"/>
        </p:scale>
        <p:origin x="-106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 smtClean="0"/>
            </a:lvl1pPr>
          </a:lstStyle>
          <a:p>
            <a:pPr>
              <a:defRPr/>
            </a:pPr>
            <a:fld id="{11D4B6C2-7446-4F50-9B87-2C038799513C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210933A2-3AC6-4106-85A0-91C30C284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02918"/>
      </p:ext>
    </p:extLst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C88A6-B3EA-4072-BD19-99007F7E9C10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C0855-4CB6-4FF3-BFD5-88421D009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744422"/>
      </p:ext>
    </p:extLst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4AEF9-B7F5-48C5-BD61-DE142509055E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8453C-C9F9-4623-85F6-F48B9D130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75984"/>
      </p:ext>
    </p:extLst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7542F-F857-4C74-9FCF-EFFD6495A4E2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E469D-FDCB-4311-9C1C-8555403C4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807398"/>
      </p:ext>
    </p:extLst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71856-FD39-4D32-AAED-22D72F74C4CD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A53DC-24FB-41A6-AD3F-1D0F1CC7A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591135"/>
      </p:ext>
    </p:extLst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5EC4B-B1A5-49E6-85D9-0C1CB6ABD916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23DFF-0AAD-4DFD-AF77-251325E3B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010038"/>
      </p:ext>
    </p:extLst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AD2BC-E491-4889-AF7B-58D371966C55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6581-5A19-4BAB-A5A0-25B146976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913049"/>
      </p:ext>
    </p:extLst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2EE0D-2CE6-491A-9099-E187C2A5962A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FA329-8177-4C93-A037-307669966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505810"/>
      </p:ext>
    </p:extLst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4B36C-1CCB-4D92-B994-8042D0360192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7A32C-D3DA-485D-B82C-6813DFDB2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644540"/>
      </p:ext>
    </p:extLst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AA833-D330-4AF0-A8A0-1384A3B57C29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F139C-82E5-4E16-8389-1194F4D0E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330450"/>
      </p:ext>
    </p:extLst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06472-C541-47A3-9905-6F1FBFE7FCCB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B5406-3B80-4A9F-A1B7-CAF0FE00D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637821"/>
      </p:ext>
    </p:extLst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50D39E4-46DD-436D-B606-E90CD0881DE9}" type="datetimeFigureOut">
              <a:rPr lang="ru-RU"/>
              <a:pPr>
                <a:defRPr/>
              </a:pPr>
              <a:t>09.06.2016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EE5E4D-2707-4B97-8AFE-0DA7FA9A4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8" r:id="rId8"/>
    <p:sldLayoutId id="2147483709" r:id="rId9"/>
    <p:sldLayoutId id="2147483705" r:id="rId10"/>
    <p:sldLayoutId id="2147483706" r:id="rId11"/>
  </p:sldLayoutIdLst>
  <p:transition spd="slow">
    <p:diamond/>
  </p:transition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1999" y="2492896"/>
            <a:ext cx="3528393" cy="1944216"/>
          </a:xfrm>
        </p:spPr>
        <p:txBody>
          <a:bodyPr rtlCol="0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ln/>
                <a:solidFill>
                  <a:srgbClr val="C00000"/>
                </a:solidFill>
              </a:rPr>
              <a:t>Мы берёзку «завивали»…</a:t>
            </a:r>
            <a:br>
              <a:rPr lang="ru-RU" b="1" i="1" dirty="0" smtClean="0">
                <a:ln/>
                <a:solidFill>
                  <a:srgbClr val="C00000"/>
                </a:solidFill>
              </a:rPr>
            </a:br>
            <a:endParaRPr lang="ru-RU" b="1" i="1" dirty="0">
              <a:ln/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925" y="4005263"/>
            <a:ext cx="3309938" cy="1871662"/>
          </a:xfrm>
        </p:spPr>
        <p:txBody>
          <a:bodyPr rtlCol="0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Презентация ученицы 4 класса МОУ ООШ имени Ю. Я. Долгих с.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Круглыжи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Борцовой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Анастасии.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Руководитель: Лаптева Н. А.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2016г.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4" name="Picture 2" descr="C:\Users\Надежда Анатольевна\Desktop\2015-05-13 155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3" t="4440" r="5405" b="8711"/>
          <a:stretch>
            <a:fillRect/>
          </a:stretch>
        </p:blipFill>
        <p:spPr bwMode="auto">
          <a:xfrm>
            <a:off x="4568825" y="0"/>
            <a:ext cx="3675063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55625" y="908050"/>
            <a:ext cx="4016375" cy="1728788"/>
          </a:xfrm>
        </p:spPr>
        <p:txBody>
          <a:bodyPr/>
          <a:lstStyle/>
          <a:p>
            <a:pPr algn="ctr"/>
            <a:r>
              <a:rPr lang="ru-RU" sz="2800" b="1" i="1" smtClean="0">
                <a:solidFill>
                  <a:srgbClr val="FF0000"/>
                </a:solidFill>
              </a:rPr>
              <a:t>Троица – </a:t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>престольный праздник </a:t>
            </a:r>
            <a:br>
              <a:rPr lang="ru-RU" sz="2800" b="1" i="1" smtClean="0">
                <a:solidFill>
                  <a:srgbClr val="FF0000"/>
                </a:solidFill>
              </a:rPr>
            </a:br>
            <a:r>
              <a:rPr lang="ru-RU" sz="2800" b="1" i="1" smtClean="0">
                <a:solidFill>
                  <a:srgbClr val="FF0000"/>
                </a:solidFill>
              </a:rPr>
              <a:t> села Старица Свечинского района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6100" y="2708275"/>
            <a:ext cx="4176713" cy="3673475"/>
          </a:xfrm>
        </p:spPr>
        <p:txBody>
          <a:bodyPr rtlCol="0">
            <a:normAutofit fontScale="70000" lnSpcReduction="2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 Троицын день в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селе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обиралось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до </a:t>
            </a:r>
            <a:r>
              <a:rPr lang="ru-RU" dirty="0">
                <a:solidFill>
                  <a:srgbClr val="C00000"/>
                </a:solidFill>
              </a:rPr>
              <a:t>3000 </a:t>
            </a:r>
            <a:r>
              <a:rPr lang="ru-RU" dirty="0" smtClean="0">
                <a:solidFill>
                  <a:srgbClr val="C00000"/>
                </a:solidFill>
              </a:rPr>
              <a:t>человек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Гости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 все жители села встречались </a:t>
            </a:r>
            <a:r>
              <a:rPr lang="ru-RU" dirty="0">
                <a:solidFill>
                  <a:srgbClr val="C00000"/>
                </a:solidFill>
              </a:rPr>
              <a:t>на ярмарке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Можно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было всего </a:t>
            </a:r>
            <a:r>
              <a:rPr lang="ru-RU" dirty="0">
                <a:solidFill>
                  <a:srgbClr val="C00000"/>
                </a:solidFill>
              </a:rPr>
              <a:t>за 5 копеек покататься на </a:t>
            </a:r>
            <a:r>
              <a:rPr lang="ru-RU" dirty="0" smtClean="0">
                <a:solidFill>
                  <a:srgbClr val="C00000"/>
                </a:solidFill>
              </a:rPr>
              <a:t>карусели.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Ближе к вечеру начинались </a:t>
            </a:r>
            <a:r>
              <a:rPr lang="ru-RU" dirty="0">
                <a:solidFill>
                  <a:srgbClr val="C00000"/>
                </a:solidFill>
              </a:rPr>
              <a:t>народные гулянья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развлечения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Поздним вечером шли </a:t>
            </a:r>
            <a:r>
              <a:rPr lang="ru-RU" dirty="0">
                <a:solidFill>
                  <a:srgbClr val="C00000"/>
                </a:solidFill>
              </a:rPr>
              <a:t>«развивать» берёзку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разрубали её и сбрасывали  в воду.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40" name="Picture 2" descr="C:\Users\Надежда Анатольевна\Desktop\2016-04-03 1636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6" t="23589" r="14432" b="34744"/>
          <a:stretch>
            <a:fillRect/>
          </a:stretch>
        </p:blipFill>
        <p:spPr bwMode="auto">
          <a:xfrm>
            <a:off x="614363" y="2924175"/>
            <a:ext cx="381317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C:\Users\Надежда Анатольевна\Desktop\фотографии\IMG_20160316_0513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68" t="8121" r="4369" b="4106"/>
          <a:stretch>
            <a:fillRect/>
          </a:stretch>
        </p:blipFill>
        <p:spPr bwMode="auto">
          <a:xfrm>
            <a:off x="4427538" y="-19050"/>
            <a:ext cx="380047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39750" y="908050"/>
            <a:ext cx="7993063" cy="1800225"/>
          </a:xfrm>
        </p:spPr>
        <p:txBody>
          <a:bodyPr/>
          <a:lstStyle/>
          <a:p>
            <a:pPr marL="342900" indent="-342900" algn="ctr"/>
            <a:r>
              <a:rPr lang="ru-RU" sz="2400" b="1" i="1" smtClean="0">
                <a:solidFill>
                  <a:srgbClr val="FF0000"/>
                </a:solidFill>
              </a:rPr>
              <a:t>Кто из моих предков мог стать   реальными участниками обрядовых действ  </a:t>
            </a:r>
            <a:br>
              <a:rPr lang="ru-RU" sz="2400" b="1" i="1" smtClean="0">
                <a:solidFill>
                  <a:srgbClr val="FF0000"/>
                </a:solidFill>
              </a:rPr>
            </a:br>
            <a:r>
              <a:rPr lang="ru-RU" sz="2400" b="1" i="1" smtClean="0">
                <a:solidFill>
                  <a:srgbClr val="FF0000"/>
                </a:solidFill>
              </a:rPr>
              <a:t>в  Троицкую неделю?</a:t>
            </a:r>
            <a:br>
              <a:rPr lang="ru-RU" sz="2400" b="1" i="1" smtClean="0">
                <a:solidFill>
                  <a:srgbClr val="FF0000"/>
                </a:solidFill>
              </a:rPr>
            </a:br>
            <a:r>
              <a:rPr lang="ru-RU" sz="2400" b="1" smtClean="0">
                <a:solidFill>
                  <a:schemeClr val="tx2"/>
                </a:solidFill>
              </a:rPr>
              <a:t> </a:t>
            </a:r>
            <a:r>
              <a:rPr lang="ru-RU" sz="2400" smtClean="0">
                <a:solidFill>
                  <a:schemeClr val="tx2"/>
                </a:solidFill>
              </a:rPr>
              <a:t/>
            </a:r>
            <a:br>
              <a:rPr lang="ru-RU" sz="2400" smtClean="0">
                <a:solidFill>
                  <a:schemeClr val="tx2"/>
                </a:solidFill>
              </a:rPr>
            </a:br>
            <a:endParaRPr lang="ru-RU" sz="2400" smtClean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806575"/>
            <a:ext cx="6249987" cy="4392613"/>
          </a:xfrm>
        </p:spPr>
        <p:txBody>
          <a:bodyPr rtlCol="0">
            <a:normAutofit fontScale="85000" lnSpcReduction="10000"/>
          </a:bodyPr>
          <a:lstStyle/>
          <a:p>
            <a:pPr indent="-274320" fontAlgn="auto">
              <a:spcAft>
                <a:spcPts val="0"/>
              </a:spcAft>
              <a:defRPr/>
            </a:pPr>
            <a:endParaRPr lang="ru-RU" b="1" dirty="0" smtClean="0">
              <a:solidFill>
                <a:srgbClr val="C00000"/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Мои </a:t>
            </a:r>
            <a:r>
              <a:rPr lang="ru-RU" b="1" dirty="0">
                <a:solidFill>
                  <a:srgbClr val="C00000"/>
                </a:solidFill>
              </a:rPr>
              <a:t>бабушки</a:t>
            </a:r>
            <a:r>
              <a:rPr lang="ru-RU" dirty="0">
                <a:solidFill>
                  <a:srgbClr val="C00000"/>
                </a:solidFill>
              </a:rPr>
              <a:t>: </a:t>
            </a:r>
            <a:endParaRPr lang="ru-RU" dirty="0" smtClean="0">
              <a:solidFill>
                <a:srgbClr val="C00000"/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dirty="0" smtClean="0">
              <a:solidFill>
                <a:srgbClr val="C00000"/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b="1" i="1" dirty="0" smtClean="0"/>
              <a:t>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челина Надежда Ивановна (1947 г. р.)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                          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Борцова  Светлана Аркадьевна (1955 г.р.)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Мои </a:t>
            </a:r>
            <a:r>
              <a:rPr lang="ru-RU" b="1" dirty="0">
                <a:solidFill>
                  <a:srgbClr val="C00000"/>
                </a:solidFill>
              </a:rPr>
              <a:t>прабабушки</a:t>
            </a:r>
            <a:r>
              <a:rPr lang="ru-RU" b="1" i="1" dirty="0" smtClean="0">
                <a:solidFill>
                  <a:srgbClr val="C00000"/>
                </a:solidFill>
              </a:rPr>
              <a:t>: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b="1" i="1" dirty="0" smtClean="0"/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b="1" i="1" dirty="0" smtClean="0"/>
              <a:t> 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Пчелина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Анна Савельевна  (1910 г. р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.)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 Тарасова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Антонина Филипповна  (1912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г.р.)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Борцова Ксения Анисимовна (1924 г. р.)  </a:t>
            </a: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i="1" dirty="0" err="1" smtClean="0">
                <a:solidFill>
                  <a:schemeClr val="accent1">
                    <a:lumMod val="50000"/>
                  </a:schemeClr>
                </a:solidFill>
              </a:rPr>
              <a:t>Чебыкина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Ефросиния Николаевна (1918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г.р.) 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7170" name="Picture 2" descr="C:\Users\Надежда Анатольевна\Desktop\2016-04-03 1701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" t="47604" r="76085" b="38786"/>
          <a:stretch/>
        </p:blipFill>
        <p:spPr bwMode="auto">
          <a:xfrm rot="5117357">
            <a:off x="6181302" y="1892215"/>
            <a:ext cx="1348776" cy="1106073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Надежда Анатольевна\Desktop\2016-04-03 1701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87267" r="32752"/>
          <a:stretch/>
        </p:blipFill>
        <p:spPr bwMode="auto">
          <a:xfrm rot="5091090">
            <a:off x="7337458" y="1850457"/>
            <a:ext cx="1357815" cy="1053208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Надежда Анатольевна\Desktop\2016-04-03 1701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79" t="39109" r="10816" b="41801"/>
          <a:stretch/>
        </p:blipFill>
        <p:spPr bwMode="auto">
          <a:xfrm>
            <a:off x="7611425" y="3510548"/>
            <a:ext cx="1008112" cy="1264618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Надежда Анатольевна\Desktop\2016-04-03 1701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3" t="10315" r="69609" b="74900"/>
          <a:stretch/>
        </p:blipFill>
        <p:spPr bwMode="auto">
          <a:xfrm rot="5166925">
            <a:off x="6320868" y="3651108"/>
            <a:ext cx="1225126" cy="983500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Надежда Анатольевна\Desktop\2016-04-03 17015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33" t="88379" r="2095" b="2086"/>
          <a:stretch/>
        </p:blipFill>
        <p:spPr bwMode="auto">
          <a:xfrm rot="16200000">
            <a:off x="6888715" y="4971832"/>
            <a:ext cx="1441145" cy="1012387"/>
          </a:xfrm>
          <a:prstGeom prst="ellipse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138" y="-26988"/>
            <a:ext cx="3743325" cy="86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137525" cy="2449512"/>
          </a:xfrm>
        </p:spPr>
        <p:txBody>
          <a:bodyPr/>
          <a:lstStyle/>
          <a:p>
            <a:pPr algn="ctr"/>
            <a:r>
              <a:rPr lang="ru-RU" sz="2400" b="1" i="1" smtClean="0">
                <a:solidFill>
                  <a:srgbClr val="FF0000"/>
                </a:solidFill>
              </a:rPr>
              <a:t>Кто из моих предков мог стать   реальными участниками обрядовых действ  </a:t>
            </a:r>
            <a:br>
              <a:rPr lang="ru-RU" sz="2400" b="1" i="1" smtClean="0">
                <a:solidFill>
                  <a:srgbClr val="FF0000"/>
                </a:solidFill>
              </a:rPr>
            </a:br>
            <a:r>
              <a:rPr lang="ru-RU" sz="2400" b="1" i="1" smtClean="0">
                <a:solidFill>
                  <a:srgbClr val="FF0000"/>
                </a:solidFill>
              </a:rPr>
              <a:t>в  Троицкую неделю?</a:t>
            </a:r>
            <a:br>
              <a:rPr lang="ru-RU" sz="2400" b="1" i="1" smtClean="0">
                <a:solidFill>
                  <a:srgbClr val="FF0000"/>
                </a:solidFill>
              </a:rPr>
            </a:br>
            <a:r>
              <a:rPr lang="ru-RU" sz="2400" b="1" i="1" smtClean="0"/>
              <a:t> </a:t>
            </a:r>
            <a:br>
              <a:rPr lang="ru-RU" sz="2400" b="1" i="1" smtClean="0"/>
            </a:br>
            <a:endParaRPr lang="ru-RU" sz="2400" b="1" i="1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1844675"/>
            <a:ext cx="5548312" cy="4537075"/>
          </a:xfrm>
        </p:spPr>
        <p:txBody>
          <a:bodyPr rtlCol="0">
            <a:normAutofit fontScale="62500" lnSpcReduction="2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Мой</a:t>
            </a: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</a:rPr>
              <a:t>прадедушка 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Пчелин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Сергей </a:t>
            </a:r>
            <a:r>
              <a:rPr lang="ru-RU" i="1" dirty="0" err="1">
                <a:solidFill>
                  <a:schemeClr val="accent1">
                    <a:lumMod val="50000"/>
                  </a:schemeClr>
                </a:solidFill>
              </a:rPr>
              <a:t>Флегантович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 (1903 г. р.)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Мои прапрадедушки: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Парфёнов Савелий …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Пчелин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Флегант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…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…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Анисий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Зиновьевич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Борцов Зиновий …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Лихарев Михаил …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Тарасов Роман Кондратьевич  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       …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                             Мои </a:t>
            </a:r>
            <a:r>
              <a:rPr lang="ru-RU" b="1" dirty="0">
                <a:solidFill>
                  <a:srgbClr val="C00000"/>
                </a:solidFill>
              </a:rPr>
              <a:t>прапрабабушки</a:t>
            </a:r>
            <a:r>
              <a:rPr lang="ru-RU" dirty="0"/>
              <a:t>: </a:t>
            </a:r>
            <a:endParaRPr lang="ru-RU" dirty="0" smtClean="0"/>
          </a:p>
          <a:p>
            <a:pPr marL="6858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Сандакова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Вера…</a:t>
            </a:r>
          </a:p>
          <a:p>
            <a:pPr marL="6858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Парфёнова Ксения…</a:t>
            </a:r>
          </a:p>
          <a:p>
            <a:pPr marL="6858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                 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Верхорубова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Наталья Яковлевна</a:t>
            </a:r>
          </a:p>
          <a:p>
            <a:pPr marL="6858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              Борцова Матрёна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Игнатьевнн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68580" indent="0" algn="ctr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…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 smtClean="0"/>
          </a:p>
          <a:p>
            <a:pPr indent="-274320" fontAlgn="auto">
              <a:spcAft>
                <a:spcPts val="0"/>
              </a:spcAft>
              <a:defRPr/>
            </a:pPr>
            <a:endParaRPr lang="ru-RU" dirty="0" smtClean="0"/>
          </a:p>
          <a:p>
            <a:pPr indent="-274320" fontAlgn="auto">
              <a:spcAft>
                <a:spcPts val="0"/>
              </a:spcAft>
              <a:defRPr/>
            </a:pPr>
            <a:endParaRPr lang="ru-RU" dirty="0" smtClean="0"/>
          </a:p>
          <a:p>
            <a:pPr indent="-274320" fontAlgn="auto">
              <a:spcAft>
                <a:spcPts val="0"/>
              </a:spcAft>
              <a:defRPr/>
            </a:pPr>
            <a:endParaRPr lang="ru-RU" dirty="0"/>
          </a:p>
          <a:p>
            <a:pPr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8194" name="Picture 2" descr="C:\Users\Надежда Анатольевна\Desktop\2016-04-03 1701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19" t="5396" r="6170" b="68065"/>
          <a:stretch/>
        </p:blipFill>
        <p:spPr bwMode="auto">
          <a:xfrm>
            <a:off x="6372200" y="1844824"/>
            <a:ext cx="1575293" cy="208823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H="1" flipV="1">
            <a:off x="5219700" y="2276475"/>
            <a:ext cx="1152525" cy="3603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-26988"/>
            <a:ext cx="37433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765175"/>
            <a:ext cx="7024687" cy="1008063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rgbClr val="FF0000"/>
                </a:solidFill>
              </a:rPr>
              <a:t>К</a:t>
            </a:r>
            <a:r>
              <a:rPr lang="ru-RU" sz="3200" b="1" i="1" dirty="0" smtClean="0">
                <a:solidFill>
                  <a:srgbClr val="FF0000"/>
                </a:solidFill>
              </a:rPr>
              <a:t>ак </a:t>
            </a:r>
            <a:r>
              <a:rPr lang="ru-RU" sz="3200" b="1" i="1" dirty="0">
                <a:solidFill>
                  <a:srgbClr val="FF0000"/>
                </a:solidFill>
              </a:rPr>
              <a:t>мои прабабушки и прапрабабушки могли </a:t>
            </a:r>
            <a:r>
              <a:rPr lang="ru-RU" sz="3200" b="1" i="1" dirty="0" smtClean="0">
                <a:solidFill>
                  <a:srgbClr val="FF0000"/>
                </a:solidFill>
              </a:rPr>
              <a:t>выглядеть ?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550" y="1916113"/>
            <a:ext cx="3024188" cy="72072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Прабабушки - девчонки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9338" y="1844675"/>
            <a:ext cx="3055937" cy="639763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Прапрабабушки в обрядовом костюме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3" name="Объект 6" descr="C:\Users\Надежда Анатольевна\Desktop\фотографии\IMG_20160316_042444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t="1683" r="14745"/>
          <a:stretch>
            <a:fillRect/>
          </a:stretch>
        </p:blipFill>
        <p:spPr>
          <a:xfrm>
            <a:off x="900113" y="2708275"/>
            <a:ext cx="3095625" cy="3600450"/>
          </a:xfrm>
        </p:spPr>
      </p:pic>
      <p:pic>
        <p:nvPicPr>
          <p:cNvPr id="17414" name="Объект 7" descr="C:\Users\Надежда Анатольевна\Desktop\фотографии\IMG_20160316_041728.jpg"/>
          <p:cNvPicPr>
            <a:picLocks noGrp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" t="13341" b="14423"/>
          <a:stretch>
            <a:fillRect/>
          </a:stretch>
        </p:blipFill>
        <p:spPr>
          <a:xfrm>
            <a:off x="4643438" y="2708275"/>
            <a:ext cx="3457575" cy="3600450"/>
          </a:xfrm>
        </p:spPr>
      </p:pic>
      <p:pic>
        <p:nvPicPr>
          <p:cNvPr id="1741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-4763"/>
            <a:ext cx="3743325" cy="841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11188" y="836613"/>
            <a:ext cx="7993062" cy="792162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FF0000"/>
                </a:solidFill>
              </a:rPr>
              <a:t>Кто ты такой и откуда ты родом?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844675"/>
            <a:ext cx="6777037" cy="4464050"/>
          </a:xfrm>
        </p:spPr>
        <p:txBody>
          <a:bodyPr rtlCol="0">
            <a:normAutofit fontScale="85000" lnSpcReduction="1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Изучение истории народных  праздников, их традиций и обрядов  – это диалог настоящего с прошлым, который интересно  вести и современным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людям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Только узнавая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историю своего народа, своей семьи,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можно понять: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кто ты такой и откуда ты родом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19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июня 2016 года моя бабушка принесёт в дом веточку берёзы, и я буду знать, зачем она это сделала.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Маленькая зелёная веточка убережёт наш дом от разрушений и принесёт нам, всем здесь живущим, здоровье, благополучие и достаток.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-14288"/>
            <a:ext cx="3743325" cy="11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527925" cy="24495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    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Благодарю всех,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    кто помогал мне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      в этой работе.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611188" y="4581525"/>
            <a:ext cx="7777162" cy="1322388"/>
          </a:xfrm>
        </p:spPr>
        <p:txBody>
          <a:bodyPr/>
          <a:lstStyle/>
          <a:p>
            <a:pPr algn="ctr"/>
            <a:r>
              <a:rPr lang="ru-RU" sz="4000" b="1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  <p:pic>
        <p:nvPicPr>
          <p:cNvPr id="19460" name="Picture 2" descr="C:\Users\Надежда Анатольевна\Desktop\фотографии\IMG_20160316_0426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3671888" cy="422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765175"/>
            <a:ext cx="7816850" cy="1079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	  </a:t>
            </a:r>
            <a:r>
              <a:rPr lang="ru-RU" b="1" i="1" dirty="0" smtClean="0">
                <a:solidFill>
                  <a:srgbClr val="FF0000"/>
                </a:solidFill>
              </a:rPr>
              <a:t>Кружок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«Родная старина»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2014538"/>
            <a:ext cx="7559675" cy="3214687"/>
          </a:xfrm>
        </p:spPr>
        <p:txBody>
          <a:bodyPr rtlCol="0">
            <a:normAutofit fontScale="92500" lnSpcReduction="1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1 блок (1 класс) – </a:t>
            </a:r>
            <a:r>
              <a:rPr lang="ru-RU" sz="1800" b="1" i="1" dirty="0">
                <a:solidFill>
                  <a:schemeClr val="accent1">
                    <a:lumMod val="50000"/>
                  </a:schemeClr>
                </a:solidFill>
              </a:rPr>
              <a:t>«Устное народное творчество»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smtClean="0">
                <a:solidFill>
                  <a:srgbClr val="C00000"/>
                </a:solidFill>
              </a:rPr>
              <a:t>Творческие </a:t>
            </a:r>
            <a:r>
              <a:rPr lang="ru-RU" sz="1800" dirty="0">
                <a:solidFill>
                  <a:srgbClr val="C00000"/>
                </a:solidFill>
              </a:rPr>
              <a:t>продукты: проекты «Кузовок загадок», «Теремок сказок».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2 блок (2 класс) – </a:t>
            </a:r>
            <a:r>
              <a:rPr lang="ru-RU" sz="1800" b="1" i="1" dirty="0">
                <a:solidFill>
                  <a:schemeClr val="accent1">
                    <a:lumMod val="50000"/>
                  </a:schemeClr>
                </a:solidFill>
              </a:rPr>
              <a:t>«Из истории ремёсел»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smtClean="0">
                <a:solidFill>
                  <a:srgbClr val="C00000"/>
                </a:solidFill>
              </a:rPr>
              <a:t>Творческие </a:t>
            </a:r>
            <a:r>
              <a:rPr lang="ru-RU" sz="1800" dirty="0">
                <a:solidFill>
                  <a:srgbClr val="C00000"/>
                </a:solidFill>
              </a:rPr>
              <a:t>продукты: Дымковская игрушка, чайная пара (роспись в технике «гжель»), разделочная доска (городецкая роспись), роспись вятской матрёшки.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3 блок (3 класс) – </a:t>
            </a:r>
            <a:r>
              <a:rPr lang="ru-RU" sz="1800" b="1" i="1" dirty="0">
                <a:solidFill>
                  <a:schemeClr val="accent1">
                    <a:lumMod val="50000"/>
                  </a:schemeClr>
                </a:solidFill>
              </a:rPr>
              <a:t>«Всякая душа празднику рада»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smtClean="0">
                <a:solidFill>
                  <a:srgbClr val="C00000"/>
                </a:solidFill>
              </a:rPr>
              <a:t>Творческие </a:t>
            </a:r>
            <a:r>
              <a:rPr lang="ru-RU" sz="1800" dirty="0">
                <a:solidFill>
                  <a:srgbClr val="C00000"/>
                </a:solidFill>
              </a:rPr>
              <a:t>продукты: альбом-справочник «Всякая душа празднику рада».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4 блок (4 класс) – </a:t>
            </a:r>
            <a:r>
              <a:rPr lang="ru-RU" sz="1800" b="1" i="1" dirty="0">
                <a:solidFill>
                  <a:schemeClr val="accent1">
                    <a:lumMod val="50000"/>
                  </a:schemeClr>
                </a:solidFill>
              </a:rPr>
              <a:t>«Вятское народное творчество – частица русской народной культуры»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1800" dirty="0" smtClean="0">
                <a:solidFill>
                  <a:srgbClr val="C00000"/>
                </a:solidFill>
              </a:rPr>
              <a:t>Творческие </a:t>
            </a:r>
            <a:r>
              <a:rPr lang="ru-RU" sz="1800" dirty="0">
                <a:solidFill>
                  <a:srgbClr val="C00000"/>
                </a:solidFill>
              </a:rPr>
              <a:t>продукты: проекты «Деревня Рига в числах»,  «Страна моя Вятка», «Моя родословная».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1800" dirty="0"/>
          </a:p>
        </p:txBody>
      </p:sp>
      <p:pic>
        <p:nvPicPr>
          <p:cNvPr id="6148" name="Рисунок 3" descr="C:\Users\Надежда Анатольевна\Desktop\DSC045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93105">
            <a:off x="107950" y="5229225"/>
            <a:ext cx="115093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Рисунок 4" descr="C:\Users\Надежда Анатольевна\Desktop\DSC045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9538">
            <a:off x="7596188" y="5106988"/>
            <a:ext cx="10795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5" descr="C:\Users\Надежда Анатольевна\Desktop\DSC045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14504">
            <a:off x="1906588" y="5097463"/>
            <a:ext cx="12239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2" descr="C:\Users\Надежда Анатольевна\Desktop\фотографии\DSC045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5800">
            <a:off x="5867400" y="5106988"/>
            <a:ext cx="12255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3" descr="C:\Users\Надежда Анатольевна\Desktop\фотографии\DSCN125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9" t="16504" r="8334" b="10522"/>
          <a:stretch>
            <a:fillRect/>
          </a:stretch>
        </p:blipFill>
        <p:spPr bwMode="auto">
          <a:xfrm>
            <a:off x="4572000" y="0"/>
            <a:ext cx="3671888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4" descr="C:\Users\Надежда Анатольевна\Desktop\фотографии\2016-03-09 1340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968875"/>
            <a:ext cx="19812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765175"/>
            <a:ext cx="7632700" cy="11509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Альбом –справочник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 «Всякая душа празднику рада»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148263" y="2565400"/>
            <a:ext cx="3455987" cy="3743325"/>
          </a:xfrm>
        </p:spPr>
        <p:txBody>
          <a:bodyPr rtlCol="0">
            <a:normAutofit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</a:rPr>
              <a:t>В альбоме-справочнике </a:t>
            </a:r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«Всякая душа празднику рада</a:t>
            </a: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собраны содержательные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и интересные сведения о </a:t>
            </a:r>
            <a:r>
              <a:rPr lang="ru-RU" sz="1800" dirty="0">
                <a:solidFill>
                  <a:srgbClr val="C00000"/>
                </a:solidFill>
              </a:rPr>
              <a:t>некоторых церковных и народных праздниках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, традиционно отмечаемых на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Руси.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172" name="Объект 8"/>
          <p:cNvSpPr>
            <a:spLocks noGrp="1"/>
          </p:cNvSpPr>
          <p:nvPr>
            <p:ph sz="quarter" idx="13"/>
          </p:nvPr>
        </p:nvSpPr>
        <p:spPr>
          <a:xfrm>
            <a:off x="684213" y="1989138"/>
            <a:ext cx="4248150" cy="4319587"/>
          </a:xfrm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 b="1" smtClean="0">
                <a:solidFill>
                  <a:srgbClr val="FF0000"/>
                </a:solidFill>
              </a:rPr>
              <a:t>Всякая душа празднику рада</a:t>
            </a:r>
          </a:p>
          <a:p>
            <a:r>
              <a:rPr lang="ru-RU" sz="800" b="1" smtClean="0">
                <a:solidFill>
                  <a:srgbClr val="0070C0"/>
                </a:solidFill>
              </a:rPr>
              <a:t>Материал собрала и оформила ученица з класса Борцова Анастасия</a:t>
            </a:r>
          </a:p>
        </p:txBody>
      </p:sp>
      <p:pic>
        <p:nvPicPr>
          <p:cNvPr id="7173" name="Рисунок 9" descr="C:\Users\Надежда Анатольевна\Desktop\2015-05-20 1408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2345" r="3191" b="2469"/>
          <a:stretch>
            <a:fillRect/>
          </a:stretch>
        </p:blipFill>
        <p:spPr bwMode="auto">
          <a:xfrm>
            <a:off x="1547813" y="2565400"/>
            <a:ext cx="26638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0"/>
            <a:ext cx="3743325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765175"/>
            <a:ext cx="7921625" cy="237648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Цель: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исследовать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историю традиций и обычаев одного из основных праздников летнего цикла  -  Троица и попытаться узнать, а могли ли мои предки быть участниками  этих обрядовых действ.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2924175"/>
            <a:ext cx="7848600" cy="3313113"/>
          </a:xfrm>
        </p:spPr>
        <p:txBody>
          <a:bodyPr rtlCol="0">
            <a:noAutofit/>
          </a:bodyPr>
          <a:lstStyle/>
          <a:p>
            <a:pPr indent="-274320" fontAlgn="auto">
              <a:spcAft>
                <a:spcPts val="0"/>
              </a:spcAft>
              <a:defRPr/>
            </a:pPr>
            <a:endParaRPr lang="ru-RU" sz="1400" i="1" dirty="0" smtClean="0"/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600" b="1" i="1" dirty="0" smtClean="0">
                <a:solidFill>
                  <a:srgbClr val="FF0000"/>
                </a:solidFill>
              </a:rPr>
              <a:t>Задачи:</a:t>
            </a:r>
            <a:endParaRPr lang="ru-RU" sz="1600" b="1" i="1" dirty="0">
              <a:solidFill>
                <a:srgbClr val="FF0000"/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sz="1400" i="1" dirty="0" smtClean="0"/>
          </a:p>
          <a:p>
            <a:pPr indent="-274320" fontAlgn="auto">
              <a:spcAft>
                <a:spcPts val="0"/>
              </a:spcAft>
              <a:defRPr/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Провести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анкетирование среди жителей деревни Рига и села </a:t>
            </a:r>
            <a:r>
              <a:rPr lang="ru-RU" sz="1400" b="1" i="1" dirty="0" err="1">
                <a:solidFill>
                  <a:schemeClr val="accent1">
                    <a:lumMod val="50000"/>
                  </a:schemeClr>
                </a:solidFill>
              </a:rPr>
              <a:t>Круглыжи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  для того, чтобы определить уровень их осведомлённости на эту тему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Получить определённые сведения о празднике Троица через изучение литературы, Интернет-ресурсы, материалы и экспонаты школьного музея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Найти «живые» воспоминания об этом празднике  в своей семье.    </a:t>
            </a:r>
            <a:endParaRPr lang="ru-RU" sz="14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Совершенствовать умения форматирования  в среде текстового редактора </a:t>
            </a:r>
            <a:r>
              <a:rPr lang="en-US" sz="1400" b="1" i="1" dirty="0">
                <a:solidFill>
                  <a:schemeClr val="accent1">
                    <a:lumMod val="50000"/>
                  </a:schemeClr>
                </a:solidFill>
              </a:rPr>
              <a:t>MS  Word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 при подготовке презентации этого проекта.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/>
              <a:t> 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/>
              <a:t> 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1400" dirty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-26988"/>
            <a:ext cx="3743325" cy="129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935538" y="885825"/>
            <a:ext cx="2882900" cy="815975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Анкетирование населения.  Первоначальные сведения.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008563" y="1989138"/>
            <a:ext cx="2809875" cy="935037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Троица – главный летний праздник на Руси (Изучение литературы)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008563" y="3068638"/>
            <a:ext cx="2884487" cy="100965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Зелёные Святки на Вятке (Интернет – ресурсы)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3800" y="4149725"/>
            <a:ext cx="2889250" cy="1004888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Троица – престольный праздник с. Старица </a:t>
            </a:r>
            <a:r>
              <a:rPr lang="ru-RU" sz="1100" b="1" dirty="0" err="1">
                <a:solidFill>
                  <a:srgbClr val="C00000"/>
                </a:solidFill>
              </a:rPr>
              <a:t>Свечинского</a:t>
            </a:r>
            <a:r>
              <a:rPr lang="ru-RU" sz="1100" b="1" dirty="0">
                <a:solidFill>
                  <a:srgbClr val="C00000"/>
                </a:solidFill>
              </a:rPr>
              <a:t>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(Воспоминания жителей)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08563" y="5300663"/>
            <a:ext cx="2884487" cy="958850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Опрос в моей семье.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C00000"/>
                </a:solidFill>
              </a:rPr>
              <a:t> Кто из моих предков мог быть реальными участниками обрядов этого праздника?</a:t>
            </a:r>
            <a:endParaRPr lang="ru-RU" sz="1100" b="1" dirty="0">
              <a:solidFill>
                <a:srgbClr val="C0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971550" y="2565400"/>
            <a:ext cx="3240088" cy="1871663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</a:rPr>
              <a:t>Объект исследования: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00000"/>
                </a:solidFill>
              </a:rPr>
              <a:t>праздник Троица</a:t>
            </a:r>
            <a:endParaRPr lang="ru-RU" b="1" i="1" dirty="0">
              <a:solidFill>
                <a:srgbClr val="C00000"/>
              </a:solidFill>
            </a:endParaRPr>
          </a:p>
        </p:txBody>
      </p:sp>
      <p:cxnSp>
        <p:nvCxnSpPr>
          <p:cNvPr id="9" name="Прямая со стрелкой 8"/>
          <p:cNvCxnSpPr>
            <a:stCxn id="4" idx="2"/>
          </p:cNvCxnSpPr>
          <p:nvPr/>
        </p:nvCxnSpPr>
        <p:spPr>
          <a:xfrm flipH="1">
            <a:off x="4211638" y="3573463"/>
            <a:ext cx="79692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3" idx="2"/>
          </p:cNvCxnSpPr>
          <p:nvPr/>
        </p:nvCxnSpPr>
        <p:spPr>
          <a:xfrm flipH="1">
            <a:off x="4211638" y="2457450"/>
            <a:ext cx="796925" cy="6111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2"/>
          </p:cNvCxnSpPr>
          <p:nvPr/>
        </p:nvCxnSpPr>
        <p:spPr>
          <a:xfrm flipH="1" flipV="1">
            <a:off x="4067175" y="4005263"/>
            <a:ext cx="936625" cy="6477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3779838" y="1293813"/>
            <a:ext cx="1155700" cy="14700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</p:cNvCxnSpPr>
          <p:nvPr/>
        </p:nvCxnSpPr>
        <p:spPr>
          <a:xfrm flipH="1" flipV="1">
            <a:off x="3779838" y="4329113"/>
            <a:ext cx="1228725" cy="14509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838" y="0"/>
            <a:ext cx="374332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7529512" cy="16287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Анкетирование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населения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жителей д. Рига и с.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Круглыжи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Количество: 30 человек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9900" y="1925638"/>
          <a:ext cx="8208964" cy="488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4330"/>
                <a:gridCol w="2024878"/>
                <a:gridCol w="2024878"/>
                <a:gridCol w="2024878"/>
              </a:tblGrid>
              <a:tr h="320845">
                <a:tc rowSpan="2"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Вопросы анкеты</a:t>
                      </a: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Возраст </a:t>
                      </a:r>
                      <a:r>
                        <a:rPr lang="ru-RU" sz="1400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участников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08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 – 30 лет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З0 – 60 лет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60 – 80 лет</a:t>
                      </a:r>
                    </a:p>
                  </a:txBody>
                  <a:tcPr marL="68580" marR="68580" marT="0" marB="0"/>
                </a:tc>
              </a:tr>
              <a:tr h="963968">
                <a:tc>
                  <a:txBody>
                    <a:bodyPr/>
                    <a:lstStyle/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Какие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Вы знаете праздники, которые отмечали наши предки</a:t>
                      </a: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1.Масленица-10  2.Пасха-7       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                            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6.Троица-1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1.Пасха-9                2.Масленица-6   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…                           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5.Троица-3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1.Пасха-10           2.Масленица-6                          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3.Троица-5</a:t>
                      </a:r>
                    </a:p>
                  </a:txBody>
                  <a:tcPr marL="68580" marR="68580" marT="0" marB="0"/>
                </a:tc>
              </a:tr>
              <a:tr h="771175">
                <a:tc>
                  <a:txBody>
                    <a:bodyPr/>
                    <a:lstStyle/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Какие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традиции этих праздников соблюдается в Вашей семье</a:t>
                      </a: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2"/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Печь блины-6        Никакие-4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Печь блины-8    Красить яйца-  Никакие-1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Красить яица-10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Печь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куличи-5    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Печь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блины-8</a:t>
                      </a:r>
                    </a:p>
                  </a:txBody>
                  <a:tcPr marL="68580" marR="68580" marT="0" marB="0"/>
                </a:tc>
              </a:tr>
              <a:tr h="578381">
                <a:tc>
                  <a:txBody>
                    <a:bodyPr/>
                    <a:lstStyle/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Слышали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ли Вы о таком празднике, как Троица</a:t>
                      </a: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?</a:t>
                      </a:r>
                    </a:p>
                    <a:p>
                      <a:pPr marL="228600" lvl="0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 startAt="3"/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Да -  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Да -  10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Да -  10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96396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4.  Когда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он проходит?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Летом (июнь)-5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знаю - 5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Летом (июнь)-8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Летом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(июнь), на какой-то день после Пасхи </a:t>
                      </a: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– 2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Летом (июнь)-</a:t>
                      </a: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Летом (июнь), 19 июня 2016 - 2</a:t>
                      </a:r>
                    </a:p>
                  </a:txBody>
                  <a:tcPr marL="68580" marR="68580" marT="0" marB="0"/>
                </a:tc>
              </a:tr>
              <a:tr h="57838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5.  Символ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Троицы?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Берёза – 7       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знаю </a:t>
                      </a: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– 3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Берёза - 6      </a:t>
                      </a:r>
                      <a:endParaRPr lang="ru-RU" sz="11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знаю- 4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Берёза, трава-10</a:t>
                      </a:r>
                    </a:p>
                  </a:txBody>
                  <a:tcPr marL="68580" marR="68580" marT="0" marB="0"/>
                </a:tc>
              </a:tr>
              <a:tr h="38558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6.  Что </a:t>
                      </a: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значит «завивать» берёзку?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Украшать лентами – 7         Не знаю - 3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Украшать лентами – 6       Не знаю - 4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Украшать лентами -10          Плести венки -3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290" name="Picture 2" descr="C:\Users\Надежда Анатольевна\Desktop\фотографии\IMG_20160316_0519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" t="10733" r="8917" b="5399"/>
          <a:stretch>
            <a:fillRect/>
          </a:stretch>
        </p:blipFill>
        <p:spPr bwMode="auto">
          <a:xfrm>
            <a:off x="4500563" y="-242888"/>
            <a:ext cx="3743325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755650" y="692150"/>
            <a:ext cx="7777163" cy="1152525"/>
          </a:xfrm>
        </p:spPr>
        <p:txBody>
          <a:bodyPr/>
          <a:lstStyle/>
          <a:p>
            <a:pPr algn="ctr"/>
            <a:r>
              <a:rPr lang="ru-RU" sz="3200" b="1" i="1" smtClean="0">
                <a:solidFill>
                  <a:srgbClr val="FF0000"/>
                </a:solidFill>
              </a:rPr>
              <a:t>Троица – один из главных праздников летнего цикла на Руси</a:t>
            </a:r>
            <a:endParaRPr lang="ru-RU" sz="3200" i="1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989138"/>
            <a:ext cx="5545137" cy="4248150"/>
          </a:xfrm>
        </p:spPr>
        <p:txBody>
          <a:bodyPr rtlCol="0">
            <a:normAutofit fontScale="85000" lnSpcReduction="1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Троица – особый праздник, это яркий пример переплетения двух миров: христианского 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языческого.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Этот праздник совершается в честь Святой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Троицы.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Троица – это очень древний праздник, связанный с культом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растительности.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Отмечается в 50-ый день после Пасхи и заканчивает неделю Зелёных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Святок.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Троица – это девичий праздник, поэтому в святочных обрядах, которые предшествовали Троице: «завивание» берёзки,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кумление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«развивание» берёзки, участвовали девушки.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1268" name="Рисунок 3" descr="C:\Users\Надежда Анатольевна\Desktop\2015-05-13 1553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844675"/>
            <a:ext cx="24479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-1588"/>
            <a:ext cx="3743325" cy="927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042988" y="765175"/>
            <a:ext cx="7024687" cy="719138"/>
          </a:xfrm>
        </p:spPr>
        <p:txBody>
          <a:bodyPr/>
          <a:lstStyle/>
          <a:p>
            <a:r>
              <a:rPr lang="ru-RU" b="1" i="1" smtClean="0">
                <a:solidFill>
                  <a:srgbClr val="FF0000"/>
                </a:solidFill>
              </a:rPr>
              <a:t>Зелёные</a:t>
            </a:r>
            <a:r>
              <a:rPr lang="ru-RU" b="1" i="1" smtClean="0"/>
              <a:t> </a:t>
            </a:r>
            <a:r>
              <a:rPr lang="ru-RU" b="1" i="1" smtClean="0">
                <a:solidFill>
                  <a:srgbClr val="FF0000"/>
                </a:solidFill>
              </a:rPr>
              <a:t>Святки на Вятке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1700213"/>
            <a:ext cx="5113337" cy="4681537"/>
          </a:xfrm>
        </p:spPr>
        <p:txBody>
          <a:bodyPr rtlCol="0">
            <a:noAutofit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Зелёная (Семицкая, Троицкая) неделя была почитаемым и любимым временем у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</a:rPr>
              <a:t>вятчан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В Семик (среда или четверг на Зелёной неделе) девушки отправлялись </a:t>
            </a:r>
            <a:r>
              <a:rPr lang="ru-RU" sz="1400" b="1" i="1" dirty="0">
                <a:solidFill>
                  <a:srgbClr val="C00000"/>
                </a:solidFill>
              </a:rPr>
              <a:t>«завивать» берёзку.  </a:t>
            </a:r>
            <a:endParaRPr lang="ru-RU" sz="1400" b="1" i="1" dirty="0" smtClean="0">
              <a:solidFill>
                <a:srgbClr val="C00000"/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endParaRPr lang="ru-RU" sz="1400" b="1" i="1" dirty="0">
              <a:solidFill>
                <a:srgbClr val="C00000"/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 smtClean="0"/>
              <a:t>           </a:t>
            </a:r>
            <a:r>
              <a:rPr lang="ru-RU" sz="1400" b="1" dirty="0">
                <a:solidFill>
                  <a:srgbClr val="C00000"/>
                </a:solidFill>
              </a:rPr>
              <a:t>Три способа «завивания» берёзки: 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1. украшали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ленточками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;  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2.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украшали венками, сделанными из крученых  березовых  ветвей; </a:t>
            </a:r>
            <a:endParaRPr lang="ru-RU" sz="14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 3.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сгибали  ветви  до  земли,  приплетая  их  к 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</a:rPr>
              <a:t>траве. 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</a:t>
            </a:r>
            <a:r>
              <a:rPr lang="ru-RU" sz="1400" dirty="0"/>
              <a:t>	                        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  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В Троицкое воскресение (Троицу)  молодёжь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ходила </a:t>
            </a:r>
            <a:r>
              <a:rPr lang="ru-RU" sz="1400" b="1" dirty="0" smtClean="0">
                <a:solidFill>
                  <a:srgbClr val="C00000"/>
                </a:solidFill>
              </a:rPr>
              <a:t>«</a:t>
            </a:r>
            <a:r>
              <a:rPr lang="ru-RU" sz="1400" b="1" dirty="0">
                <a:solidFill>
                  <a:srgbClr val="C00000"/>
                </a:solidFill>
              </a:rPr>
              <a:t>р</a:t>
            </a:r>
            <a:r>
              <a:rPr lang="ru-RU" sz="1400" b="1" dirty="0" smtClean="0">
                <a:solidFill>
                  <a:srgbClr val="C00000"/>
                </a:solidFill>
              </a:rPr>
              <a:t>азвивать берёзку»  (1), «</a:t>
            </a:r>
            <a:r>
              <a:rPr lang="ru-RU" sz="1400" b="1" dirty="0">
                <a:solidFill>
                  <a:srgbClr val="C00000"/>
                </a:solidFill>
              </a:rPr>
              <a:t>заламывать берёзку</a:t>
            </a:r>
            <a:r>
              <a:rPr lang="ru-RU" sz="1400" b="1" dirty="0" smtClean="0">
                <a:solidFill>
                  <a:srgbClr val="C00000"/>
                </a:solidFill>
              </a:rPr>
              <a:t>» (2)</a:t>
            </a:r>
            <a:r>
              <a:rPr lang="ru-RU" sz="1400" dirty="0" smtClean="0">
                <a:solidFill>
                  <a:srgbClr val="C00000"/>
                </a:solidFill>
              </a:rPr>
              <a:t>, 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после чего вернувшись со срубленной берёзкой, устраивали массовые игрища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ru-RU" sz="1400" b="1" dirty="0" smtClean="0">
                <a:solidFill>
                  <a:srgbClr val="C00000"/>
                </a:solidFill>
              </a:rPr>
              <a:t>Троицкие гуляния. </a:t>
            </a:r>
            <a:endParaRPr lang="ru-RU" sz="1400" b="1" dirty="0">
              <a:solidFill>
                <a:srgbClr val="C00000"/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400" dirty="0">
                <a:solidFill>
                  <a:srgbClr val="C00000"/>
                </a:solidFill>
              </a:rPr>
              <a:t> 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1400" dirty="0"/>
          </a:p>
        </p:txBody>
      </p:sp>
      <p:pic>
        <p:nvPicPr>
          <p:cNvPr id="12292" name="Picture 2" descr="C:\Users\Надежда Анатольевна\Desktop\2016-04-03 1605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3" t="24113" r="30817" b="31117"/>
          <a:stretch>
            <a:fillRect/>
          </a:stretch>
        </p:blipFill>
        <p:spPr bwMode="auto">
          <a:xfrm>
            <a:off x="5724525" y="1844675"/>
            <a:ext cx="280828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 descr="C:\Users\Надежда Анатольевна\Desktop\IMG_20160316_0417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1" t="39485" r="53661" b="47670"/>
          <a:stretch>
            <a:fillRect/>
          </a:stretch>
        </p:blipFill>
        <p:spPr bwMode="auto">
          <a:xfrm>
            <a:off x="4500563" y="-17463"/>
            <a:ext cx="3743325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11188" y="765175"/>
            <a:ext cx="3960812" cy="1079500"/>
          </a:xfrm>
        </p:spPr>
        <p:txBody>
          <a:bodyPr/>
          <a:lstStyle/>
          <a:p>
            <a:pPr marL="342900" indent="-342900" algn="ctr"/>
            <a:r>
              <a:rPr lang="ru-RU" sz="2800" smtClean="0">
                <a:solidFill>
                  <a:schemeClr val="tx2"/>
                </a:solidFill>
              </a:rPr>
              <a:t/>
            </a:r>
            <a:br>
              <a:rPr lang="ru-RU" sz="2800" smtClean="0">
                <a:solidFill>
                  <a:schemeClr val="tx2"/>
                </a:solidFill>
              </a:rPr>
            </a:br>
            <a:r>
              <a:rPr lang="ru-RU" sz="2400" b="1" i="1" smtClean="0">
                <a:solidFill>
                  <a:srgbClr val="FF0000"/>
                </a:solidFill>
              </a:rPr>
              <a:t>Троица – </a:t>
            </a:r>
            <a:br>
              <a:rPr lang="ru-RU" sz="2400" b="1" i="1" smtClean="0">
                <a:solidFill>
                  <a:srgbClr val="FF0000"/>
                </a:solidFill>
              </a:rPr>
            </a:br>
            <a:r>
              <a:rPr lang="ru-RU" sz="2400" b="1" i="1" smtClean="0">
                <a:solidFill>
                  <a:srgbClr val="FF0000"/>
                </a:solidFill>
              </a:rPr>
              <a:t>престольный праздник </a:t>
            </a:r>
            <a:br>
              <a:rPr lang="ru-RU" sz="2400" b="1" i="1" smtClean="0">
                <a:solidFill>
                  <a:srgbClr val="FF0000"/>
                </a:solidFill>
              </a:rPr>
            </a:br>
            <a:r>
              <a:rPr lang="ru-RU" sz="2400" b="1" i="1" smtClean="0">
                <a:solidFill>
                  <a:srgbClr val="FF0000"/>
                </a:solidFill>
              </a:rPr>
              <a:t> села Старица Свечинского района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2205038"/>
            <a:ext cx="7848600" cy="4248150"/>
          </a:xfrm>
        </p:spPr>
        <p:txBody>
          <a:bodyPr rtlCol="0">
            <a:noAutofit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Это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прежде всего  связано со старинным названием села –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Троица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названием церкви 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–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Троицкая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indent="-274320" fontAlgn="auto">
              <a:spcAft>
                <a:spcPts val="0"/>
              </a:spcAft>
              <a:defRPr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В этот день дома в селе, а так же церковь украшали ветками берёз, травой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Вспоминает дочь священника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Ивойлова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Тамара Всеволодовна</a:t>
            </a: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marL="6858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1800" i="1" dirty="0" smtClean="0">
                <a:solidFill>
                  <a:srgbClr val="C00000"/>
                </a:solidFill>
              </a:rPr>
              <a:t>«</a:t>
            </a:r>
            <a:r>
              <a:rPr lang="ru-RU" sz="1800" i="1" dirty="0">
                <a:solidFill>
                  <a:srgbClr val="C00000"/>
                </a:solidFill>
              </a:rPr>
              <a:t>На праздник Троицы у нас в селе существовал благочестивый  обычай: убирать церковь ветками берёз, травами, цветами. Для этого ещё накануне праздника прихожане   привозили деревья и ветки, расставляли их около перил, клиросов и по углам церкви, прикрепляли их за образа, подсвечники и люстры,  пол устилали травой, а иконы украшали цветами. Утром на самый праздник женщины, девушки и дети приходили к обедне с пучками цветов и пахучих </a:t>
            </a:r>
            <a:r>
              <a:rPr lang="ru-RU" sz="1800" i="1" dirty="0" smtClean="0">
                <a:solidFill>
                  <a:srgbClr val="C00000"/>
                </a:solidFill>
              </a:rPr>
              <a:t>трав…» </a:t>
            </a:r>
            <a:endParaRPr lang="ru-RU" sz="1800" i="1" dirty="0">
              <a:solidFill>
                <a:srgbClr val="C00000"/>
              </a:solidFill>
            </a:endParaRPr>
          </a:p>
        </p:txBody>
      </p:sp>
      <p:pic>
        <p:nvPicPr>
          <p:cNvPr id="13316" name="Picture 2" descr="C:\Users\Надежда Анатольевна\Desktop\2016-04-05 150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6" t="28523" r="10725" b="48985"/>
          <a:stretch>
            <a:fillRect/>
          </a:stretch>
        </p:blipFill>
        <p:spPr bwMode="auto">
          <a:xfrm>
            <a:off x="4500563" y="-31750"/>
            <a:ext cx="39592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792</TotalTime>
  <Words>1107</Words>
  <Application>Microsoft Office PowerPoint</Application>
  <PresentationFormat>Экран (4:3)</PresentationFormat>
  <Paragraphs>155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Century Gothic</vt:lpstr>
      <vt:lpstr>Arial</vt:lpstr>
      <vt:lpstr>Wingdings 2</vt:lpstr>
      <vt:lpstr>Calibri</vt:lpstr>
      <vt:lpstr>Times New Roman</vt:lpstr>
      <vt:lpstr>+mj-lt</vt:lpstr>
      <vt:lpstr>Остин</vt:lpstr>
      <vt:lpstr>Мы берёзку «завивали»… </vt:lpstr>
      <vt:lpstr>   Кружок  «Родная старина»</vt:lpstr>
      <vt:lpstr>Альбом –справочник  «Всякая душа празднику рада»</vt:lpstr>
      <vt:lpstr>Цель:  исследовать историю традиций и обычаев одного из основных праздников летнего цикла  -  Троица и попытаться узнать, а могли ли мои предки быть участниками  этих обрядовых действ.  </vt:lpstr>
      <vt:lpstr>Презентация PowerPoint</vt:lpstr>
      <vt:lpstr>Анкетирование    населения жителей д. Рига и с. Круглыжи  Количество: 30 человек</vt:lpstr>
      <vt:lpstr>Троица – один из главных праздников летнего цикла на Руси</vt:lpstr>
      <vt:lpstr>Зелёные Святки на Вятке</vt:lpstr>
      <vt:lpstr> Троица –  престольный праздник   села Старица Свечинского района</vt:lpstr>
      <vt:lpstr>Троица –  престольный праздник   села Старица Свечинского района</vt:lpstr>
      <vt:lpstr>Кто из моих предков мог стать   реальными участниками обрядовых действ   в  Троицкую неделю?   </vt:lpstr>
      <vt:lpstr>Кто из моих предков мог стать   реальными участниками обрядовых действ   в  Троицкую неделю?   </vt:lpstr>
      <vt:lpstr>Как мои прабабушки и прапрабабушки могли выглядеть ?</vt:lpstr>
      <vt:lpstr>Кто ты такой и откуда ты родом?</vt:lpstr>
      <vt:lpstr>     Благодарю всех,       кто помогал мне        в этой работе.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Анатольевна</dc:creator>
  <cp:lastModifiedBy>Admin</cp:lastModifiedBy>
  <cp:revision>59</cp:revision>
  <dcterms:created xsi:type="dcterms:W3CDTF">2016-03-09T09:16:18Z</dcterms:created>
  <dcterms:modified xsi:type="dcterms:W3CDTF">2016-06-09T13:27:52Z</dcterms:modified>
</cp:coreProperties>
</file>