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64" r:id="rId5"/>
    <p:sldId id="260" r:id="rId6"/>
    <p:sldId id="258" r:id="rId7"/>
    <p:sldId id="263" r:id="rId8"/>
    <p:sldId id="262" r:id="rId9"/>
    <p:sldId id="25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D0B"/>
    <a:srgbClr val="214323"/>
    <a:srgbClr val="FF3300"/>
    <a:srgbClr val="FBC385"/>
    <a:srgbClr val="D77D1B"/>
    <a:srgbClr val="E0DE92"/>
    <a:srgbClr val="6BBF6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5">
                <a:lumMod val="75000"/>
              </a:schemeClr>
            </a:gs>
            <a:gs pos="100000">
              <a:srgbClr val="0C3D0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772400" cy="1470025"/>
          </a:xfrm>
        </p:spPr>
        <p:txBody>
          <a:bodyPr>
            <a:noAutofit/>
          </a:bodyPr>
          <a:lstStyle/>
          <a:p>
            <a:r>
              <a:rPr lang="vi-VN" sz="9600" b="1" dirty="0" smtClean="0">
                <a:solidFill>
                  <a:srgbClr val="2143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Кот-д’Ивуа́р</a:t>
            </a:r>
            <a:endParaRPr lang="ru-RU" sz="9600" b="1" dirty="0">
              <a:solidFill>
                <a:srgbClr val="2143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CotedIvoi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571744"/>
            <a:ext cx="5000660" cy="3164480"/>
          </a:xfrm>
          <a:prstGeom prst="rect">
            <a:avLst/>
          </a:prstGeom>
        </p:spPr>
      </p:pic>
      <p:pic>
        <p:nvPicPr>
          <p:cNvPr id="5" name="Рисунок 4" descr="100px-Cote_dIvoire_coa2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20" y="3429000"/>
            <a:ext cx="1269841" cy="1219048"/>
          </a:xfrm>
          <a:prstGeom prst="rect">
            <a:avLst/>
          </a:prstGeom>
        </p:spPr>
      </p:pic>
      <p:pic>
        <p:nvPicPr>
          <p:cNvPr id="6" name="Рисунок 5" descr="135px-Flag_of_Cote_d'Ivoire.sv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500438"/>
            <a:ext cx="1285875" cy="8572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0" y="450057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флаг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15272" y="485776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герб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143248"/>
            <a:ext cx="8229600" cy="1143000"/>
          </a:xfrm>
        </p:spPr>
        <p:txBody>
          <a:bodyPr>
            <a:noAutofit/>
          </a:bodyPr>
          <a:lstStyle/>
          <a:p>
            <a:r>
              <a:rPr lang="en-US" sz="115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The end</a:t>
            </a:r>
            <a:r>
              <a:rPr lang="ru-RU" sz="115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115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ru-RU" sz="115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4929198"/>
            <a:ext cx="7429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6215082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2011 год</a:t>
            </a:r>
            <a:endParaRPr lang="ru-RU" sz="2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9"/>
            <a:ext cx="3929090" cy="621510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C3D0B"/>
                </a:solidFill>
              </a:rPr>
              <a:t>	</a:t>
            </a:r>
            <a:r>
              <a:rPr lang="ru-RU" sz="1600" dirty="0" err="1" smtClean="0">
                <a:solidFill>
                  <a:srgbClr val="214323"/>
                </a:solidFill>
              </a:rPr>
              <a:t>Респу́блика</a:t>
            </a:r>
            <a:r>
              <a:rPr lang="ru-RU" sz="1600" dirty="0" smtClean="0">
                <a:solidFill>
                  <a:srgbClr val="214323"/>
                </a:solidFill>
              </a:rPr>
              <a:t> </a:t>
            </a:r>
            <a:r>
              <a:rPr lang="ru-RU" sz="1600" dirty="0" err="1" smtClean="0">
                <a:solidFill>
                  <a:srgbClr val="214323"/>
                </a:solidFill>
              </a:rPr>
              <a:t>Кот-д’Ивуа́р</a:t>
            </a:r>
            <a:r>
              <a:rPr lang="ru-RU" sz="1600" dirty="0" smtClean="0">
                <a:solidFill>
                  <a:srgbClr val="214323"/>
                </a:solidFill>
              </a:rPr>
              <a:t> (фр. </a:t>
            </a:r>
            <a:r>
              <a:rPr lang="ru-RU" sz="1600" dirty="0" err="1" smtClean="0">
                <a:solidFill>
                  <a:srgbClr val="214323"/>
                </a:solidFill>
              </a:rPr>
              <a:t>République</a:t>
            </a:r>
            <a:r>
              <a:rPr lang="ru-RU" sz="1600" dirty="0" smtClean="0">
                <a:solidFill>
                  <a:srgbClr val="214323"/>
                </a:solidFill>
              </a:rPr>
              <a:t> </a:t>
            </a:r>
            <a:r>
              <a:rPr lang="ru-RU" sz="1600" dirty="0" err="1" smtClean="0">
                <a:solidFill>
                  <a:srgbClr val="214323"/>
                </a:solidFill>
              </a:rPr>
              <a:t>de</a:t>
            </a:r>
            <a:r>
              <a:rPr lang="ru-RU" sz="1600" dirty="0" smtClean="0">
                <a:solidFill>
                  <a:srgbClr val="214323"/>
                </a:solidFill>
              </a:rPr>
              <a:t> </a:t>
            </a:r>
            <a:r>
              <a:rPr lang="ru-RU" sz="1600" dirty="0" err="1" smtClean="0">
                <a:solidFill>
                  <a:srgbClr val="214323"/>
                </a:solidFill>
              </a:rPr>
              <a:t>Côte</a:t>
            </a:r>
            <a:r>
              <a:rPr lang="ru-RU" sz="1600" dirty="0" smtClean="0">
                <a:solidFill>
                  <a:srgbClr val="214323"/>
                </a:solidFill>
              </a:rPr>
              <a:t> </a:t>
            </a:r>
            <a:r>
              <a:rPr lang="ru-RU" sz="1600" dirty="0" err="1" smtClean="0">
                <a:solidFill>
                  <a:srgbClr val="214323"/>
                </a:solidFill>
              </a:rPr>
              <a:t>d'Ivoire</a:t>
            </a:r>
            <a:r>
              <a:rPr lang="ru-RU" sz="1600" dirty="0" smtClean="0">
                <a:solidFill>
                  <a:srgbClr val="214323"/>
                </a:solidFill>
              </a:rPr>
              <a:t>) - государство в Западной Африке. Является бывшей колонией Франции.</a:t>
            </a:r>
          </a:p>
          <a:p>
            <a:pPr>
              <a:buNone/>
            </a:pPr>
            <a:r>
              <a:rPr lang="ru-RU" sz="1600" dirty="0" smtClean="0">
                <a:solidFill>
                  <a:srgbClr val="214323"/>
                </a:solidFill>
              </a:rPr>
              <a:t>	</a:t>
            </a:r>
          </a:p>
          <a:p>
            <a:pPr>
              <a:buNone/>
            </a:pPr>
            <a:r>
              <a:rPr lang="ru-RU" sz="1600" dirty="0" smtClean="0"/>
              <a:t>	</a:t>
            </a:r>
            <a:r>
              <a:rPr lang="ru-RU" sz="1600" dirty="0" smtClean="0">
                <a:solidFill>
                  <a:srgbClr val="0C3D0B"/>
                </a:solidFill>
              </a:rPr>
              <a:t>Граничит с Либерией, Гвинеей, Мали, </a:t>
            </a:r>
            <a:r>
              <a:rPr lang="ru-RU" sz="1600" dirty="0" err="1" smtClean="0">
                <a:solidFill>
                  <a:srgbClr val="0C3D0B"/>
                </a:solidFill>
              </a:rPr>
              <a:t>Буркина</a:t>
            </a:r>
            <a:r>
              <a:rPr lang="ru-RU" sz="1600" dirty="0" smtClean="0">
                <a:solidFill>
                  <a:srgbClr val="0C3D0B"/>
                </a:solidFill>
              </a:rPr>
              <a:t> </a:t>
            </a:r>
            <a:r>
              <a:rPr lang="ru-RU" sz="1600" dirty="0" err="1" smtClean="0">
                <a:solidFill>
                  <a:srgbClr val="0C3D0B"/>
                </a:solidFill>
              </a:rPr>
              <a:t>Фасо</a:t>
            </a:r>
            <a:r>
              <a:rPr lang="ru-RU" sz="1600" dirty="0" smtClean="0">
                <a:solidFill>
                  <a:srgbClr val="0C3D0B"/>
                </a:solidFill>
              </a:rPr>
              <a:t> и Ганой, с юга омывается водами Гвинейского залива Атлантического океана. </a:t>
            </a:r>
          </a:p>
          <a:p>
            <a:pPr>
              <a:buNone/>
            </a:pPr>
            <a:endParaRPr lang="ru-RU" sz="16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	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	Столица —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Ямусукро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(242 тыс. жителей), главный город страны — Абиджан (экономическая столица с населением около 3 млн. чел.).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	Официальный язык — французский, основные местные языки —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дьюла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 бауле, бете.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	Национальный праздник — День провозглашения независимости (7 августа 1960).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300px-LocationCotedIvoire.sv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428604"/>
            <a:ext cx="4500594" cy="2250297"/>
          </a:xfrm>
          <a:prstGeom prst="rect">
            <a:avLst/>
          </a:prstGeom>
        </p:spPr>
      </p:pic>
      <p:pic>
        <p:nvPicPr>
          <p:cNvPr id="5" name="Рисунок 4" descr="map_cote-d-ivor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928934"/>
            <a:ext cx="3324225" cy="35718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otdivuar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4639" y="289776"/>
            <a:ext cx="6028657" cy="6282495"/>
          </a:xfrm>
        </p:spPr>
      </p:pic>
      <p:sp>
        <p:nvSpPr>
          <p:cNvPr id="5" name="TextBox 4"/>
          <p:cNvSpPr txBox="1"/>
          <p:nvPr/>
        </p:nvSpPr>
        <p:spPr>
          <a:xfrm>
            <a:off x="428596" y="292893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Территориальное разделение  страны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214323"/>
                </a:solidFill>
              </a:rPr>
              <a:t>История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8643998" cy="30003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	До появления европейцев здесь уже были древние африканские королевства, а на севере и востоке — раннефеодальные государства, которые, однако, не стали ядром объединения различных племен. Часть территории подчинялась империям Мали и Гана, а затем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Сонгай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 Впервые название Берег Слоновой Кости появилось в 1475 г. на картах португальских моряков. Однако до конца 19 века, когда был завершен колониальный раздел Западной Африки, оно обозначало лишь побережье залива к западу от мыса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Три-Пойнтс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 Французские купцы, прибывавшие сюда, меняли свои товары на слоновую кость; они и назвали страну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Кот-д'Ивуар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 Правда, кроме слоновой кости, вывозили еще золото и черных рабов. В 17 веке появились французские миссионеры, которые в начале 18 века основали опорный пункт в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Асини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и форт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Гран-Басама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 В 30-х гг. 19 века военные экспедиции проникли в глубь страны, встретив упорное сопротивление местного населения. Война и работорговля ослабили население, и в 1890-1891 гг. местные вожди подписали несколько договоров с Францией о признании французской администрации.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Кот-д'Ивуар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вошел в состав французской колонии Сенегал. В 1893 г. он был выделен в автономную колонию, в 1895 г. вошел в состав Французской Западной Африки, в 1958 г. получил статус автономной республики в рамках Французского Сообщества, а 7 августа (национальный праздник) 1960 г. объявлен независимой Республикой Берег Слоновой Кости. (С 1986 г. называется республика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Кот-д'Ивуар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).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C3D0B"/>
                </a:solidFill>
              </a:rPr>
              <a:t>Ландшафт</a:t>
            </a:r>
            <a:endParaRPr lang="ru-RU" dirty="0">
              <a:solidFill>
                <a:srgbClr val="0C3D0B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36"/>
            <a:ext cx="4500594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	Берега протяженностью 550 км слабо изрезаны и лишены естественных бухт. Глубокие и обширные лагуны, протянувшиеся вдоль восточного участка побережья, отделены от моря полосой песчаных наносов. В 1950 г. крупнейшая лагуна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Эбрие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была соединена с морем и соседними лагунами судоходными каналами, что сделало ее первоклассной гаванью, обслуживающей порт Абиджан. Основную часть территории занимает слегка волнистая равнина, которая постепенно повышается от побережья к северу и переходит в низкогорное плато вые. 500—600 м. Однообразие равнинных ландшафтов нарушается только на крайнем западе, где на стыке границы с Либерией и Гвинеей высится гора Нимба (1752 м) — наивысшая точка страны, а несколько восточнее — горный массив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Ман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с гребнями высотой 1100-1200 м и глубокими долинами и ущельями.</a:t>
            </a:r>
            <a:endParaRPr lang="ru-RU" sz="1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Рисунок 3" descr="290px-Рельеф_Кот-д'Ивуар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2143116"/>
            <a:ext cx="4209999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C3D0B"/>
                </a:solidFill>
              </a:rPr>
              <a:t>Природа и климат</a:t>
            </a:r>
            <a:endParaRPr lang="ru-RU" dirty="0">
              <a:solidFill>
                <a:srgbClr val="0C3D0B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214422"/>
            <a:ext cx="4357718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C3D0B"/>
                </a:solidFill>
              </a:rPr>
              <a:t>	Основные природные различия в стране определяются особенностями климата — экваториального на юге и субэкваториального на севере. Среднемесячные температуры повсюду высокие (+25...+30 °С), но количество осадков различно: на юге влажность круглый год выше 80 %, т. к. весь год господствует океанический воздух и не бывает ни одного месяца без осадков. </a:t>
            </a:r>
          </a:p>
          <a:p>
            <a:pPr>
              <a:buNone/>
            </a:pPr>
            <a:r>
              <a:rPr lang="ru-RU" sz="1600" dirty="0" smtClean="0">
                <a:solidFill>
                  <a:srgbClr val="0C3D0B"/>
                </a:solidFill>
              </a:rPr>
              <a:t>	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 среднем за год выпадает 2400 мм осадков. На севере осадков меньше (1100-1800 мм) и четко выделяются два сезона: влажный и сухой. Последний усиливается и становится продолжительней по мере продвижения к северу, где ощутимо вторжение </a:t>
            </a:r>
            <a:r>
              <a:rPr lang="ru-RU" sz="16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харматтана</a:t>
            </a:r>
            <a:r>
              <a:rPr lang="ru-RU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— пыльного северо-восточного ветра пустыни Сахары, плохо переносимого людьми.</a:t>
            </a:r>
          </a:p>
        </p:txBody>
      </p:sp>
      <p:pic>
        <p:nvPicPr>
          <p:cNvPr id="4" name="Рисунок 3" descr="440px-Côte_d'Ivoire_relief_location_ma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643050"/>
            <a:ext cx="3893693" cy="39290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4857784" cy="645478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	</a:t>
            </a:r>
            <a:r>
              <a:rPr lang="ru-RU" sz="2900" dirty="0" smtClean="0">
                <a:solidFill>
                  <a:srgbClr val="214323"/>
                </a:solidFill>
              </a:rPr>
              <a:t>Южные области покрыты обширными вечнозелеными влажными высокоствольными экваториальными лесами, славящимися богатством видового состава (600 видов) и ценными породами деревьев. 35 видов их используется для заготовок древесины (в т. ч. 5 видов одного только красного дерева). Произрастают каучуконосы и знаменитая кола, с которой собирают орехи. Разнообразное применение имеет пальма рафия. Ее большие листья идут на кровлю, стволы используются в качестве стропил, волокно — на изготовление канатов, а сок — пальмового вина. </a:t>
            </a:r>
          </a:p>
          <a:p>
            <a:pPr>
              <a:buNone/>
            </a:pPr>
            <a:r>
              <a:rPr lang="ru-RU" sz="2900" dirty="0" smtClean="0">
                <a:solidFill>
                  <a:srgbClr val="214323"/>
                </a:solidFill>
              </a:rPr>
              <a:t>	</a:t>
            </a:r>
          </a:p>
          <a:p>
            <a:pPr>
              <a:buNone/>
            </a:pPr>
            <a:r>
              <a:rPr lang="ru-RU" sz="2900" dirty="0" smtClean="0">
                <a:solidFill>
                  <a:srgbClr val="214323"/>
                </a:solidFill>
              </a:rPr>
              <a:t>	</a:t>
            </a:r>
            <a:r>
              <a:rPr lang="ru-RU" sz="29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Однако вырубки сократили площадь лесов до 3 </a:t>
            </a:r>
            <a:r>
              <a:rPr lang="ru-RU" sz="29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млн</a:t>
            </a:r>
            <a:r>
              <a:rPr lang="ru-RU" sz="29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га, и некоторые виды близки к исчезновению. С юга на север сомкнутый вечнозеленый лес переходит в лесосаванну, лишь тонкими змейками по берегам рек тянутся галерейные леса. Редко разбросаны островки густого леса, а среди злаков поднимаются масличные пальмы, акации, хлебные деревья и баобабы, не образующие сомкнутых древостоев. Распределяясь равномерно по площади, деревья придают саванне сходство с парком, отчего ее называют парковой саванной. Дальше на север лесные островки мало-помалу редеют и исчезают, сменяясь зарослями настоящей высокотравной однообразной саванны, в сухой сезон выжигаемой солнцем. Обрабатываемые земли занимают 12 % территории, пастбища — около 40 %.</a:t>
            </a:r>
          </a:p>
          <a:p>
            <a:endParaRPr lang="ru-RU" dirty="0"/>
          </a:p>
        </p:txBody>
      </p:sp>
      <p:pic>
        <p:nvPicPr>
          <p:cNvPr id="4" name="Рисунок 3" descr="1242209854_12390463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428604"/>
            <a:ext cx="3429024" cy="2286016"/>
          </a:xfrm>
          <a:prstGeom prst="rect">
            <a:avLst/>
          </a:prstGeom>
        </p:spPr>
      </p:pic>
      <p:pic>
        <p:nvPicPr>
          <p:cNvPr id="5" name="Рисунок 4" descr="amazonas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571876"/>
            <a:ext cx="3460752" cy="259556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214323"/>
                </a:solidFill>
              </a:rPr>
              <a:t>Животный мир</a:t>
            </a:r>
            <a:endParaRPr lang="ru-RU" dirty="0">
              <a:solidFill>
                <a:srgbClr val="21432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5286412" cy="2143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214323"/>
                </a:solidFill>
              </a:rPr>
              <a:t>	Животный мир богат и сохранился лучше, чем в других странах Западной Африки: обезьяны, слоны, бегемоты, буйволы, разные виды антилоп , </a:t>
            </a:r>
            <a:r>
              <a:rPr lang="ru-RU" sz="1600" dirty="0" err="1" smtClean="0">
                <a:solidFill>
                  <a:srgbClr val="214323"/>
                </a:solidFill>
              </a:rPr>
              <a:t>кистеухие</a:t>
            </a:r>
            <a:r>
              <a:rPr lang="ru-RU" sz="1600" dirty="0" smtClean="0">
                <a:solidFill>
                  <a:srgbClr val="214323"/>
                </a:solidFill>
              </a:rPr>
              <a:t> свиньи, водяные </a:t>
            </a:r>
            <a:r>
              <a:rPr lang="ru-RU" sz="1600" dirty="0" err="1" smtClean="0">
                <a:solidFill>
                  <a:srgbClr val="214323"/>
                </a:solidFill>
              </a:rPr>
              <a:t>оленьки</a:t>
            </a:r>
            <a:r>
              <a:rPr lang="ru-RU" sz="1600" dirty="0" smtClean="0">
                <a:solidFill>
                  <a:srgbClr val="214323"/>
                </a:solidFill>
              </a:rPr>
              <a:t>, леопарды, гепарды, гиены, шакалы;  в водоемах — крокодилы. </a:t>
            </a:r>
          </a:p>
          <a:p>
            <a:pPr>
              <a:buNone/>
            </a:pPr>
            <a:r>
              <a:rPr lang="ru-RU" sz="1600" dirty="0" smtClean="0">
                <a:solidFill>
                  <a:srgbClr val="214323"/>
                </a:solidFill>
              </a:rPr>
              <a:t>	Повсюду обилие птиц, змей и насекомых. Широко распространена муха цеце.</a:t>
            </a:r>
            <a:endParaRPr lang="ru-RU" sz="1600" dirty="0">
              <a:solidFill>
                <a:srgbClr val="214323"/>
              </a:solidFill>
            </a:endParaRPr>
          </a:p>
        </p:txBody>
      </p:sp>
      <p:pic>
        <p:nvPicPr>
          <p:cNvPr id="4" name="Рисунок 3" descr="10778355_gepard_pered_pruyzhk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4143380"/>
            <a:ext cx="3000396" cy="2250297"/>
          </a:xfrm>
          <a:prstGeom prst="rect">
            <a:avLst/>
          </a:prstGeom>
        </p:spPr>
      </p:pic>
      <p:pic>
        <p:nvPicPr>
          <p:cNvPr id="5" name="Рисунок 4" descr="1оо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1571612"/>
            <a:ext cx="3000396" cy="1995263"/>
          </a:xfrm>
          <a:prstGeom prst="rect">
            <a:avLst/>
          </a:prstGeom>
        </p:spPr>
      </p:pic>
      <p:pic>
        <p:nvPicPr>
          <p:cNvPr id="6" name="Рисунок 5" descr="05005105005104905005405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4143380"/>
            <a:ext cx="3048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214323"/>
                </a:solidFill>
              </a:rPr>
              <a:t>Достопримечательности</a:t>
            </a:r>
            <a:endParaRPr lang="ru-RU" dirty="0">
              <a:solidFill>
                <a:srgbClr val="21432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286116" y="1142984"/>
            <a:ext cx="5643570" cy="5429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1700" dirty="0" smtClean="0">
                <a:solidFill>
                  <a:srgbClr val="214323"/>
                </a:solidFill>
              </a:rPr>
              <a:t>В 570-ти км. на северо-восток от Абиджана расположен самый большой в Западной Африке национальный парк </a:t>
            </a:r>
            <a:r>
              <a:rPr lang="ru-RU" sz="1700" dirty="0" err="1" smtClean="0">
                <a:solidFill>
                  <a:srgbClr val="214323"/>
                </a:solidFill>
              </a:rPr>
              <a:t>Комоэ</a:t>
            </a:r>
            <a:r>
              <a:rPr lang="ru-RU" sz="1700" dirty="0" smtClean="0">
                <a:solidFill>
                  <a:srgbClr val="214323"/>
                </a:solidFill>
              </a:rPr>
              <a:t>. Здесь, рядом с одноименной рекой, проходит одна из наиболее популярных "звериных троп", где можно проследить в естественной среде, как большие стада животных в течение сухого сезона выходят в поисках воды к реке, где и предоставляется великолепная возможность понаблюдать за повадками самых разнообразных представителей местной фауны. </a:t>
            </a:r>
          </a:p>
          <a:p>
            <a:pPr>
              <a:buNone/>
            </a:pPr>
            <a:r>
              <a:rPr lang="ru-RU" sz="1700" dirty="0" smtClean="0"/>
              <a:t>	</a:t>
            </a:r>
          </a:p>
          <a:p>
            <a:pPr>
              <a:buNone/>
            </a:pPr>
            <a:r>
              <a:rPr lang="ru-RU" sz="17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	В районе порта </a:t>
            </a:r>
            <a:r>
              <a:rPr lang="ru-RU" sz="17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Сасандра</a:t>
            </a:r>
            <a:r>
              <a:rPr lang="ru-RU" sz="17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расположены прекрасные пляжи. Но особенно привлекательным делает этот район то, что здесь расположены также многочисленные этнические рыбацкие деревни народа </a:t>
            </a:r>
            <a:r>
              <a:rPr lang="ru-RU" sz="17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фанти</a:t>
            </a:r>
            <a:r>
              <a:rPr lang="ru-RU" sz="17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 с активным портом и живописной рекой. Также очень рекомендуется попробовать местное "</a:t>
            </a:r>
            <a:r>
              <a:rPr lang="ru-RU" sz="17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банги</a:t>
            </a:r>
            <a:r>
              <a:rPr lang="ru-RU" sz="17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" - пальмовое вино, которое изготовляют только здесь. Город </a:t>
            </a:r>
            <a:r>
              <a:rPr lang="ru-RU" sz="17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Сасандра</a:t>
            </a:r>
            <a:r>
              <a:rPr lang="ru-RU" sz="17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был ранее важным торговым портом, но когда в близлежащем Сан-Педро был построен современный терминал, его роль снизилась и сейчас весь этот район - прекрасная туристическая зона. Расположенный в 3-х км. к востоку Пляж-де-Бивак - одно из лучших мест для серфинга. Большие волны регистрируют и в смежном </a:t>
            </a:r>
            <a:r>
              <a:rPr lang="ru-RU" sz="17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Поли-Пляж</a:t>
            </a:r>
            <a:r>
              <a:rPr lang="ru-RU" sz="17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 а также в районе пляжей </a:t>
            </a:r>
            <a:r>
              <a:rPr lang="ru-RU" sz="17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Гран-Белеби</a:t>
            </a:r>
            <a:r>
              <a:rPr lang="ru-RU" sz="17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около либерийской границы.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" name="Рисунок 9" descr="1707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2906718" cy="43513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18</Words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Кот-д’Ивуа́р</vt:lpstr>
      <vt:lpstr>Слайд 2</vt:lpstr>
      <vt:lpstr>Слайд 3</vt:lpstr>
      <vt:lpstr>История </vt:lpstr>
      <vt:lpstr>Ландшафт</vt:lpstr>
      <vt:lpstr>Природа и климат</vt:lpstr>
      <vt:lpstr>Слайд 7</vt:lpstr>
      <vt:lpstr>Животный мир</vt:lpstr>
      <vt:lpstr>Достопримечательности</vt:lpstr>
      <vt:lpstr>The end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Кот-д’Ивуа́р</dc:title>
  <cp:lastModifiedBy>User</cp:lastModifiedBy>
  <cp:revision>17</cp:revision>
  <dcterms:modified xsi:type="dcterms:W3CDTF">2011-04-08T10:13:32Z</dcterms:modified>
</cp:coreProperties>
</file>