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2" r:id="rId8"/>
    <p:sldId id="263" r:id="rId9"/>
    <p:sldId id="264" r:id="rId10"/>
    <p:sldId id="265" r:id="rId11"/>
    <p:sldId id="269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819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19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19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19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19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203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81EFA5E7-05DE-4A5B-88E3-C4442F199C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BC2C2-A5F4-43CB-A15A-D140B5474B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3DECC-757D-43AA-B7C2-8DDBBE4308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F0B2E-1ED1-4109-B206-A09C0D1B63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F8EC68-20E6-4DCC-9CC4-6A5334802B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A55DEC-8B26-4FA1-B4F7-5AF86B1AF8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6CF44-3060-4247-BAD2-188163E57C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7D755-ED2D-46C3-8CD8-47A1394FF1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60FF5-AD66-439B-8597-19B04147D7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636B1-EE2C-4EFE-A850-DF77E7A793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B7B25-62B6-4AA8-AF05-B3BC5F5545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7171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172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173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2C26FB3C-25FA-44F1-99D1-AC4680A4D24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 spd="slow">
    <p:cut thruBlk="1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1427163"/>
            <a:ext cx="7405687" cy="1609725"/>
          </a:xfrm>
        </p:spPr>
        <p:txBody>
          <a:bodyPr/>
          <a:lstStyle/>
          <a:p>
            <a:r>
              <a:rPr lang="ru-RU" b="1"/>
              <a:t>Количество вещества. Молярная масса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961188" cy="1676400"/>
          </a:xfrm>
        </p:spPr>
        <p:txBody>
          <a:bodyPr/>
          <a:lstStyle/>
          <a:p>
            <a:pPr algn="r">
              <a:lnSpc>
                <a:spcPct val="90000"/>
              </a:lnSpc>
            </a:pPr>
            <a:endParaRPr lang="ru-RU" sz="2400" dirty="0"/>
          </a:p>
          <a:p>
            <a:pPr algn="r">
              <a:lnSpc>
                <a:spcPct val="90000"/>
              </a:lnSpc>
            </a:pPr>
            <a:endParaRPr lang="ru-RU" sz="2400" dirty="0"/>
          </a:p>
          <a:p>
            <a:pPr algn="r">
              <a:lnSpc>
                <a:spcPct val="90000"/>
              </a:lnSpc>
            </a:pPr>
            <a:r>
              <a:rPr lang="ru-RU" sz="2400" dirty="0">
                <a:solidFill>
                  <a:schemeClr val="bg1"/>
                </a:solidFill>
              </a:rPr>
              <a:t>Муравьева Н.А. –учитель химии </a:t>
            </a:r>
          </a:p>
          <a:p>
            <a:pPr algn="r">
              <a:lnSpc>
                <a:spcPct val="90000"/>
              </a:lnSpc>
            </a:pPr>
            <a:r>
              <a:rPr lang="ru-RU" sz="2400" dirty="0">
                <a:solidFill>
                  <a:schemeClr val="bg1"/>
                </a:solidFill>
              </a:rPr>
              <a:t>МОУ «</a:t>
            </a:r>
            <a:r>
              <a:rPr lang="ru-RU" sz="2400" dirty="0" err="1">
                <a:solidFill>
                  <a:schemeClr val="bg1"/>
                </a:solidFill>
              </a:rPr>
              <a:t>Арбузовская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сош</a:t>
            </a:r>
            <a:r>
              <a:rPr lang="ru-RU" sz="2400" dirty="0">
                <a:solidFill>
                  <a:schemeClr val="bg1"/>
                </a:solidFill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Молярная масса вещества – это масса 1 моля вещества</a:t>
            </a:r>
          </a:p>
          <a:p>
            <a:pPr>
              <a:spcBef>
                <a:spcPts val="0"/>
              </a:spcBef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en-US" sz="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                 (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моль)</a:t>
            </a:r>
            <a:endParaRPr lang="en-US" sz="36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dirty="0" smtClean="0"/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00232" y="3500438"/>
            <a:ext cx="957261" cy="500066"/>
            <a:chOff x="5610" y="14135"/>
            <a:chExt cx="1845" cy="1236"/>
          </a:xfrm>
        </p:grpSpPr>
        <p:sp>
          <p:nvSpPr>
            <p:cNvPr id="5" name="Arc 3"/>
            <p:cNvSpPr>
              <a:spLocks/>
            </p:cNvSpPr>
            <p:nvPr/>
          </p:nvSpPr>
          <p:spPr bwMode="auto">
            <a:xfrm>
              <a:off x="5610" y="14341"/>
              <a:ext cx="1575" cy="1009"/>
            </a:xfrm>
            <a:custGeom>
              <a:avLst/>
              <a:gdLst>
                <a:gd name="G0" fmla="+- 0 0 0"/>
                <a:gd name="G1" fmla="+- 12963 0 0"/>
                <a:gd name="G2" fmla="+- 21600 0 0"/>
                <a:gd name="T0" fmla="*/ 17278 w 21600"/>
                <a:gd name="T1" fmla="*/ 0 h 17091"/>
                <a:gd name="T2" fmla="*/ 21202 w 21600"/>
                <a:gd name="T3" fmla="*/ 17091 h 17091"/>
                <a:gd name="T4" fmla="*/ 0 w 21600"/>
                <a:gd name="T5" fmla="*/ 12963 h 17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17091" fill="none" extrusionOk="0">
                  <a:moveTo>
                    <a:pt x="17277" y="0"/>
                  </a:moveTo>
                  <a:cubicBezTo>
                    <a:pt x="20083" y="3739"/>
                    <a:pt x="21600" y="8288"/>
                    <a:pt x="21600" y="12963"/>
                  </a:cubicBezTo>
                  <a:cubicBezTo>
                    <a:pt x="21600" y="14348"/>
                    <a:pt x="21466" y="15730"/>
                    <a:pt x="21201" y="17090"/>
                  </a:cubicBezTo>
                </a:path>
                <a:path w="21600" h="17091" stroke="0" extrusionOk="0">
                  <a:moveTo>
                    <a:pt x="17277" y="0"/>
                  </a:moveTo>
                  <a:cubicBezTo>
                    <a:pt x="20083" y="3739"/>
                    <a:pt x="21600" y="8288"/>
                    <a:pt x="21600" y="12963"/>
                  </a:cubicBezTo>
                  <a:cubicBezTo>
                    <a:pt x="21600" y="14348"/>
                    <a:pt x="21466" y="15730"/>
                    <a:pt x="21201" y="17090"/>
                  </a:cubicBezTo>
                  <a:lnTo>
                    <a:pt x="0" y="12963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>
              <a:off x="5760" y="14135"/>
              <a:ext cx="1695" cy="1236"/>
            </a:xfrm>
            <a:custGeom>
              <a:avLst/>
              <a:gdLst>
                <a:gd name="G0" fmla="+- 0 0 0"/>
                <a:gd name="G1" fmla="+- 9948 0 0"/>
                <a:gd name="G2" fmla="+- 21600 0 0"/>
                <a:gd name="T0" fmla="*/ 19173 w 21600"/>
                <a:gd name="T1" fmla="*/ 0 h 21752"/>
                <a:gd name="T2" fmla="*/ 18089 w 21600"/>
                <a:gd name="T3" fmla="*/ 21752 h 21752"/>
                <a:gd name="T4" fmla="*/ 0 w 21600"/>
                <a:gd name="T5" fmla="*/ 9948 h 2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752" fill="none" extrusionOk="0">
                  <a:moveTo>
                    <a:pt x="19172" y="0"/>
                  </a:moveTo>
                  <a:cubicBezTo>
                    <a:pt x="20767" y="3073"/>
                    <a:pt x="21600" y="6485"/>
                    <a:pt x="21600" y="9948"/>
                  </a:cubicBezTo>
                  <a:cubicBezTo>
                    <a:pt x="21600" y="14140"/>
                    <a:pt x="20380" y="18241"/>
                    <a:pt x="18089" y="21752"/>
                  </a:cubicBezTo>
                </a:path>
                <a:path w="21600" h="21752" stroke="0" extrusionOk="0">
                  <a:moveTo>
                    <a:pt x="19172" y="0"/>
                  </a:moveTo>
                  <a:cubicBezTo>
                    <a:pt x="20767" y="3073"/>
                    <a:pt x="21600" y="6485"/>
                    <a:pt x="21600" y="9948"/>
                  </a:cubicBezTo>
                  <a:cubicBezTo>
                    <a:pt x="21600" y="14140"/>
                    <a:pt x="20380" y="18241"/>
                    <a:pt x="18089" y="21752"/>
                  </a:cubicBezTo>
                  <a:lnTo>
                    <a:pt x="0" y="9948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cxnSp>
        <p:nvCxnSpPr>
          <p:cNvPr id="8" name="Прямая соединительная линия 7"/>
          <p:cNvCxnSpPr/>
          <p:nvPr/>
        </p:nvCxnSpPr>
        <p:spPr>
          <a:xfrm>
            <a:off x="2500298" y="3357562"/>
            <a:ext cx="71438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000232" y="3500438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000232" y="3643314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2">
                <a:lumMod val="90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642918"/>
            <a:ext cx="7924800" cy="5376882"/>
          </a:xfrm>
          <a:noFill/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1. Имеется 3 моль азотной кислоты. Сколько молекул азотной кислоты в этой порции?</a:t>
            </a:r>
          </a:p>
          <a:p>
            <a:pPr>
              <a:buNone/>
            </a:pPr>
            <a:r>
              <a:rPr lang="ru-RU" sz="2800" b="1" dirty="0" smtClean="0"/>
              <a:t>2. Какое количество вещества составляют</a:t>
            </a:r>
          </a:p>
          <a:p>
            <a:pPr>
              <a:buNone/>
            </a:pPr>
            <a:r>
              <a:rPr lang="en-US" sz="2800" b="1" dirty="0" smtClean="0"/>
              <a:t>    </a:t>
            </a:r>
            <a:r>
              <a:rPr lang="ru-RU" sz="2800" b="1" dirty="0" smtClean="0"/>
              <a:t>а) 3 </a:t>
            </a:r>
            <a:r>
              <a:rPr lang="ru-RU" sz="2800" b="1" dirty="0" err="1" smtClean="0"/>
              <a:t>x</a:t>
            </a:r>
            <a:r>
              <a:rPr lang="ru-RU" sz="2800" b="1" dirty="0" smtClean="0"/>
              <a:t> 10</a:t>
            </a:r>
            <a:r>
              <a:rPr lang="ru-RU" sz="2800" b="1" baseline="30000" dirty="0" smtClean="0"/>
              <a:t>23</a:t>
            </a:r>
            <a:r>
              <a:rPr lang="ru-RU" sz="2800" b="1" dirty="0" smtClean="0"/>
              <a:t> атомов серы;</a:t>
            </a:r>
          </a:p>
          <a:p>
            <a:pPr>
              <a:buNone/>
            </a:pPr>
            <a:r>
              <a:rPr lang="en-US" sz="2800" b="1" dirty="0" smtClean="0"/>
              <a:t>    </a:t>
            </a:r>
            <a:r>
              <a:rPr lang="ru-RU" sz="2800" b="1" dirty="0" smtClean="0"/>
              <a:t>б)12 </a:t>
            </a:r>
            <a:r>
              <a:rPr lang="ru-RU" sz="2800" b="1" dirty="0" err="1" smtClean="0"/>
              <a:t>x</a:t>
            </a:r>
            <a:r>
              <a:rPr lang="ru-RU" sz="2800" b="1" dirty="0" smtClean="0"/>
              <a:t> 10</a:t>
            </a:r>
            <a:r>
              <a:rPr lang="ru-RU" sz="2800" b="1" baseline="30000" dirty="0" smtClean="0"/>
              <a:t>23</a:t>
            </a:r>
            <a:r>
              <a:rPr lang="ru-RU" sz="2800" b="1" dirty="0" smtClean="0"/>
              <a:t>атомов серы?</a:t>
            </a:r>
          </a:p>
          <a:p>
            <a:pPr>
              <a:buNone/>
            </a:pPr>
            <a:r>
              <a:rPr lang="ru-RU" sz="2800" b="1" dirty="0" smtClean="0"/>
              <a:t>3) В какой порции углекислого газа и во сколько раз больше молекул?</a:t>
            </a:r>
          </a:p>
          <a:p>
            <a:pPr>
              <a:buNone/>
            </a:pPr>
            <a:r>
              <a:rPr lang="en-US" sz="2800" b="1" dirty="0" smtClean="0"/>
              <a:t>    </a:t>
            </a:r>
            <a:r>
              <a:rPr lang="ru-RU" sz="2800" b="1" dirty="0" smtClean="0"/>
              <a:t>а) 1 моль и 0,5 моль;</a:t>
            </a:r>
          </a:p>
          <a:p>
            <a:pPr>
              <a:buNone/>
            </a:pPr>
            <a:r>
              <a:rPr lang="en-US" sz="2800" b="1" dirty="0" smtClean="0"/>
              <a:t>    </a:t>
            </a:r>
            <a:r>
              <a:rPr lang="ru-RU" sz="2800" b="1" dirty="0" smtClean="0"/>
              <a:t>б) 0,5 моль и 0,25 моль?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357166"/>
            <a:ext cx="8015287" cy="785834"/>
          </a:xfrm>
        </p:spPr>
        <p:txBody>
          <a:bodyPr/>
          <a:lstStyle/>
          <a:p>
            <a:r>
              <a:rPr lang="ru-RU" sz="4000" b="1" dirty="0" smtClean="0"/>
              <a:t>Решить задачи:</a:t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№1 </a:t>
            </a:r>
            <a:endParaRPr lang="ru-RU" dirty="0" smtClean="0"/>
          </a:p>
          <a:p>
            <a:r>
              <a:rPr lang="ru-RU" dirty="0" smtClean="0"/>
              <a:t>Дано: </a:t>
            </a:r>
            <a:r>
              <a:rPr lang="en-US" i="1" dirty="0" smtClean="0"/>
              <a:t>n</a:t>
            </a:r>
            <a:r>
              <a:rPr lang="ru-RU" dirty="0" smtClean="0"/>
              <a:t>(Fe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3</a:t>
            </a:r>
            <a:r>
              <a:rPr lang="ru-RU" dirty="0" smtClean="0"/>
              <a:t>) = 1,5 моль </a:t>
            </a:r>
          </a:p>
          <a:p>
            <a:r>
              <a:rPr lang="en-US" i="1" dirty="0" err="1" smtClean="0"/>
              <a:t>n</a:t>
            </a:r>
            <a:r>
              <a:rPr lang="ru-RU" dirty="0" smtClean="0"/>
              <a:t> (</a:t>
            </a:r>
            <a:r>
              <a:rPr lang="en-US" dirty="0" err="1" smtClean="0"/>
              <a:t>PCl</a:t>
            </a:r>
            <a:r>
              <a:rPr lang="ru-RU" baseline="-25000" dirty="0" smtClean="0"/>
              <a:t>3</a:t>
            </a:r>
            <a:r>
              <a:rPr lang="ru-RU" dirty="0" smtClean="0"/>
              <a:t>) = 0,5 моль</a:t>
            </a:r>
          </a:p>
          <a:p>
            <a:pPr>
              <a:buNone/>
            </a:pPr>
            <a:r>
              <a:rPr lang="en-US" dirty="0" smtClean="0"/>
              <a:t>________________</a:t>
            </a:r>
            <a:endParaRPr lang="ru-RU" dirty="0" smtClean="0"/>
          </a:p>
          <a:p>
            <a:r>
              <a:rPr lang="en-US" dirty="0" smtClean="0"/>
              <a:t>N (Fe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) - ?</a:t>
            </a:r>
            <a:endParaRPr lang="ru-RU" dirty="0" smtClean="0"/>
          </a:p>
          <a:p>
            <a:r>
              <a:rPr lang="en-US" dirty="0" smtClean="0"/>
              <a:t>N (PCl</a:t>
            </a:r>
            <a:r>
              <a:rPr lang="en-US" baseline="-25000" dirty="0" smtClean="0"/>
              <a:t>3</a:t>
            </a:r>
            <a:r>
              <a:rPr lang="en-US" dirty="0" smtClean="0"/>
              <a:t>) - ?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314" y="2857496"/>
            <a:ext cx="2861319" cy="2857520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</a:t>
            </a:r>
            <a:r>
              <a:rPr lang="en-US" b="1" dirty="0" smtClean="0"/>
              <a:t>№2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Дано</a:t>
            </a:r>
            <a:r>
              <a:rPr lang="en-US" dirty="0" smtClean="0"/>
              <a:t>: N (</a:t>
            </a:r>
            <a:r>
              <a:rPr lang="en-US" dirty="0" err="1" smtClean="0"/>
              <a:t>MgO</a:t>
            </a:r>
            <a:r>
              <a:rPr lang="en-US" dirty="0" smtClean="0"/>
              <a:t>) = 18 x 10</a:t>
            </a:r>
            <a:r>
              <a:rPr lang="en-US" baseline="30000" dirty="0" smtClean="0"/>
              <a:t>23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N (S) = 3 </a:t>
            </a:r>
            <a:r>
              <a:rPr lang="ru-RU" dirty="0" err="1" smtClean="0"/>
              <a:t>x</a:t>
            </a:r>
            <a:r>
              <a:rPr lang="ru-RU" dirty="0" smtClean="0"/>
              <a:t> 10</a:t>
            </a:r>
            <a:r>
              <a:rPr lang="ru-RU" baseline="30000" dirty="0" smtClean="0"/>
              <a:t>23</a:t>
            </a:r>
            <a:r>
              <a:rPr lang="ru-RU" dirty="0" smtClean="0"/>
              <a:t> ______________________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i="1" dirty="0" err="1" smtClean="0"/>
              <a:t>n</a:t>
            </a:r>
            <a:r>
              <a:rPr lang="ru-RU" dirty="0" smtClean="0"/>
              <a:t> (</a:t>
            </a:r>
            <a:r>
              <a:rPr lang="ru-RU" dirty="0" err="1" smtClean="0"/>
              <a:t>MgO</a:t>
            </a:r>
            <a:r>
              <a:rPr lang="ru-RU" dirty="0" smtClean="0"/>
              <a:t>) - ?</a:t>
            </a:r>
          </a:p>
          <a:p>
            <a:pPr>
              <a:buNone/>
            </a:pPr>
            <a:r>
              <a:rPr lang="en-US" i="1" dirty="0" smtClean="0"/>
              <a:t>    n</a:t>
            </a:r>
            <a:r>
              <a:rPr lang="ru-RU" dirty="0" smtClean="0"/>
              <a:t> (S) - ?</a:t>
            </a:r>
          </a:p>
          <a:p>
            <a:endParaRPr lang="ru-RU" dirty="0"/>
          </a:p>
        </p:txBody>
      </p:sp>
      <p:pic>
        <p:nvPicPr>
          <p:cNvPr id="4" name="Рисунок 3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2643182"/>
            <a:ext cx="3218984" cy="32147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12838"/>
          </a:xfrm>
        </p:spPr>
        <p:txBody>
          <a:bodyPr/>
          <a:lstStyle/>
          <a:p>
            <a:r>
              <a:rPr lang="ru-RU" sz="2800" b="1"/>
              <a:t>Химическая реакция характеризуется качественным  и количественным составом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Каковы массовые отношения? 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          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2H</a:t>
            </a:r>
            <a:r>
              <a:rPr lang="en-US" sz="3600" b="1" baseline="-25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sz="3600" b="1" baseline="-25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+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O</a:t>
            </a:r>
            <a:r>
              <a:rPr lang="en-US" sz="3600" b="1" baseline="-25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=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2H</a:t>
            </a:r>
            <a:r>
              <a:rPr lang="en-US" sz="3600" b="1" baseline="-25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O</a:t>
            </a:r>
            <a:endParaRPr lang="ru-RU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b="1" dirty="0" smtClean="0"/>
              <a:t>                 4 </a:t>
            </a:r>
            <a:r>
              <a:rPr lang="ru-RU" sz="2400" b="1" dirty="0" err="1" smtClean="0"/>
              <a:t>а.е.м</a:t>
            </a:r>
            <a:r>
              <a:rPr lang="ru-RU" sz="2400" b="1" dirty="0" smtClean="0"/>
              <a:t>.    32 </a:t>
            </a:r>
            <a:r>
              <a:rPr lang="ru-RU" sz="2400" b="1" dirty="0" err="1" smtClean="0"/>
              <a:t>а.е.м</a:t>
            </a:r>
            <a:r>
              <a:rPr lang="ru-RU" sz="2400" b="1" dirty="0" smtClean="0"/>
              <a:t>.     36 </a:t>
            </a:r>
            <a:r>
              <a:rPr lang="ru-RU" sz="2400" b="1" dirty="0" err="1" smtClean="0"/>
              <a:t>а.е.м</a:t>
            </a:r>
            <a:r>
              <a:rPr lang="ru-RU" sz="2400" b="1" dirty="0" smtClean="0"/>
              <a:t>.</a:t>
            </a:r>
          </a:p>
          <a:p>
            <a:r>
              <a:rPr lang="ru-RU" b="1" dirty="0" smtClean="0"/>
              <a:t>Каковы отношения числа частиц?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        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2H</a:t>
            </a:r>
            <a:r>
              <a:rPr lang="en-US" sz="3600" b="1" baseline="-25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+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O</a:t>
            </a:r>
            <a:r>
              <a:rPr lang="en-US" sz="3600" b="1" baseline="-25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=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2H</a:t>
            </a:r>
            <a:r>
              <a:rPr lang="en-US" sz="3600" b="1" baseline="-25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O</a:t>
            </a:r>
            <a:endParaRPr lang="ru-RU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b="1" dirty="0" smtClean="0"/>
              <a:t>          2 молекулы  1 молекула  2 молекулы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5674" y="4857760"/>
            <a:ext cx="1703072" cy="1714502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Если химическую реакцию рассматривать с точки зрения числа частиц (атомов, молекул) то применяют физическую величину </a:t>
            </a:r>
            <a:r>
              <a:rPr lang="ru-RU" b="1" i="1" dirty="0" smtClean="0">
                <a:solidFill>
                  <a:srgbClr val="C00000"/>
                </a:solidFill>
              </a:rPr>
              <a:t>«количество вещества»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              </a:t>
            </a:r>
            <a:r>
              <a:rPr lang="ru-RU" b="1" i="1" dirty="0" smtClean="0"/>
              <a:t>- «НЮ»  ( моль)</a:t>
            </a:r>
          </a:p>
          <a:p>
            <a:pPr>
              <a:buNone/>
            </a:pPr>
            <a:endParaRPr lang="ru-RU" b="1" i="1" dirty="0">
              <a:solidFill>
                <a:srgbClr val="C00000"/>
              </a:solidFill>
            </a:endParaRPr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357290" y="4143380"/>
            <a:ext cx="1171575" cy="784225"/>
            <a:chOff x="5610" y="14135"/>
            <a:chExt cx="1845" cy="1236"/>
          </a:xfrm>
        </p:grpSpPr>
        <p:sp>
          <p:nvSpPr>
            <p:cNvPr id="1027" name="Arc 3"/>
            <p:cNvSpPr>
              <a:spLocks/>
            </p:cNvSpPr>
            <p:nvPr/>
          </p:nvSpPr>
          <p:spPr bwMode="auto">
            <a:xfrm>
              <a:off x="5610" y="14341"/>
              <a:ext cx="1575" cy="1009"/>
            </a:xfrm>
            <a:custGeom>
              <a:avLst/>
              <a:gdLst>
                <a:gd name="G0" fmla="+- 0 0 0"/>
                <a:gd name="G1" fmla="+- 12963 0 0"/>
                <a:gd name="G2" fmla="+- 21600 0 0"/>
                <a:gd name="T0" fmla="*/ 17278 w 21600"/>
                <a:gd name="T1" fmla="*/ 0 h 17091"/>
                <a:gd name="T2" fmla="*/ 21202 w 21600"/>
                <a:gd name="T3" fmla="*/ 17091 h 17091"/>
                <a:gd name="T4" fmla="*/ 0 w 21600"/>
                <a:gd name="T5" fmla="*/ 12963 h 17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17091" fill="none" extrusionOk="0">
                  <a:moveTo>
                    <a:pt x="17277" y="0"/>
                  </a:moveTo>
                  <a:cubicBezTo>
                    <a:pt x="20083" y="3739"/>
                    <a:pt x="21600" y="8288"/>
                    <a:pt x="21600" y="12963"/>
                  </a:cubicBezTo>
                  <a:cubicBezTo>
                    <a:pt x="21600" y="14348"/>
                    <a:pt x="21466" y="15730"/>
                    <a:pt x="21201" y="17090"/>
                  </a:cubicBezTo>
                </a:path>
                <a:path w="21600" h="17091" stroke="0" extrusionOk="0">
                  <a:moveTo>
                    <a:pt x="17277" y="0"/>
                  </a:moveTo>
                  <a:cubicBezTo>
                    <a:pt x="20083" y="3739"/>
                    <a:pt x="21600" y="8288"/>
                    <a:pt x="21600" y="12963"/>
                  </a:cubicBezTo>
                  <a:cubicBezTo>
                    <a:pt x="21600" y="14348"/>
                    <a:pt x="21466" y="15730"/>
                    <a:pt x="21201" y="17090"/>
                  </a:cubicBezTo>
                  <a:lnTo>
                    <a:pt x="0" y="12963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8" name="Arc 4"/>
            <p:cNvSpPr>
              <a:spLocks/>
            </p:cNvSpPr>
            <p:nvPr/>
          </p:nvSpPr>
          <p:spPr bwMode="auto">
            <a:xfrm>
              <a:off x="5760" y="14135"/>
              <a:ext cx="1695" cy="1236"/>
            </a:xfrm>
            <a:custGeom>
              <a:avLst/>
              <a:gdLst>
                <a:gd name="G0" fmla="+- 0 0 0"/>
                <a:gd name="G1" fmla="+- 9948 0 0"/>
                <a:gd name="G2" fmla="+- 21600 0 0"/>
                <a:gd name="T0" fmla="*/ 19173 w 21600"/>
                <a:gd name="T1" fmla="*/ 0 h 21752"/>
                <a:gd name="T2" fmla="*/ 18089 w 21600"/>
                <a:gd name="T3" fmla="*/ 21752 h 21752"/>
                <a:gd name="T4" fmla="*/ 0 w 21600"/>
                <a:gd name="T5" fmla="*/ 9948 h 2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752" fill="none" extrusionOk="0">
                  <a:moveTo>
                    <a:pt x="19172" y="0"/>
                  </a:moveTo>
                  <a:cubicBezTo>
                    <a:pt x="20767" y="3073"/>
                    <a:pt x="21600" y="6485"/>
                    <a:pt x="21600" y="9948"/>
                  </a:cubicBezTo>
                  <a:cubicBezTo>
                    <a:pt x="21600" y="14140"/>
                    <a:pt x="20380" y="18241"/>
                    <a:pt x="18089" y="21752"/>
                  </a:cubicBezTo>
                </a:path>
                <a:path w="21600" h="21752" stroke="0" extrusionOk="0">
                  <a:moveTo>
                    <a:pt x="19172" y="0"/>
                  </a:moveTo>
                  <a:cubicBezTo>
                    <a:pt x="20767" y="3073"/>
                    <a:pt x="21600" y="6485"/>
                    <a:pt x="21600" y="9948"/>
                  </a:cubicBezTo>
                  <a:cubicBezTo>
                    <a:pt x="21600" y="14140"/>
                    <a:pt x="20380" y="18241"/>
                    <a:pt x="18089" y="21752"/>
                  </a:cubicBezTo>
                  <a:lnTo>
                    <a:pt x="0" y="9948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7" name="Рисунок 6" descr="Рисунок7.jpg"/>
          <p:cNvPicPr>
            <a:picLocks noChangeAspect="1"/>
          </p:cNvPicPr>
          <p:nvPr/>
        </p:nvPicPr>
        <p:blipFill>
          <a:blip r:embed="rId2" cstate="print"/>
          <a:srcRect t="11144"/>
          <a:stretch>
            <a:fillRect/>
          </a:stretch>
        </p:blipFill>
        <p:spPr>
          <a:xfrm>
            <a:off x="6784116" y="3714752"/>
            <a:ext cx="2359884" cy="3143247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2">
                <a:lumMod val="90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857232"/>
            <a:ext cx="7924800" cy="516256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Расскажу сегодня, что ли,</a:t>
            </a:r>
            <a:br>
              <a:rPr lang="ru-RU" b="1" dirty="0" smtClean="0"/>
            </a:br>
            <a:r>
              <a:rPr lang="ru-RU" b="1" dirty="0" smtClean="0"/>
              <a:t>О зловредной роли моли.</a:t>
            </a:r>
            <a:br>
              <a:rPr lang="ru-RU" b="1" dirty="0" smtClean="0"/>
            </a:br>
            <a:r>
              <a:rPr lang="ru-RU" b="1" dirty="0" smtClean="0"/>
              <a:t>Моль съедает шерсть и мех – </a:t>
            </a:r>
            <a:br>
              <a:rPr lang="ru-RU" b="1" dirty="0" smtClean="0"/>
            </a:br>
            <a:r>
              <a:rPr lang="ru-RU" b="1" dirty="0" smtClean="0"/>
              <a:t>Просто паника у всех….</a:t>
            </a:r>
            <a:br>
              <a:rPr lang="ru-RU" b="1" dirty="0" smtClean="0"/>
            </a:br>
            <a:r>
              <a:rPr lang="ru-RU" b="1" dirty="0" smtClean="0"/>
              <a:t>Ну а в химии – изволь!</a:t>
            </a:r>
            <a:br>
              <a:rPr lang="ru-RU" b="1" dirty="0" smtClean="0"/>
            </a:br>
            <a:r>
              <a:rPr lang="ru-RU" b="1" dirty="0" smtClean="0"/>
              <a:t>Есть другое слово “моль”</a:t>
            </a:r>
            <a:br>
              <a:rPr lang="ru-RU" b="1" dirty="0" smtClean="0"/>
            </a:br>
            <a:r>
              <a:rPr lang="ru-RU" b="1" dirty="0" smtClean="0"/>
              <a:t>Прост, как небо и трава, </a:t>
            </a:r>
            <a:br>
              <a:rPr lang="ru-RU" b="1" dirty="0" smtClean="0"/>
            </a:br>
            <a:r>
              <a:rPr lang="ru-RU" b="1" dirty="0" smtClean="0"/>
              <a:t>Моль любого вещества.</a:t>
            </a:r>
            <a:br>
              <a:rPr lang="ru-RU" b="1" dirty="0" smtClean="0"/>
            </a:br>
            <a:r>
              <a:rPr lang="ru-RU" b="1" dirty="0" smtClean="0"/>
              <a:t>Но трудна его дорога:</a:t>
            </a:r>
            <a:br>
              <a:rPr lang="ru-RU" b="1" dirty="0" smtClean="0"/>
            </a:br>
            <a:r>
              <a:rPr lang="ru-RU" b="1" dirty="0" smtClean="0"/>
              <a:t>В моле так частичек много!</a:t>
            </a:r>
          </a:p>
          <a:p>
            <a:endParaRPr lang="ru-RU" dirty="0"/>
          </a:p>
        </p:txBody>
      </p:sp>
      <p:pic>
        <p:nvPicPr>
          <p:cNvPr id="4" name="Рисунок 3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4618" y="2428868"/>
            <a:ext cx="2575187" cy="2571768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/>
              <a:t>Моль – единица количества вещества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428736"/>
            <a:ext cx="7643866" cy="4591064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 Моль – это количество вещества, содержащее столько же частиц (атомов, молекул), сколько содержится атомов углерода в 12 г углерода.</a:t>
            </a:r>
            <a:endParaRPr lang="ru-RU" b="1" i="1" dirty="0"/>
          </a:p>
        </p:txBody>
      </p:sp>
      <p:pic>
        <p:nvPicPr>
          <p:cNvPr id="4" name="Рисунок 3" descr="fun000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44038"/>
            <a:ext cx="3071802" cy="2913962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моль любого вещества содержит </a:t>
            </a: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,02 </a:t>
            </a:r>
            <a:r>
              <a:rPr lang="ru-RU" b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ru-RU" b="1" baseline="300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молекул, атомов или других частиц.</a:t>
            </a:r>
          </a:p>
          <a:p>
            <a:pPr>
              <a:buNone/>
            </a:pPr>
            <a:endParaRPr lang="ru-RU" dirty="0" smtClean="0"/>
          </a:p>
          <a:p>
            <a:r>
              <a:rPr lang="en-US" b="1" dirty="0" smtClean="0">
                <a:solidFill>
                  <a:srgbClr val="C00000"/>
                </a:solidFill>
              </a:rPr>
              <a:t>6</a:t>
            </a:r>
            <a:r>
              <a:rPr lang="ru-RU" b="1" dirty="0" smtClean="0">
                <a:solidFill>
                  <a:srgbClr val="C00000"/>
                </a:solidFill>
              </a:rPr>
              <a:t>,02 </a:t>
            </a:r>
            <a:r>
              <a:rPr lang="ru-RU" b="1" baseline="30000" dirty="0" smtClean="0">
                <a:solidFill>
                  <a:srgbClr val="C00000"/>
                </a:solidFill>
              </a:rPr>
              <a:t>.</a:t>
            </a:r>
            <a:r>
              <a:rPr lang="ru-RU" b="1" dirty="0" smtClean="0">
                <a:solidFill>
                  <a:srgbClr val="C00000"/>
                </a:solidFill>
              </a:rPr>
              <a:t> 10</a:t>
            </a:r>
            <a:r>
              <a:rPr lang="ru-RU" b="1" baseline="30000" dirty="0" smtClean="0">
                <a:solidFill>
                  <a:srgbClr val="C00000"/>
                </a:solidFill>
              </a:rPr>
              <a:t>23</a:t>
            </a:r>
            <a:r>
              <a:rPr lang="ru-RU" b="1" dirty="0" smtClean="0">
                <a:solidFill>
                  <a:srgbClr val="C00000"/>
                </a:solidFill>
              </a:rPr>
              <a:t>  - Число Авогадро</a:t>
            </a:r>
          </a:p>
          <a:p>
            <a:endParaRPr lang="ru-RU" dirty="0"/>
          </a:p>
        </p:txBody>
      </p:sp>
      <p:pic>
        <p:nvPicPr>
          <p:cNvPr id="4" name="Рисунок 3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3143248"/>
            <a:ext cx="2208660" cy="2670058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-0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546" t="10667" r="2546" b="5280"/>
          <a:stretch>
            <a:fillRect/>
          </a:stretch>
        </p:blipFill>
        <p:spPr>
          <a:xfrm>
            <a:off x="2214546" y="37395"/>
            <a:ext cx="5500725" cy="6810422"/>
          </a:xfrm>
        </p:spPr>
      </p:pic>
    </p:spTree>
  </p:cSld>
  <p:clrMapOvr>
    <a:masterClrMapping/>
  </p:clrMapOvr>
  <p:transition spd="slow">
    <p:cut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3356059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r="9772" b="10583"/>
          <a:stretch>
            <a:fillRect/>
          </a:stretch>
        </p:blipFill>
        <p:spPr>
          <a:xfrm>
            <a:off x="1857357" y="-1"/>
            <a:ext cx="5715040" cy="6858001"/>
          </a:xfrm>
        </p:spPr>
      </p:pic>
    </p:spTree>
  </p:cSld>
  <p:clrMapOvr>
    <a:masterClrMapping/>
  </p:clrMapOvr>
  <p:transition spd="slow">
    <p:cut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hel_ximiya_02_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10668" b="13362"/>
          <a:stretch>
            <a:fillRect/>
          </a:stretch>
        </p:blipFill>
        <p:spPr>
          <a:xfrm>
            <a:off x="0" y="0"/>
            <a:ext cx="9156225" cy="6858000"/>
          </a:xfrm>
        </p:spPr>
      </p:pic>
    </p:spTree>
  </p:cSld>
  <p:clrMapOvr>
    <a:masterClrMapping/>
  </p:clrMapOvr>
  <p:transition spd="slow">
    <p:cut thruBlk="1"/>
  </p:transition>
</p:sld>
</file>

<file path=ppt/theme/theme1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195</TotalTime>
  <Words>275</Words>
  <Application>Microsoft Office PowerPoint</Application>
  <PresentationFormat>Экран (4:3)</PresentationFormat>
  <Paragraphs>47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Скругленный</vt:lpstr>
      <vt:lpstr>Количество вещества. Молярная масса</vt:lpstr>
      <vt:lpstr>Химическая реакция характеризуется качественным  и количественным составом</vt:lpstr>
      <vt:lpstr>Слайд 3</vt:lpstr>
      <vt:lpstr>Слайд 4</vt:lpstr>
      <vt:lpstr>Моль – единица количества вещества</vt:lpstr>
      <vt:lpstr>Слайд 6</vt:lpstr>
      <vt:lpstr>Слайд 7</vt:lpstr>
      <vt:lpstr>Слайд 8</vt:lpstr>
      <vt:lpstr>Слайд 9</vt:lpstr>
      <vt:lpstr>Слайд 10</vt:lpstr>
      <vt:lpstr>Слайд 11</vt:lpstr>
      <vt:lpstr>Решить задачи: </vt:lpstr>
      <vt:lpstr>Слайд 13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вещества. Молярная масса</dc:title>
  <dc:creator>Нина Алексеевна</dc:creator>
  <cp:lastModifiedBy>Admin</cp:lastModifiedBy>
  <cp:revision>16</cp:revision>
  <dcterms:created xsi:type="dcterms:W3CDTF">2011-10-27T07:47:46Z</dcterms:created>
  <dcterms:modified xsi:type="dcterms:W3CDTF">2012-07-18T08:33:20Z</dcterms:modified>
</cp:coreProperties>
</file>