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</p:sldMasterIdLst>
  <p:notesMasterIdLst>
    <p:notesMasterId r:id="rId27"/>
  </p:notesMasterIdLst>
  <p:sldIdLst>
    <p:sldId id="256" r:id="rId2"/>
    <p:sldId id="262" r:id="rId3"/>
    <p:sldId id="258" r:id="rId4"/>
    <p:sldId id="281" r:id="rId5"/>
    <p:sldId id="257" r:id="rId6"/>
    <p:sldId id="259" r:id="rId7"/>
    <p:sldId id="283" r:id="rId8"/>
    <p:sldId id="284" r:id="rId9"/>
    <p:sldId id="269" r:id="rId10"/>
    <p:sldId id="275" r:id="rId11"/>
    <p:sldId id="276" r:id="rId12"/>
    <p:sldId id="277" r:id="rId13"/>
    <p:sldId id="270" r:id="rId14"/>
    <p:sldId id="271" r:id="rId15"/>
    <p:sldId id="266" r:id="rId16"/>
    <p:sldId id="273" r:id="rId17"/>
    <p:sldId id="265" r:id="rId18"/>
    <p:sldId id="274" r:id="rId19"/>
    <p:sldId id="261" r:id="rId20"/>
    <p:sldId id="286" r:id="rId21"/>
    <p:sldId id="294" r:id="rId22"/>
    <p:sldId id="290" r:id="rId23"/>
    <p:sldId id="295" r:id="rId24"/>
    <p:sldId id="278" r:id="rId25"/>
    <p:sldId id="29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CCFF"/>
    <a:srgbClr val="CCECFF"/>
    <a:srgbClr val="000066"/>
    <a:srgbClr val="FFCCFF"/>
    <a:srgbClr val="FFFF00"/>
    <a:srgbClr val="00FFCC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78" autoAdjust="0"/>
  </p:normalViewPr>
  <p:slideViewPr>
    <p:cSldViewPr>
      <p:cViewPr varScale="1">
        <p:scale>
          <a:sx n="98" d="100"/>
          <a:sy n="98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0961B96-EFA8-44FB-B2DD-92B58F0995CD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CF7F19F-2CF1-43F2-9C94-F3FAAC30E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BEA46C-E557-4898-9456-BED65A2A19C2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hidden">
          <a:xfrm>
            <a:off x="2895600" y="0"/>
            <a:ext cx="33528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133600" y="473075"/>
            <a:ext cx="4878388" cy="3490913"/>
            <a:chOff x="1344" y="298"/>
            <a:chExt cx="3073" cy="21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344" y="1035"/>
              <a:ext cx="1019" cy="907"/>
            </a:xfrm>
            <a:custGeom>
              <a:avLst/>
              <a:gdLst/>
              <a:ahLst/>
              <a:cxnLst>
                <a:cxn ang="0">
                  <a:pos x="0" y="566"/>
                </a:cxn>
                <a:cxn ang="0">
                  <a:pos x="0" y="906"/>
                </a:cxn>
                <a:cxn ang="0">
                  <a:pos x="1014" y="283"/>
                </a:cxn>
                <a:cxn ang="0">
                  <a:pos x="1018" y="307"/>
                </a:cxn>
                <a:cxn ang="0">
                  <a:pos x="869" y="0"/>
                </a:cxn>
                <a:cxn ang="0">
                  <a:pos x="0" y="566"/>
                </a:cxn>
              </a:cxnLst>
              <a:rect l="0" t="0" r="r" b="b"/>
              <a:pathLst>
                <a:path w="1019" h="907">
                  <a:moveTo>
                    <a:pt x="0" y="566"/>
                  </a:moveTo>
                  <a:lnTo>
                    <a:pt x="0" y="906"/>
                  </a:lnTo>
                  <a:lnTo>
                    <a:pt x="1014" y="283"/>
                  </a:lnTo>
                  <a:lnTo>
                    <a:pt x="1018" y="307"/>
                  </a:lnTo>
                  <a:lnTo>
                    <a:pt x="869" y="0"/>
                  </a:lnTo>
                  <a:lnTo>
                    <a:pt x="0" y="566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398" y="1035"/>
              <a:ext cx="1019" cy="907"/>
            </a:xfrm>
            <a:custGeom>
              <a:avLst/>
              <a:gdLst/>
              <a:ahLst/>
              <a:cxnLst>
                <a:cxn ang="0">
                  <a:pos x="1018" y="566"/>
                </a:cxn>
                <a:cxn ang="0">
                  <a:pos x="1018" y="906"/>
                </a:cxn>
                <a:cxn ang="0">
                  <a:pos x="3" y="283"/>
                </a:cxn>
                <a:cxn ang="0">
                  <a:pos x="0" y="307"/>
                </a:cxn>
                <a:cxn ang="0">
                  <a:pos x="148" y="0"/>
                </a:cxn>
                <a:cxn ang="0">
                  <a:pos x="1018" y="566"/>
                </a:cxn>
              </a:cxnLst>
              <a:rect l="0" t="0" r="r" b="b"/>
              <a:pathLst>
                <a:path w="1019" h="907">
                  <a:moveTo>
                    <a:pt x="1018" y="566"/>
                  </a:moveTo>
                  <a:lnTo>
                    <a:pt x="1018" y="906"/>
                  </a:lnTo>
                  <a:lnTo>
                    <a:pt x="3" y="283"/>
                  </a:lnTo>
                  <a:lnTo>
                    <a:pt x="0" y="307"/>
                  </a:lnTo>
                  <a:lnTo>
                    <a:pt x="148" y="0"/>
                  </a:lnTo>
                  <a:lnTo>
                    <a:pt x="1018" y="566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571" y="298"/>
              <a:ext cx="2632" cy="2199"/>
              <a:chOff x="1571" y="298"/>
              <a:chExt cx="2632" cy="2199"/>
            </a:xfrm>
          </p:grpSpPr>
          <p:sp>
            <p:nvSpPr>
              <p:cNvPr id="10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71" y="298"/>
                <a:ext cx="2631" cy="2198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1571" y="298"/>
                <a:ext cx="1316" cy="2199"/>
              </a:xfrm>
              <a:custGeom>
                <a:avLst/>
                <a:gdLst/>
                <a:ahLst/>
                <a:cxnLst>
                  <a:cxn ang="0">
                    <a:pos x="1315" y="2198"/>
                  </a:cxn>
                  <a:cxn ang="0">
                    <a:pos x="1315" y="1815"/>
                  </a:cxn>
                  <a:cxn ang="0">
                    <a:pos x="409" y="214"/>
                  </a:cxn>
                  <a:cxn ang="0">
                    <a:pos x="0" y="0"/>
                  </a:cxn>
                  <a:cxn ang="0">
                    <a:pos x="1315" y="2198"/>
                  </a:cxn>
                </a:cxnLst>
                <a:rect l="0" t="0" r="r" b="b"/>
                <a:pathLst>
                  <a:path w="1316" h="2199">
                    <a:moveTo>
                      <a:pt x="1315" y="2198"/>
                    </a:moveTo>
                    <a:lnTo>
                      <a:pt x="1315" y="1815"/>
                    </a:lnTo>
                    <a:lnTo>
                      <a:pt x="409" y="214"/>
                    </a:lnTo>
                    <a:lnTo>
                      <a:pt x="0" y="0"/>
                    </a:lnTo>
                    <a:lnTo>
                      <a:pt x="1315" y="2198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1571" y="298"/>
                <a:ext cx="2632" cy="2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9" y="216"/>
                  </a:cxn>
                  <a:cxn ang="0">
                    <a:pos x="2279" y="216"/>
                  </a:cxn>
                  <a:cxn ang="0">
                    <a:pos x="2631" y="0"/>
                  </a:cxn>
                  <a:cxn ang="0">
                    <a:pos x="0" y="0"/>
                  </a:cxn>
                </a:cxnLst>
                <a:rect l="0" t="0" r="r" b="b"/>
                <a:pathLst>
                  <a:path w="2632" h="217">
                    <a:moveTo>
                      <a:pt x="0" y="0"/>
                    </a:moveTo>
                    <a:lnTo>
                      <a:pt x="409" y="216"/>
                    </a:lnTo>
                    <a:lnTo>
                      <a:pt x="2279" y="216"/>
                    </a:lnTo>
                    <a:lnTo>
                      <a:pt x="2631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886" y="298"/>
                <a:ext cx="1317" cy="2199"/>
              </a:xfrm>
              <a:custGeom>
                <a:avLst/>
                <a:gdLst/>
                <a:ahLst/>
                <a:cxnLst>
                  <a:cxn ang="0">
                    <a:pos x="0" y="2198"/>
                  </a:cxn>
                  <a:cxn ang="0">
                    <a:pos x="0" y="1815"/>
                  </a:cxn>
                  <a:cxn ang="0">
                    <a:pos x="906" y="214"/>
                  </a:cxn>
                  <a:cxn ang="0">
                    <a:pos x="1316" y="0"/>
                  </a:cxn>
                  <a:cxn ang="0">
                    <a:pos x="0" y="2198"/>
                  </a:cxn>
                </a:cxnLst>
                <a:rect l="0" t="0" r="r" b="b"/>
                <a:pathLst>
                  <a:path w="1317" h="2199">
                    <a:moveTo>
                      <a:pt x="0" y="2198"/>
                    </a:moveTo>
                    <a:lnTo>
                      <a:pt x="0" y="1815"/>
                    </a:lnTo>
                    <a:lnTo>
                      <a:pt x="906" y="214"/>
                    </a:lnTo>
                    <a:lnTo>
                      <a:pt x="1316" y="0"/>
                    </a:lnTo>
                    <a:lnTo>
                      <a:pt x="0" y="2198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344" y="1631"/>
              <a:ext cx="3069" cy="31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156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156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Правка образца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E1117-A6F6-4176-842A-57B07C704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1B137-15BD-44D2-B637-B8FBF16F4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228600"/>
            <a:ext cx="2081212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1988" y="228600"/>
            <a:ext cx="60960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57A4E-86F5-404D-B9B5-C9AFAEF8A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905000" y="228600"/>
            <a:ext cx="7086600" cy="1447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61988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24388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61988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24388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2AB6C-8B8F-4D25-A34C-190879D1B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2A7A8-F243-4609-80FC-DFA898417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BE9B0-22C1-45F2-8557-27ECB3B03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19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43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7C71E-C061-4992-98D5-EC5FA0B42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4CD11-6F5F-4606-BF3A-8E6F539AD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FFC36-B35B-44BF-97D1-C1328F5A0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9069A-7D98-4A25-8545-18C61997A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7464B-E18D-4A02-B793-50B731EBE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0BB8F-EE8A-4FF5-B2A8-37D6F89FF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hidden">
          <a:xfrm>
            <a:off x="0" y="0"/>
            <a:ext cx="1752600" cy="685641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400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152400" y="374650"/>
            <a:ext cx="1525588" cy="1227138"/>
            <a:chOff x="96" y="236"/>
            <a:chExt cx="961" cy="773"/>
          </a:xfrm>
        </p:grpSpPr>
        <p:sp>
          <p:nvSpPr>
            <p:cNvPr id="150532" name="Freeform 4"/>
            <p:cNvSpPr>
              <a:spLocks/>
            </p:cNvSpPr>
            <p:nvPr/>
          </p:nvSpPr>
          <p:spPr bwMode="auto">
            <a:xfrm>
              <a:off x="738" y="495"/>
              <a:ext cx="319" cy="319"/>
            </a:xfrm>
            <a:custGeom>
              <a:avLst/>
              <a:gdLst/>
              <a:ahLst/>
              <a:cxnLst>
                <a:cxn ang="0">
                  <a:pos x="318" y="198"/>
                </a:cxn>
                <a:cxn ang="0">
                  <a:pos x="318" y="318"/>
                </a:cxn>
                <a:cxn ang="0">
                  <a:pos x="1" y="99"/>
                </a:cxn>
                <a:cxn ang="0">
                  <a:pos x="0" y="108"/>
                </a:cxn>
                <a:cxn ang="0">
                  <a:pos x="46" y="0"/>
                </a:cxn>
                <a:cxn ang="0">
                  <a:pos x="318" y="198"/>
                </a:cxn>
              </a:cxnLst>
              <a:rect l="0" t="0" r="r" b="b"/>
              <a:pathLst>
                <a:path w="319" h="319">
                  <a:moveTo>
                    <a:pt x="318" y="198"/>
                  </a:moveTo>
                  <a:lnTo>
                    <a:pt x="318" y="318"/>
                  </a:lnTo>
                  <a:lnTo>
                    <a:pt x="1" y="99"/>
                  </a:lnTo>
                  <a:lnTo>
                    <a:pt x="0" y="108"/>
                  </a:lnTo>
                  <a:lnTo>
                    <a:pt x="46" y="0"/>
                  </a:lnTo>
                  <a:lnTo>
                    <a:pt x="318" y="198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533" name="Freeform 5"/>
            <p:cNvSpPr>
              <a:spLocks/>
            </p:cNvSpPr>
            <p:nvPr/>
          </p:nvSpPr>
          <p:spPr bwMode="auto">
            <a:xfrm>
              <a:off x="96" y="495"/>
              <a:ext cx="319" cy="319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0" y="318"/>
                </a:cxn>
                <a:cxn ang="0">
                  <a:pos x="316" y="99"/>
                </a:cxn>
                <a:cxn ang="0">
                  <a:pos x="318" y="108"/>
                </a:cxn>
                <a:cxn ang="0">
                  <a:pos x="271" y="0"/>
                </a:cxn>
                <a:cxn ang="0">
                  <a:pos x="0" y="198"/>
                </a:cxn>
              </a:cxnLst>
              <a:rect l="0" t="0" r="r" b="b"/>
              <a:pathLst>
                <a:path w="319" h="319">
                  <a:moveTo>
                    <a:pt x="0" y="198"/>
                  </a:moveTo>
                  <a:lnTo>
                    <a:pt x="0" y="318"/>
                  </a:lnTo>
                  <a:lnTo>
                    <a:pt x="316" y="99"/>
                  </a:lnTo>
                  <a:lnTo>
                    <a:pt x="318" y="108"/>
                  </a:lnTo>
                  <a:lnTo>
                    <a:pt x="271" y="0"/>
                  </a:lnTo>
                  <a:lnTo>
                    <a:pt x="0" y="198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152" y="236"/>
              <a:ext cx="823" cy="773"/>
              <a:chOff x="152" y="236"/>
              <a:chExt cx="823" cy="773"/>
            </a:xfrm>
          </p:grpSpPr>
          <p:sp>
            <p:nvSpPr>
              <p:cNvPr id="150535" name="AutoShape 7" descr="Green marble"/>
              <p:cNvSpPr>
                <a:spLocks noChangeArrowheads="1"/>
              </p:cNvSpPr>
              <p:nvPr/>
            </p:nvSpPr>
            <p:spPr bwMode="auto">
              <a:xfrm rot="10800000" flipH="1">
                <a:off x="152" y="236"/>
                <a:ext cx="822" cy="772"/>
              </a:xfrm>
              <a:prstGeom prst="triangle">
                <a:avLst>
                  <a:gd name="adj" fmla="val 49995"/>
                </a:avLst>
              </a:prstGeom>
              <a:blipFill dpi="0" rotWithShape="0">
                <a:blip r:embed="rId14" cstate="print"/>
                <a:srcRect/>
                <a:tile tx="0" ty="0" sx="100000" sy="100000" flip="none" algn="tl"/>
              </a:blipFill>
              <a:ln w="12700" cap="sq">
                <a:solidFill>
                  <a:srgbClr val="0066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6" name="Freeform 8"/>
              <p:cNvSpPr>
                <a:spLocks/>
              </p:cNvSpPr>
              <p:nvPr/>
            </p:nvSpPr>
            <p:spPr bwMode="auto">
              <a:xfrm>
                <a:off x="152" y="236"/>
                <a:ext cx="412" cy="773"/>
              </a:xfrm>
              <a:custGeom>
                <a:avLst/>
                <a:gdLst/>
                <a:ahLst/>
                <a:cxnLst>
                  <a:cxn ang="0">
                    <a:pos x="411" y="772"/>
                  </a:cxn>
                  <a:cxn ang="0">
                    <a:pos x="411" y="637"/>
                  </a:cxn>
                  <a:cxn ang="0">
                    <a:pos x="127" y="75"/>
                  </a:cxn>
                  <a:cxn ang="0">
                    <a:pos x="0" y="0"/>
                  </a:cxn>
                  <a:cxn ang="0">
                    <a:pos x="411" y="772"/>
                  </a:cxn>
                </a:cxnLst>
                <a:rect l="0" t="0" r="r" b="b"/>
                <a:pathLst>
                  <a:path w="412" h="773">
                    <a:moveTo>
                      <a:pt x="411" y="772"/>
                    </a:moveTo>
                    <a:lnTo>
                      <a:pt x="411" y="637"/>
                    </a:lnTo>
                    <a:lnTo>
                      <a:pt x="127" y="75"/>
                    </a:lnTo>
                    <a:lnTo>
                      <a:pt x="0" y="0"/>
                    </a:lnTo>
                    <a:lnTo>
                      <a:pt x="411" y="772"/>
                    </a:lnTo>
                  </a:path>
                </a:pathLst>
              </a:custGeom>
              <a:solidFill>
                <a:srgbClr val="002010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7" name="Freeform 9"/>
              <p:cNvSpPr>
                <a:spLocks/>
              </p:cNvSpPr>
              <p:nvPr/>
            </p:nvSpPr>
            <p:spPr bwMode="auto">
              <a:xfrm>
                <a:off x="152" y="236"/>
                <a:ext cx="823" cy="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7" y="76"/>
                  </a:cxn>
                  <a:cxn ang="0">
                    <a:pos x="712" y="76"/>
                  </a:cxn>
                  <a:cxn ang="0">
                    <a:pos x="822" y="0"/>
                  </a:cxn>
                  <a:cxn ang="0">
                    <a:pos x="0" y="0"/>
                  </a:cxn>
                </a:cxnLst>
                <a:rect l="0" t="0" r="r" b="b"/>
                <a:pathLst>
                  <a:path w="823" h="77">
                    <a:moveTo>
                      <a:pt x="0" y="0"/>
                    </a:moveTo>
                    <a:lnTo>
                      <a:pt x="127" y="76"/>
                    </a:lnTo>
                    <a:lnTo>
                      <a:pt x="712" y="76"/>
                    </a:lnTo>
                    <a:lnTo>
                      <a:pt x="822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1BB96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538" name="Freeform 10"/>
              <p:cNvSpPr>
                <a:spLocks/>
              </p:cNvSpPr>
              <p:nvPr/>
            </p:nvSpPr>
            <p:spPr bwMode="auto">
              <a:xfrm>
                <a:off x="563" y="236"/>
                <a:ext cx="412" cy="773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637"/>
                  </a:cxn>
                  <a:cxn ang="0">
                    <a:pos x="283" y="75"/>
                  </a:cxn>
                  <a:cxn ang="0">
                    <a:pos x="411" y="0"/>
                  </a:cxn>
                  <a:cxn ang="0">
                    <a:pos x="0" y="772"/>
                  </a:cxn>
                </a:cxnLst>
                <a:rect l="0" t="0" r="r" b="b"/>
                <a:pathLst>
                  <a:path w="412" h="773">
                    <a:moveTo>
                      <a:pt x="0" y="772"/>
                    </a:moveTo>
                    <a:lnTo>
                      <a:pt x="0" y="637"/>
                    </a:lnTo>
                    <a:lnTo>
                      <a:pt x="283" y="75"/>
                    </a:lnTo>
                    <a:lnTo>
                      <a:pt x="411" y="0"/>
                    </a:lnTo>
                    <a:lnTo>
                      <a:pt x="0" y="772"/>
                    </a:lnTo>
                  </a:path>
                </a:pathLst>
              </a:custGeom>
              <a:solidFill>
                <a:srgbClr val="006633">
                  <a:alpha val="50000"/>
                </a:srgbClr>
              </a:solidFill>
              <a:ln w="12700" cap="sq">
                <a:solidFill>
                  <a:srgbClr val="0066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0539" name="Rectangle 11"/>
            <p:cNvSpPr>
              <a:spLocks noChangeArrowheads="1"/>
            </p:cNvSpPr>
            <p:nvPr/>
          </p:nvSpPr>
          <p:spPr bwMode="auto">
            <a:xfrm>
              <a:off x="96" y="704"/>
              <a:ext cx="959" cy="10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7086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1988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054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4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92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054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C9F84D53-54E8-4C1A-9AEA-81D8D57DB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9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Ú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all-met.narod.ru/him.html" TargetMode="External"/><Relationship Id="rId7" Type="http://schemas.openxmlformats.org/officeDocument/2006/relationships/hyperlink" Target="http://www.edimka.ru/text/sostav-produktov/caltsiy" TargetMode="External"/><Relationship Id="rId2" Type="http://schemas.openxmlformats.org/officeDocument/2006/relationships/hyperlink" Target="http://www.chem100.ru/elem.php?n=2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eovit.ru/calcium.html" TargetMode="External"/><Relationship Id="rId5" Type="http://schemas.openxmlformats.org/officeDocument/2006/relationships/hyperlink" Target="http://ru.wikipedia.org/" TargetMode="External"/><Relationship Id="rId4" Type="http://schemas.openxmlformats.org/officeDocument/2006/relationships/hyperlink" Target="http://images.yandex.ru/yandsearch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D:\collection\chemists\p14.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4572000"/>
            <a:ext cx="8064500" cy="1133475"/>
          </a:xfrm>
        </p:spPr>
        <p:txBody>
          <a:bodyPr/>
          <a:lstStyle/>
          <a:p>
            <a:pPr eaLnBrk="1" hangingPunct="1"/>
            <a:r>
              <a:rPr lang="ru-RU" sz="8800" smtClean="0">
                <a:solidFill>
                  <a:srgbClr val="FFFF00"/>
                </a:solidFill>
                <a:latin typeface="Arial Black" pitchFamily="34" charset="0"/>
              </a:rPr>
              <a:t>КАЛЬЦИЙ</a:t>
            </a:r>
            <a:br>
              <a:rPr lang="ru-RU" sz="880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smtClean="0">
                <a:solidFill>
                  <a:srgbClr val="FFFFFF"/>
                </a:solidFill>
                <a:latin typeface="Arbat-Bold" pitchFamily="2" charset="0"/>
              </a:rPr>
              <a:t/>
            </a:r>
            <a:br>
              <a:rPr lang="ru-RU" sz="2000" smtClean="0">
                <a:solidFill>
                  <a:srgbClr val="FFFFFF"/>
                </a:solidFill>
                <a:latin typeface="Arbat-Bold" pitchFamily="2" charset="0"/>
              </a:rPr>
            </a:br>
            <a:endParaRPr lang="ru-RU" sz="2000" smtClean="0">
              <a:solidFill>
                <a:srgbClr val="FFFFFF"/>
              </a:solidFill>
              <a:latin typeface="Arbat-Bold" pitchFamily="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313" y="836613"/>
            <a:ext cx="3889375" cy="1584325"/>
          </a:xfrm>
        </p:spPr>
        <p:txBody>
          <a:bodyPr/>
          <a:lstStyle/>
          <a:p>
            <a:pPr eaLnBrk="1" hangingPunct="1"/>
            <a:r>
              <a:rPr lang="en-US" sz="8800" i="1" smtClean="0">
                <a:solidFill>
                  <a:srgbClr val="FFFF66"/>
                </a:solidFill>
                <a:latin typeface="Arial Black" pitchFamily="34" charset="0"/>
              </a:rPr>
              <a:t>Ca</a:t>
            </a:r>
          </a:p>
          <a:p>
            <a:pPr eaLnBrk="1" hangingPunct="1"/>
            <a:endParaRPr lang="ru-RU" sz="2000" b="1" smtClean="0">
              <a:solidFill>
                <a:srgbClr val="FFFFFF"/>
              </a:solidFill>
              <a:latin typeface="Arial Black" pitchFamily="34" charset="0"/>
            </a:endParaRPr>
          </a:p>
          <a:p>
            <a:pPr eaLnBrk="1" hangingPunct="1"/>
            <a:r>
              <a:rPr lang="ru-RU" sz="5400" b="1" smtClean="0">
                <a:solidFill>
                  <a:srgbClr val="FFFFFF"/>
                </a:solidFill>
                <a:latin typeface="Arial Black" pitchFamily="34" charset="0"/>
              </a:rPr>
              <a:t>9 класс</a:t>
            </a:r>
          </a:p>
        </p:txBody>
      </p:sp>
      <p:sp>
        <p:nvSpPr>
          <p:cNvPr id="4" name="Рамка 3"/>
          <p:cNvSpPr/>
          <p:nvPr/>
        </p:nvSpPr>
        <p:spPr bwMode="auto">
          <a:xfrm>
            <a:off x="2928926" y="6215082"/>
            <a:ext cx="3286148" cy="642918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1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596312" cy="75247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FF00"/>
                </a:solidFill>
              </a:rPr>
              <a:t>В солончаках и соленых озерах часто накапливается гипс </a:t>
            </a:r>
            <a:r>
              <a:rPr lang="en-US" sz="4000" smtClean="0">
                <a:solidFill>
                  <a:srgbClr val="FFFF00"/>
                </a:solidFill>
              </a:rPr>
              <a:t>Ca SO</a:t>
            </a:r>
            <a:r>
              <a:rPr lang="en-US" sz="3200" smtClean="0">
                <a:solidFill>
                  <a:srgbClr val="FFFF00"/>
                </a:solidFill>
              </a:rPr>
              <a:t>4</a:t>
            </a:r>
            <a:r>
              <a:rPr lang="en-US" sz="4000" smtClean="0">
                <a:solidFill>
                  <a:srgbClr val="FFFF00"/>
                </a:solidFill>
              </a:rPr>
              <a:t>*2H</a:t>
            </a:r>
            <a:r>
              <a:rPr lang="en-US" sz="2800" smtClean="0">
                <a:solidFill>
                  <a:srgbClr val="FFFF00"/>
                </a:solidFill>
              </a:rPr>
              <a:t>2</a:t>
            </a:r>
            <a:r>
              <a:rPr lang="en-US" sz="4000" smtClean="0">
                <a:solidFill>
                  <a:srgbClr val="FFFF00"/>
                </a:solidFill>
              </a:rPr>
              <a:t>O</a:t>
            </a:r>
            <a:endParaRPr lang="ru-RU" sz="4000" smtClean="0">
              <a:solidFill>
                <a:srgbClr val="FFFF00"/>
              </a:solidFill>
            </a:endParaRPr>
          </a:p>
        </p:txBody>
      </p:sp>
      <p:pic>
        <p:nvPicPr>
          <p:cNvPr id="12291" name="Picture 4" descr="Nature_01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268413"/>
            <a:ext cx="9144000" cy="5627687"/>
          </a:xfr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title"/>
          </p:nvPr>
        </p:nvSpPr>
        <p:spPr>
          <a:xfrm>
            <a:off x="403225" y="5157788"/>
            <a:ext cx="8740775" cy="1447800"/>
          </a:xfrm>
        </p:spPr>
        <p:txBody>
          <a:bodyPr/>
          <a:lstStyle/>
          <a:p>
            <a:pPr eaLnBrk="1" hangingPunct="1"/>
            <a:r>
              <a:rPr lang="ru-RU" sz="4000" smtClean="0"/>
              <a:t>Реки приносят в океан много кальция (0,04%</a:t>
            </a:r>
            <a:r>
              <a:rPr lang="en-US" sz="4000" smtClean="0"/>
              <a:t>)</a:t>
            </a:r>
            <a:r>
              <a:rPr lang="ru-RU" sz="4000" smtClean="0"/>
              <a:t>, который концентрируется в скелетах организмов.</a:t>
            </a:r>
          </a:p>
        </p:txBody>
      </p:sp>
      <p:sp>
        <p:nvSpPr>
          <p:cNvPr id="13315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6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7" name="Picture 4" descr="WaterWorld_01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4941888"/>
          </a:xfr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0" y="260350"/>
            <a:ext cx="8991600" cy="765175"/>
          </a:xfrm>
        </p:spPr>
        <p:txBody>
          <a:bodyPr/>
          <a:lstStyle/>
          <a:p>
            <a:pPr eaLnBrk="1" hangingPunct="1"/>
            <a:r>
              <a:rPr kumimoji="1" lang="ru-RU" sz="2600" b="1" smtClean="0">
                <a:solidFill>
                  <a:schemeClr val="tx1"/>
                </a:solidFill>
              </a:rPr>
              <a:t>Он присутствует во всех тканях и жидкостях живых </a:t>
            </a:r>
            <a:br>
              <a:rPr kumimoji="1" lang="ru-RU" sz="2600" b="1" smtClean="0">
                <a:solidFill>
                  <a:schemeClr val="tx1"/>
                </a:solidFill>
              </a:rPr>
            </a:br>
            <a:r>
              <a:rPr kumimoji="1" lang="ru-RU" sz="2600" b="1" smtClean="0">
                <a:solidFill>
                  <a:schemeClr val="tx1"/>
                </a:solidFill>
              </a:rPr>
              <a:t>                                                                               организмов.</a:t>
            </a:r>
            <a:br>
              <a:rPr kumimoji="1" lang="ru-RU" sz="2600" b="1" smtClean="0">
                <a:solidFill>
                  <a:schemeClr val="tx1"/>
                </a:solidFill>
              </a:rPr>
            </a:br>
            <a:endParaRPr kumimoji="1" lang="ru-RU" sz="2600" b="1" smtClean="0">
              <a:solidFill>
                <a:schemeClr val="tx1"/>
              </a:solidFill>
            </a:endParaRPr>
          </a:p>
        </p:txBody>
      </p:sp>
      <p:pic>
        <p:nvPicPr>
          <p:cNvPr id="188420" name="Picture 4" descr="WaterWorld_0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28" y="1071546"/>
            <a:ext cx="3429024" cy="2932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8426" name="Picture 10" descr="WaterWorld_0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86446" y="4500570"/>
            <a:ext cx="3071834" cy="21250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8429" name="Picture 13" descr="WaterWorld_0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14282" y="1142984"/>
            <a:ext cx="4560563" cy="53028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</a:rPr>
              <a:t>Залежи кальция - в соляных наплывах</a:t>
            </a:r>
          </a:p>
        </p:txBody>
      </p:sp>
      <p:pic>
        <p:nvPicPr>
          <p:cNvPr id="172036" name="Picture 4" descr="соляные наплывы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916113"/>
            <a:ext cx="8642350" cy="4941887"/>
          </a:xfr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>
          <a:xfrm>
            <a:off x="4787900" y="0"/>
            <a:ext cx="4138613" cy="7651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СТАЛАГМИТ</a:t>
            </a:r>
          </a:p>
        </p:txBody>
      </p:sp>
      <p:pic>
        <p:nvPicPr>
          <p:cNvPr id="16387" name="Picture 4" descr="сталактит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765175"/>
            <a:ext cx="8640763" cy="5759450"/>
          </a:xfr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7" name="Rectangle 13"/>
          <p:cNvSpPr>
            <a:spLocks noGrp="1" noChangeArrowheads="1"/>
          </p:cNvSpPr>
          <p:nvPr>
            <p:ph type="title"/>
          </p:nvPr>
        </p:nvSpPr>
        <p:spPr>
          <a:xfrm>
            <a:off x="3600450" y="5013325"/>
            <a:ext cx="5543550" cy="14478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4874" name="Picture 10" descr="Точечный рисунок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0"/>
            <a:ext cx="3671887" cy="6858000"/>
          </a:xfrm>
          <a:noFill/>
        </p:spPr>
      </p:pic>
      <p:sp>
        <p:nvSpPr>
          <p:cNvPr id="164875" name="Text Box 11"/>
          <p:cNvSpPr txBox="1">
            <a:spLocks noChangeArrowheads="1"/>
          </p:cNvSpPr>
          <p:nvPr/>
        </p:nvSpPr>
        <p:spPr bwMode="auto">
          <a:xfrm>
            <a:off x="4932363" y="1989138"/>
            <a:ext cx="3917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Содержание кальция в организме</a:t>
            </a:r>
            <a:br>
              <a:rPr lang="ru-RU" sz="2800"/>
            </a:br>
            <a:r>
              <a:rPr lang="ru-RU" sz="2800"/>
              <a:t>человека достигает 2 %.</a:t>
            </a:r>
            <a:br>
              <a:rPr lang="ru-RU" sz="2800"/>
            </a:br>
            <a:endParaRPr lang="ru-RU" sz="280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7" grpId="0"/>
      <p:bldP spid="1648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787900" y="0"/>
            <a:ext cx="4138613" cy="7651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СТАЛАГМИТ</a:t>
            </a:r>
          </a:p>
        </p:txBody>
      </p:sp>
      <p:pic>
        <p:nvPicPr>
          <p:cNvPr id="18435" name="Picture 3" descr="сталактит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765175"/>
            <a:ext cx="8640763" cy="5759450"/>
          </a:xfr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D86C"/>
            </a:gs>
            <a:gs pos="100000">
              <a:schemeClr val="bg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8" descr="Рисунок1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6227763" cy="4983163"/>
          </a:xfrm>
          <a:noFill/>
        </p:spPr>
      </p:pic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755650" y="5229225"/>
            <a:ext cx="80645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ru-RU" sz="2400">
                <a:solidFill>
                  <a:srgbClr val="00FF00"/>
                </a:solidFill>
              </a:rPr>
              <a:t>Бетон – важнейший строительный материал наших дней,</a:t>
            </a:r>
          </a:p>
          <a:p>
            <a:pPr>
              <a:spcBef>
                <a:spcPct val="50000"/>
              </a:spcBef>
            </a:pPr>
            <a:r>
              <a:rPr kumimoji="0" lang="ru-RU" sz="2400">
                <a:solidFill>
                  <a:srgbClr val="00FF00"/>
                </a:solidFill>
              </a:rPr>
              <a:t>одной из составных частей которого является кальций.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28600"/>
            <a:ext cx="8740775" cy="1447800"/>
          </a:xfrm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00FFCC"/>
                </a:solidFill>
              </a:rPr>
              <a:t>  </a:t>
            </a:r>
            <a:r>
              <a:rPr lang="ru-RU" sz="4900" b="1" smtClean="0">
                <a:solidFill>
                  <a:srgbClr val="FFFFFF"/>
                </a:solidFill>
              </a:rPr>
              <a:t>ФИЗИЧЕСКИЕ СВОЙСТВА</a:t>
            </a:r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2800" i="1" smtClean="0"/>
              <a:t>1.Имеет металлическую кристаллическую решётку.</a:t>
            </a:r>
          </a:p>
          <a:p>
            <a:pPr eaLnBrk="1" hangingPunct="1"/>
            <a:r>
              <a:rPr lang="ru-RU" sz="2800" i="1" smtClean="0"/>
              <a:t>2.Атомный радиус - 1,97.</a:t>
            </a:r>
          </a:p>
          <a:p>
            <a:pPr eaLnBrk="1" hangingPunct="1"/>
            <a:r>
              <a:rPr lang="ru-RU" sz="2800" i="1" smtClean="0"/>
              <a:t>3.Ионный радиус Са</a:t>
            </a:r>
            <a:r>
              <a:rPr lang="ru-RU" sz="2800" i="1" baseline="30000" smtClean="0"/>
              <a:t>2+</a:t>
            </a:r>
            <a:r>
              <a:rPr lang="ru-RU" sz="2800" i="1" smtClean="0"/>
              <a:t>- 1,04.</a:t>
            </a:r>
          </a:p>
          <a:p>
            <a:pPr eaLnBrk="1" hangingPunct="1"/>
            <a:r>
              <a:rPr lang="ru-RU" sz="2800" i="1" smtClean="0"/>
              <a:t>4.Плотность – 1,54 г/см</a:t>
            </a:r>
            <a:r>
              <a:rPr lang="ru-RU" sz="2400" i="1" smtClean="0"/>
              <a:t>3.</a:t>
            </a:r>
          </a:p>
          <a:p>
            <a:pPr eaLnBrk="1" hangingPunct="1"/>
            <a:r>
              <a:rPr lang="ru-RU" sz="2800" i="1" smtClean="0"/>
              <a:t>5.Теплопроводность – 125,6 Вт/м </a:t>
            </a:r>
            <a:r>
              <a:rPr lang="en-US" sz="2800" i="1" smtClean="0">
                <a:cs typeface="Times New Roman" pitchFamily="18" charset="0"/>
              </a:rPr>
              <a:t>*</a:t>
            </a:r>
            <a:r>
              <a:rPr lang="ru-RU" sz="2800" i="1" smtClean="0"/>
              <a:t> К.</a:t>
            </a:r>
          </a:p>
          <a:p>
            <a:pPr eaLnBrk="1" hangingPunct="1"/>
            <a:r>
              <a:rPr lang="ru-RU" sz="2800" i="1" smtClean="0"/>
              <a:t>6.Удельная теплоёмкость – 623,9 дж/кг </a:t>
            </a:r>
            <a:r>
              <a:rPr lang="en-US" sz="2800" i="1" smtClean="0">
                <a:cs typeface="Times New Roman" pitchFamily="18" charset="0"/>
              </a:rPr>
              <a:t>*</a:t>
            </a:r>
            <a:r>
              <a:rPr lang="ru-RU" sz="2800" i="1" smtClean="0"/>
              <a:t> 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02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6" grpId="0" animBg="1"/>
      <p:bldP spid="18022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28600"/>
            <a:ext cx="8523287" cy="1687513"/>
          </a:xfrm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5000" b="1" smtClean="0">
                <a:solidFill>
                  <a:srgbClr val="FFFFFF"/>
                </a:solidFill>
                <a:latin typeface="Arial Black" pitchFamily="34" charset="0"/>
              </a:rPr>
              <a:t>Химические свойства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349500"/>
            <a:ext cx="7772400" cy="3600450"/>
          </a:xfrm>
          <a:ln w="762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Кальций в результате реакции отдает 2 электрона, т.е. окисляется: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4000" smtClean="0">
                <a:solidFill>
                  <a:schemeClr val="hlink"/>
                </a:solidFill>
                <a:latin typeface="Arial Black" pitchFamily="34" charset="0"/>
              </a:rPr>
              <a:t>			</a:t>
            </a:r>
            <a:r>
              <a:rPr lang="en-US" sz="4000" smtClean="0">
                <a:latin typeface="Arial Black" pitchFamily="34" charset="0"/>
              </a:rPr>
              <a:t>Ca</a:t>
            </a:r>
            <a:r>
              <a:rPr lang="ru-RU" sz="4000" baseline="30000" smtClean="0">
                <a:latin typeface="Arial Black" pitchFamily="34" charset="0"/>
              </a:rPr>
              <a:t>2+</a:t>
            </a:r>
            <a:r>
              <a:rPr lang="ru-RU" sz="4000" smtClean="0">
                <a:latin typeface="Arial Black" pitchFamily="34" charset="0"/>
              </a:rPr>
              <a:t>  –  2е </a:t>
            </a:r>
            <a:r>
              <a:rPr lang="ru-RU" sz="4000" smtClean="0">
                <a:latin typeface="Arial Black" pitchFamily="34" charset="0"/>
                <a:cs typeface="Times New Roman" pitchFamily="18" charset="0"/>
              </a:rPr>
              <a:t>→ </a:t>
            </a:r>
            <a:r>
              <a:rPr lang="en-US" sz="4000" smtClean="0">
                <a:latin typeface="Arial Black" pitchFamily="34" charset="0"/>
              </a:rPr>
              <a:t>Ca</a:t>
            </a:r>
            <a:r>
              <a:rPr lang="ru-RU" sz="4000" baseline="30000" smtClean="0">
                <a:latin typeface="Arial Black" pitchFamily="34" charset="0"/>
              </a:rPr>
              <a:t>о</a:t>
            </a:r>
            <a:r>
              <a:rPr lang="ru-RU" sz="4000" smtClean="0">
                <a:solidFill>
                  <a:schemeClr val="hlink"/>
                </a:solidFill>
                <a:latin typeface="Arial Black" pitchFamily="34" charset="0"/>
              </a:rPr>
              <a:t> </a:t>
            </a:r>
            <a:endParaRPr lang="ru-RU" sz="2800" smtClean="0"/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 электронная формула:</a:t>
            </a:r>
          </a:p>
          <a:p>
            <a:pPr eaLnBrk="1" hangingPunct="1">
              <a:lnSpc>
                <a:spcPct val="80000"/>
              </a:lnSpc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/>
              <a:t>                      </a:t>
            </a:r>
            <a:r>
              <a:rPr lang="ru-RU" sz="3600" b="1" smtClean="0"/>
              <a:t>1</a:t>
            </a:r>
            <a:r>
              <a:rPr lang="en-US" sz="3600" b="1" smtClean="0"/>
              <a:t>s</a:t>
            </a:r>
            <a:r>
              <a:rPr lang="ru-RU" sz="3600" b="1" baseline="30000" smtClean="0"/>
              <a:t>2</a:t>
            </a:r>
            <a:r>
              <a:rPr lang="en-US" sz="3600" b="1" smtClean="0"/>
              <a:t> 2s</a:t>
            </a:r>
            <a:r>
              <a:rPr lang="ru-RU" sz="3600" b="1" baseline="30000" smtClean="0"/>
              <a:t>2</a:t>
            </a:r>
            <a:r>
              <a:rPr lang="en-US" sz="3600" b="1" smtClean="0"/>
              <a:t> 2p</a:t>
            </a:r>
            <a:r>
              <a:rPr lang="ru-RU" sz="3600" b="1" baseline="30000" smtClean="0"/>
              <a:t>6</a:t>
            </a:r>
            <a:r>
              <a:rPr lang="en-US" sz="3600" b="1" smtClean="0"/>
              <a:t> 3s</a:t>
            </a:r>
            <a:r>
              <a:rPr lang="ru-RU" sz="3600" b="1" baseline="30000" smtClean="0"/>
              <a:t>2</a:t>
            </a:r>
            <a:r>
              <a:rPr lang="en-US" sz="3600" b="1" smtClean="0"/>
              <a:t> 3p</a:t>
            </a:r>
            <a:r>
              <a:rPr lang="ru-RU" sz="3600" b="1" baseline="30000" smtClean="0"/>
              <a:t>6</a:t>
            </a:r>
            <a:r>
              <a:rPr lang="en-US" sz="3600" b="1" smtClean="0"/>
              <a:t> 4s</a:t>
            </a:r>
            <a:r>
              <a:rPr lang="ru-RU" sz="3600" b="1" baseline="30000" smtClean="0"/>
              <a:t>2</a:t>
            </a:r>
            <a:r>
              <a:rPr lang="en-US" sz="3600" b="1" smtClean="0">
                <a:solidFill>
                  <a:srgbClr val="FF0000"/>
                </a:solidFill>
              </a:rPr>
              <a:t> </a:t>
            </a:r>
            <a:endParaRPr lang="ru-RU" sz="36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mtClean="0"/>
              <a:t>                      </a:t>
            </a:r>
            <a:r>
              <a:rPr lang="en-US" sz="2400" smtClean="0"/>
              <a:t> </a:t>
            </a:r>
            <a:endParaRPr lang="ru-RU" sz="2400" smtClean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76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484313"/>
            <a:ext cx="8596312" cy="1439862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</a:rPr>
              <a:t>ПЛАН: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1775" y="2708275"/>
            <a:ext cx="6121400" cy="3311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FF00"/>
                </a:solidFill>
              </a:rPr>
              <a:t>1. КАЛЬЦИЙ – КАК ХИМИЧЕСКИЙ ЭЛЕМЕНТ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FF00"/>
                </a:solidFill>
              </a:rPr>
              <a:t>2. НЕМНОГО ОБ ИСТОРИИ…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FF00"/>
                </a:solidFill>
              </a:rPr>
              <a:t>3. РАСПРОСТРАНЕННОСТЬ  В       ПРИРОДЕ.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FF00"/>
                </a:solidFill>
              </a:rPr>
              <a:t>4. ФИЗИЧЕСКИЕ СВОЙСТВА..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FF00"/>
                </a:solidFill>
              </a:rPr>
              <a:t>5. ХИМИЧЕСКИЕ СВОЙСТВА.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FF00"/>
                </a:solidFill>
              </a:rPr>
              <a:t>6. ПОЛУЧЕНИЕ И ПРИМЕНЕНИЕ.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/>
          </p:nvPr>
        </p:nvSpPr>
        <p:spPr>
          <a:xfrm>
            <a:off x="571472" y="1214422"/>
            <a:ext cx="7772400" cy="4845045"/>
          </a:xfrm>
          <a:ln w="762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hangingPunct="1">
              <a:buFontTx/>
              <a:buAutoNum type="arabicPeriod"/>
              <a:defRPr/>
            </a:pPr>
            <a:r>
              <a:rPr lang="ru-RU" sz="2800" dirty="0" smtClean="0"/>
              <a:t>Химически </a:t>
            </a:r>
            <a:r>
              <a:rPr lang="ru-RU" sz="2800" dirty="0" err="1" smtClean="0"/>
              <a:t>Ca</a:t>
            </a:r>
            <a:r>
              <a:rPr lang="ru-RU" sz="2800" dirty="0" smtClean="0"/>
              <a:t> очень активен.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</a:t>
            </a:r>
            <a:r>
              <a:rPr lang="en-US" sz="2800" dirty="0" smtClean="0"/>
              <a:t>   </a:t>
            </a:r>
            <a:r>
              <a:rPr lang="ru-RU" sz="2800" dirty="0" smtClean="0"/>
              <a:t>При обычной температуре </a:t>
            </a:r>
            <a:r>
              <a:rPr lang="ru-RU" sz="2800" dirty="0" err="1" smtClean="0"/>
              <a:t>Ca</a:t>
            </a:r>
            <a:r>
              <a:rPr lang="ru-RU" sz="2800" dirty="0" smtClean="0"/>
              <a:t> легко взаимодействует с кислородом и влагой воздуха, поэтому его хранят в герметически закрытых сосудах или под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</a:t>
            </a:r>
            <a:r>
              <a:rPr lang="ru-RU" sz="2800" dirty="0" smtClean="0"/>
              <a:t> минеральным маслом.</a:t>
            </a:r>
          </a:p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Tx/>
              <a:buAutoNum type="arabicPeriod"/>
              <a:defRPr/>
            </a:pP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ln>
                  <a:solidFill>
                    <a:srgbClr val="FFFFFF"/>
                  </a:solidFill>
                </a:ln>
                <a:solidFill>
                  <a:srgbClr val="FFFF99"/>
                </a:solidFill>
              </a:rPr>
              <a:t> </a:t>
            </a:r>
            <a:endParaRPr lang="en-US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3429000"/>
            <a:ext cx="2286000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404813"/>
            <a:ext cx="7772400" cy="41148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900113" y="549275"/>
            <a:ext cx="7632700" cy="44323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kumimoji="0" lang="ru-RU" sz="2800">
                <a:solidFill>
                  <a:srgbClr val="FFFF99"/>
                </a:solidFill>
              </a:rPr>
              <a:t>Кальций взаимодействие  с простыми веществами – неметаллами.</a:t>
            </a:r>
          </a:p>
          <a:p>
            <a:pPr marL="342900" indent="-342900"/>
            <a:r>
              <a:rPr kumimoji="0" lang="ru-RU" sz="2800"/>
              <a:t>             </a:t>
            </a:r>
            <a:r>
              <a:rPr kumimoji="0" lang="en-US" sz="2800">
                <a:solidFill>
                  <a:srgbClr val="66CCFF"/>
                </a:solidFill>
              </a:rPr>
              <a:t>Ca + 2 C = CaC</a:t>
            </a:r>
            <a:r>
              <a:rPr kumimoji="0" lang="en-US" sz="2000">
                <a:solidFill>
                  <a:srgbClr val="66CCFF"/>
                </a:solidFill>
              </a:rPr>
              <a:t>2</a:t>
            </a:r>
            <a:r>
              <a:rPr kumimoji="0" lang="ru-RU" sz="2800">
                <a:solidFill>
                  <a:srgbClr val="66CCFF"/>
                </a:solidFill>
              </a:rPr>
              <a:t> </a:t>
            </a:r>
            <a:r>
              <a:rPr kumimoji="0" lang="ru-RU" sz="2400">
                <a:solidFill>
                  <a:srgbClr val="66FFFF"/>
                </a:solidFill>
              </a:rPr>
              <a:t>карбид кальция</a:t>
            </a:r>
          </a:p>
          <a:p>
            <a:pPr marL="342900" indent="-342900"/>
            <a:r>
              <a:rPr kumimoji="0" lang="ru-RU" sz="2800">
                <a:solidFill>
                  <a:srgbClr val="FFFF99"/>
                </a:solidFill>
              </a:rPr>
              <a:t>2. взаимодействие  со сложными веществами:</a:t>
            </a:r>
            <a:endParaRPr kumimoji="0" lang="en-US" sz="2800">
              <a:solidFill>
                <a:srgbClr val="FFFF99"/>
              </a:solidFill>
            </a:endParaRPr>
          </a:p>
          <a:p>
            <a:pPr marL="342900" indent="-342900"/>
            <a:r>
              <a:rPr kumimoji="0" lang="en-US" sz="2800">
                <a:solidFill>
                  <a:srgbClr val="FFFF99"/>
                </a:solidFill>
              </a:rPr>
              <a:t>2.1. </a:t>
            </a:r>
            <a:r>
              <a:rPr kumimoji="0" lang="ru-RU" sz="2800">
                <a:solidFill>
                  <a:srgbClr val="FFFF99"/>
                </a:solidFill>
              </a:rPr>
              <a:t>с водой, с образованием водорода.</a:t>
            </a:r>
            <a:r>
              <a:rPr kumimoji="0" lang="ru-RU" sz="1800">
                <a:solidFill>
                  <a:srgbClr val="FFFF99"/>
                </a:solidFill>
              </a:rPr>
              <a:t> </a:t>
            </a:r>
          </a:p>
          <a:p>
            <a:pPr marL="342900" indent="-342900"/>
            <a:r>
              <a:rPr kumimoji="0" lang="ru-RU" sz="2400">
                <a:solidFill>
                  <a:srgbClr val="66CCFF"/>
                </a:solidFill>
              </a:rPr>
              <a:t>            </a:t>
            </a:r>
            <a:r>
              <a:rPr kumimoji="0" lang="en-US" sz="2400">
                <a:solidFill>
                  <a:srgbClr val="66CCFF"/>
                </a:solidFill>
              </a:rPr>
              <a:t>Ca + H</a:t>
            </a:r>
            <a:r>
              <a:rPr kumimoji="0" lang="en-US" sz="1800">
                <a:solidFill>
                  <a:srgbClr val="66CCFF"/>
                </a:solidFill>
              </a:rPr>
              <a:t>2</a:t>
            </a:r>
            <a:r>
              <a:rPr kumimoji="0" lang="en-US" sz="2400">
                <a:solidFill>
                  <a:srgbClr val="66CCFF"/>
                </a:solidFill>
              </a:rPr>
              <a:t>O = Ca(OH)</a:t>
            </a:r>
            <a:r>
              <a:rPr kumimoji="0" lang="en-US" sz="1600">
                <a:solidFill>
                  <a:srgbClr val="66CCFF"/>
                </a:solidFill>
              </a:rPr>
              <a:t>2</a:t>
            </a:r>
            <a:r>
              <a:rPr kumimoji="0" lang="en-US" sz="2400">
                <a:solidFill>
                  <a:srgbClr val="66CCFF"/>
                </a:solidFill>
              </a:rPr>
              <a:t> + H</a:t>
            </a:r>
            <a:r>
              <a:rPr kumimoji="0" lang="en-US" sz="1600">
                <a:solidFill>
                  <a:srgbClr val="66CCFF"/>
                </a:solidFill>
              </a:rPr>
              <a:t>2</a:t>
            </a:r>
            <a:endParaRPr kumimoji="0" lang="ru-RU" sz="2400">
              <a:solidFill>
                <a:srgbClr val="66CCFF"/>
              </a:solidFill>
            </a:endParaRPr>
          </a:p>
          <a:p>
            <a:pPr marL="342900" indent="-342900"/>
            <a:endParaRPr kumimoji="0" lang="ru-RU" sz="2400">
              <a:solidFill>
                <a:srgbClr val="66FFFF"/>
              </a:solidFill>
            </a:endParaRPr>
          </a:p>
          <a:p>
            <a:pPr marL="342900" indent="-342900"/>
            <a:r>
              <a:rPr kumimoji="0" lang="en-US" sz="2800">
                <a:solidFill>
                  <a:srgbClr val="FFFF99"/>
                </a:solidFill>
              </a:rPr>
              <a:t>2.2.</a:t>
            </a:r>
            <a:r>
              <a:rPr kumimoji="0" lang="ru-RU" sz="2800">
                <a:solidFill>
                  <a:srgbClr val="FFFF99"/>
                </a:solidFill>
              </a:rPr>
              <a:t>с кислотами:</a:t>
            </a:r>
            <a:r>
              <a:rPr lang="ru-RU" sz="2800"/>
              <a:t> </a:t>
            </a:r>
            <a:r>
              <a:rPr lang="ru-RU" sz="2000"/>
              <a:t>(кроме концентрированной </a:t>
            </a:r>
            <a:r>
              <a:rPr lang="en-US" sz="2000"/>
              <a:t>HNO</a:t>
            </a:r>
            <a:r>
              <a:rPr lang="en-US" sz="2000" baseline="-25000"/>
              <a:t>3</a:t>
            </a:r>
            <a:r>
              <a:rPr lang="en-US" sz="2000"/>
              <a:t>)</a:t>
            </a:r>
            <a:endParaRPr kumimoji="0" lang="en-US" sz="2000">
              <a:solidFill>
                <a:srgbClr val="FFFF99"/>
              </a:solidFill>
            </a:endParaRPr>
          </a:p>
          <a:p>
            <a:pPr marL="342900" indent="-342900"/>
            <a:endParaRPr kumimoji="0" lang="en-US" sz="1800">
              <a:solidFill>
                <a:srgbClr val="FFFF99"/>
              </a:solidFill>
            </a:endParaRPr>
          </a:p>
          <a:p>
            <a:pPr marL="342900" indent="-342900"/>
            <a:r>
              <a:rPr kumimoji="0" lang="ru-RU" sz="2400"/>
              <a:t>            </a:t>
            </a:r>
            <a:r>
              <a:rPr kumimoji="0" lang="en-US" sz="2400">
                <a:solidFill>
                  <a:srgbClr val="66CCFF"/>
                </a:solidFill>
              </a:rPr>
              <a:t>Ca + H</a:t>
            </a:r>
            <a:r>
              <a:rPr kumimoji="0" lang="en-US" sz="1800">
                <a:solidFill>
                  <a:srgbClr val="66CCFF"/>
                </a:solidFill>
              </a:rPr>
              <a:t>2</a:t>
            </a:r>
            <a:r>
              <a:rPr kumimoji="0" lang="en-US" sz="2400">
                <a:solidFill>
                  <a:srgbClr val="66CCFF"/>
                </a:solidFill>
              </a:rPr>
              <a:t>SO</a:t>
            </a:r>
            <a:r>
              <a:rPr kumimoji="0" lang="en-US" sz="1800">
                <a:solidFill>
                  <a:srgbClr val="66CCFF"/>
                </a:solidFill>
              </a:rPr>
              <a:t>4</a:t>
            </a:r>
            <a:r>
              <a:rPr kumimoji="0" lang="en-US" sz="2400">
                <a:solidFill>
                  <a:srgbClr val="66CCFF"/>
                </a:solidFill>
              </a:rPr>
              <a:t> = CaSO</a:t>
            </a:r>
            <a:r>
              <a:rPr kumimoji="0" lang="en-US" sz="1800">
                <a:solidFill>
                  <a:srgbClr val="66CCFF"/>
                </a:solidFill>
              </a:rPr>
              <a:t>4</a:t>
            </a:r>
            <a:r>
              <a:rPr kumimoji="0" lang="en-US" sz="2400">
                <a:solidFill>
                  <a:srgbClr val="66CCFF"/>
                </a:solidFill>
              </a:rPr>
              <a:t> + H</a:t>
            </a:r>
            <a:r>
              <a:rPr kumimoji="0" lang="en-US" sz="1800">
                <a:solidFill>
                  <a:srgbClr val="66CCFF"/>
                </a:solidFill>
              </a:rPr>
              <a:t>2</a:t>
            </a:r>
            <a:endParaRPr kumimoji="0" lang="ru-RU" sz="2400">
              <a:solidFill>
                <a:srgbClr val="66CCFF"/>
              </a:solidFill>
            </a:endParaRPr>
          </a:p>
          <a:p>
            <a:pPr marL="342900" indent="-342900"/>
            <a:endParaRPr kumimoji="0" lang="en-US" sz="2400">
              <a:solidFill>
                <a:srgbClr val="66FFFF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7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7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7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7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7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7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15370" cy="6433172"/>
          </a:xfrm>
          <a:ln w="762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42900" indent="-342900"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defRPr/>
            </a:pPr>
            <a:r>
              <a:rPr lang="ru-RU" sz="2800" dirty="0" smtClean="0"/>
              <a:t>- С фтором реагирует на холоду: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	</a:t>
            </a:r>
            <a:r>
              <a:rPr lang="ru-RU" sz="2800" b="1" dirty="0" err="1" smtClean="0">
                <a:solidFill>
                  <a:srgbClr val="66CCFF"/>
                </a:solidFill>
              </a:rPr>
              <a:t>Са+</a:t>
            </a:r>
            <a:r>
              <a:rPr lang="en-US" sz="2800" b="1" dirty="0" smtClean="0">
                <a:solidFill>
                  <a:srgbClr val="66CCFF"/>
                </a:solidFill>
              </a:rPr>
              <a:t>|F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800" b="1" dirty="0" smtClean="0">
                <a:solidFill>
                  <a:srgbClr val="66CCFF"/>
                </a:solidFill>
              </a:rPr>
              <a:t> =</a:t>
            </a:r>
            <a:r>
              <a:rPr lang="ru-RU" sz="2800" b="1" dirty="0" smtClean="0">
                <a:solidFill>
                  <a:srgbClr val="66CCFF"/>
                </a:solidFill>
              </a:rPr>
              <a:t> CaF</a:t>
            </a:r>
            <a:r>
              <a:rPr lang="ru-RU" sz="2800" b="1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baseline="-25000" dirty="0" smtClean="0">
                <a:solidFill>
                  <a:srgbClr val="66CCFF"/>
                </a:solidFill>
              </a:rPr>
              <a:t/>
            </a:r>
            <a:br>
              <a:rPr lang="ru-RU" sz="2800" baseline="-25000" dirty="0" smtClean="0">
                <a:solidFill>
                  <a:srgbClr val="66CCFF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-</a:t>
            </a:r>
            <a:r>
              <a:rPr lang="en-US" sz="2800" dirty="0" smtClean="0"/>
              <a:t>C</a:t>
            </a:r>
            <a:r>
              <a:rPr lang="ru-RU" sz="2800" dirty="0" smtClean="0"/>
              <a:t> хлором и бромом при температуре свыше 400°C: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66CCFF"/>
                </a:solidFill>
              </a:rPr>
              <a:t> 	Са+С</a:t>
            </a:r>
            <a:r>
              <a:rPr lang="en-US" sz="2800" b="1" dirty="0" smtClean="0">
                <a:solidFill>
                  <a:srgbClr val="66CCFF"/>
                </a:solidFill>
              </a:rPr>
              <a:t>l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800" b="1" dirty="0" smtClean="0">
                <a:solidFill>
                  <a:srgbClr val="66CCFF"/>
                </a:solidFill>
              </a:rPr>
              <a:t> =CaCl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>2</a:t>
            </a:r>
            <a:br>
              <a:rPr lang="en-US" sz="2800" b="1" baseline="-25000" dirty="0" smtClean="0">
                <a:solidFill>
                  <a:srgbClr val="66CCFF"/>
                </a:solidFill>
              </a:rPr>
            </a:br>
            <a:r>
              <a:rPr lang="en-US" sz="2800" b="1" dirty="0" smtClean="0">
                <a:solidFill>
                  <a:srgbClr val="66CCFF"/>
                </a:solidFill>
              </a:rPr>
              <a:t> </a:t>
            </a:r>
            <a:r>
              <a:rPr lang="ru-RU" sz="2800" b="1" dirty="0" smtClean="0">
                <a:solidFill>
                  <a:srgbClr val="66CCFF"/>
                </a:solidFill>
              </a:rPr>
              <a:t>	</a:t>
            </a:r>
            <a:r>
              <a:rPr lang="ru-RU" sz="2800" b="1" dirty="0" err="1" smtClean="0">
                <a:solidFill>
                  <a:srgbClr val="66CCFF"/>
                </a:solidFill>
              </a:rPr>
              <a:t>Са+</a:t>
            </a:r>
            <a:r>
              <a:rPr lang="en-US" sz="2800" b="1" dirty="0" smtClean="0">
                <a:solidFill>
                  <a:srgbClr val="66CCFF"/>
                </a:solidFill>
              </a:rPr>
              <a:t>Br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>2</a:t>
            </a:r>
            <a:r>
              <a:rPr lang="en-US" sz="2800" b="1" dirty="0" smtClean="0">
                <a:solidFill>
                  <a:srgbClr val="66CCFF"/>
                </a:solidFill>
              </a:rPr>
              <a:t> =CaBr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b="1" baseline="-25000" dirty="0" smtClean="0">
                <a:solidFill>
                  <a:srgbClr val="66CCFF"/>
                </a:solidFill>
              </a:rPr>
              <a:t/>
            </a:r>
            <a:br>
              <a:rPr lang="ru-RU" sz="2800" b="1" baseline="-25000" dirty="0" smtClean="0">
                <a:solidFill>
                  <a:srgbClr val="66CCFF"/>
                </a:solidFill>
              </a:rPr>
            </a:br>
            <a:r>
              <a:rPr lang="ru-RU" sz="2800" b="1" dirty="0" smtClean="0">
                <a:solidFill>
                  <a:srgbClr val="66CCFF"/>
                </a:solidFill>
              </a:rPr>
              <a:t/>
            </a:r>
            <a:br>
              <a:rPr lang="ru-RU" sz="2800" b="1" dirty="0" smtClean="0">
                <a:solidFill>
                  <a:srgbClr val="66CCFF"/>
                </a:solidFill>
              </a:rPr>
            </a:br>
            <a:r>
              <a:rPr lang="ru-RU" sz="2800" b="1" dirty="0" smtClean="0">
                <a:solidFill>
                  <a:srgbClr val="FFFFFF"/>
                </a:solidFill>
              </a:rPr>
              <a:t>-</a:t>
            </a:r>
            <a:r>
              <a:rPr lang="ru-RU" sz="2800" dirty="0" smtClean="0"/>
              <a:t>При нагревании на воздухе или в кислороде воспламеняется, давая основной оксид </a:t>
            </a:r>
            <a:r>
              <a:rPr lang="ru-RU" sz="2800" dirty="0" err="1" smtClean="0"/>
              <a:t>CaO</a:t>
            </a:r>
            <a:r>
              <a:rPr lang="ru-RU" sz="2800" dirty="0" smtClean="0"/>
              <a:t>. Известны также </a:t>
            </a:r>
            <a:r>
              <a:rPr lang="ru-RU" sz="2800" dirty="0" err="1" smtClean="0"/>
              <a:t>пероксиды</a:t>
            </a:r>
            <a:r>
              <a:rPr lang="ru-RU" sz="2800" dirty="0" smtClean="0"/>
              <a:t> </a:t>
            </a:r>
            <a:r>
              <a:rPr lang="ru-RU" sz="2800" dirty="0" err="1" smtClean="0"/>
              <a:t>Ca</a:t>
            </a:r>
            <a:r>
              <a:rPr lang="ru-RU" sz="2800" dirty="0" smtClean="0"/>
              <a:t> - </a:t>
            </a:r>
            <a:r>
              <a:rPr lang="ru-RU" sz="2800" dirty="0" smtClean="0">
                <a:solidFill>
                  <a:srgbClr val="66CCFF"/>
                </a:solidFill>
              </a:rPr>
              <a:t>CaO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и CaO</a:t>
            </a:r>
            <a:r>
              <a:rPr lang="ru-RU" sz="2800" baseline="-25000" dirty="0" smtClean="0">
                <a:solidFill>
                  <a:srgbClr val="66CCFF"/>
                </a:solidFill>
              </a:rPr>
              <a:t>4</a:t>
            </a:r>
            <a:r>
              <a:rPr lang="ru-RU" sz="2800" dirty="0" smtClean="0"/>
              <a:t>. </a:t>
            </a:r>
            <a:endParaRPr lang="en-US" sz="2800" b="1" dirty="0" smtClean="0">
              <a:ln>
                <a:solidFill>
                  <a:srgbClr val="FFFFFF"/>
                </a:solidFill>
              </a:ln>
              <a:solidFill>
                <a:srgbClr val="66CCFF"/>
              </a:solidFill>
            </a:endParaRPr>
          </a:p>
          <a:p>
            <a:pPr marL="342900" indent="-342900" eaLnBrk="1" hangingPunct="1">
              <a:buFontTx/>
              <a:buAutoNum type="arabicPeriod"/>
              <a:defRPr/>
            </a:pP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marL="342900" indent="-342900" eaLnBrk="1" hangingPunct="1">
              <a:defRPr/>
            </a:pPr>
            <a:endParaRPr lang="en-US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>
          <a:xfrm>
            <a:off x="642910" y="428604"/>
            <a:ext cx="7772400" cy="5866863"/>
          </a:xfrm>
          <a:ln w="762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hangingPunct="1">
              <a:buFontTx/>
              <a:buAutoNum type="arabicPeriod"/>
              <a:defRPr/>
            </a:pPr>
            <a:endParaRPr lang="en-US" sz="28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800" dirty="0" smtClean="0"/>
              <a:t>Трудно вступают в реакцию с азотом и фосфором:</a:t>
            </a:r>
            <a:br>
              <a:rPr lang="ru-RU" sz="2800" dirty="0" smtClean="0"/>
            </a:br>
            <a:r>
              <a:rPr lang="ru-RU" sz="2800" dirty="0" err="1" smtClean="0">
                <a:solidFill>
                  <a:srgbClr val="66CCFF"/>
                </a:solidFill>
              </a:rPr>
              <a:t>ЗСа</a:t>
            </a:r>
            <a:r>
              <a:rPr lang="ru-RU" sz="2800" dirty="0" smtClean="0">
                <a:solidFill>
                  <a:srgbClr val="66CCFF"/>
                </a:solidFill>
              </a:rPr>
              <a:t> + N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= Са</a:t>
            </a:r>
            <a:r>
              <a:rPr lang="ru-RU" sz="2800" baseline="-25000" dirty="0" smtClean="0">
                <a:solidFill>
                  <a:srgbClr val="66CCFF"/>
                </a:solidFill>
              </a:rPr>
              <a:t>3</a:t>
            </a:r>
            <a:r>
              <a:rPr lang="ru-RU" sz="2800" dirty="0" smtClean="0">
                <a:solidFill>
                  <a:srgbClr val="66CCFF"/>
                </a:solidFill>
              </a:rPr>
              <a:t>N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(нитрид магния)</a:t>
            </a:r>
            <a:br>
              <a:rPr lang="ru-RU" sz="2800" dirty="0" smtClean="0">
                <a:solidFill>
                  <a:srgbClr val="66CCFF"/>
                </a:solidFill>
              </a:rPr>
            </a:br>
            <a:r>
              <a:rPr lang="ru-RU" sz="2800" dirty="0" err="1" smtClean="0">
                <a:solidFill>
                  <a:srgbClr val="66CCFF"/>
                </a:solidFill>
              </a:rPr>
              <a:t>ЗСа</a:t>
            </a:r>
            <a:r>
              <a:rPr lang="ru-RU" sz="2800" dirty="0" smtClean="0">
                <a:solidFill>
                  <a:srgbClr val="66CCFF"/>
                </a:solidFill>
              </a:rPr>
              <a:t> + 2Р = Са</a:t>
            </a:r>
            <a:r>
              <a:rPr lang="ru-RU" sz="2800" baseline="-25000" dirty="0" smtClean="0">
                <a:solidFill>
                  <a:srgbClr val="66CCFF"/>
                </a:solidFill>
              </a:rPr>
              <a:t>3</a:t>
            </a:r>
            <a:r>
              <a:rPr lang="ru-RU" sz="2800" dirty="0" smtClean="0">
                <a:solidFill>
                  <a:srgbClr val="66CCFF"/>
                </a:solidFill>
              </a:rPr>
              <a:t>Р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(фосфид кальция)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endParaRPr lang="en-US" sz="2800" dirty="0" smtClean="0"/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800" dirty="0" smtClean="0"/>
              <a:t>Взаимодействуя с сухим водородом при 300-400 °C, </a:t>
            </a:r>
            <a:r>
              <a:rPr lang="ru-RU" sz="2800" dirty="0" err="1" smtClean="0"/>
              <a:t>Ca</a:t>
            </a:r>
            <a:r>
              <a:rPr lang="ru-RU" sz="2800" dirty="0" smtClean="0"/>
              <a:t> образует гидрид CaH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 - ионное соединение, в котором водород является анионом.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>
                <a:solidFill>
                  <a:srgbClr val="66CCFF"/>
                </a:solidFill>
              </a:rPr>
              <a:t>Са</a:t>
            </a:r>
            <a:r>
              <a:rPr lang="ru-RU" sz="2800" dirty="0" smtClean="0">
                <a:solidFill>
                  <a:srgbClr val="66CCFF"/>
                </a:solidFill>
              </a:rPr>
              <a:t> + Н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= СаН</a:t>
            </a:r>
            <a:r>
              <a:rPr lang="ru-RU" sz="2800" baseline="-25000" dirty="0" smtClean="0">
                <a:solidFill>
                  <a:srgbClr val="66CCFF"/>
                </a:solidFill>
              </a:rPr>
              <a:t>2</a:t>
            </a:r>
            <a:r>
              <a:rPr lang="ru-RU" sz="2800" dirty="0" smtClean="0">
                <a:solidFill>
                  <a:srgbClr val="66CCFF"/>
                </a:solidFill>
              </a:rPr>
              <a:t> (гидрид кальция) </a:t>
            </a:r>
            <a:r>
              <a:rPr lang="en-US" sz="2800" b="1" baseline="-25000" dirty="0" smtClean="0">
                <a:solidFill>
                  <a:srgbClr val="66CCFF"/>
                </a:solidFill>
              </a:rPr>
              <a:t/>
            </a:r>
            <a:br>
              <a:rPr lang="en-US" sz="2800" b="1" baseline="-25000" dirty="0" smtClean="0">
                <a:solidFill>
                  <a:srgbClr val="66CCFF"/>
                </a:solidFill>
              </a:rPr>
            </a:br>
            <a:r>
              <a:rPr lang="en-US" sz="2800" b="1" dirty="0" smtClean="0">
                <a:solidFill>
                  <a:srgbClr val="66CCFF"/>
                </a:solidFill>
              </a:rPr>
              <a:t> </a:t>
            </a:r>
            <a:r>
              <a:rPr lang="ru-RU" sz="2800" b="1" dirty="0" smtClean="0">
                <a:solidFill>
                  <a:srgbClr val="66CCFF"/>
                </a:solidFill>
              </a:rPr>
              <a:t>	</a:t>
            </a:r>
            <a:endParaRPr lang="ru-RU" sz="2400" dirty="0" smtClean="0">
              <a:ln>
                <a:solidFill>
                  <a:srgbClr val="FFFFFF"/>
                </a:solidFill>
              </a:ln>
              <a:solidFill>
                <a:srgbClr val="66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Получение и применение.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640763" cy="5589587"/>
          </a:xfrm>
        </p:spPr>
        <p:txBody>
          <a:bodyPr/>
          <a:lstStyle/>
          <a:p>
            <a:pPr eaLnBrk="1" hangingPunct="1"/>
            <a:r>
              <a:rPr lang="ru-RU" sz="2800" smtClean="0"/>
              <a:t>В промышленности кальций получают двумя способами:</a:t>
            </a:r>
          </a:p>
          <a:p>
            <a:pPr eaLnBrk="1" hangingPunct="1"/>
            <a:r>
              <a:rPr lang="ru-RU" sz="2800" smtClean="0"/>
              <a:t>1.Нагреванием брикетированной смеси СаО и порошка </a:t>
            </a:r>
            <a:r>
              <a:rPr lang="en-US" sz="2800" smtClean="0"/>
              <a:t>Al</a:t>
            </a:r>
            <a:r>
              <a:rPr lang="ru-RU" sz="2800" smtClean="0"/>
              <a:t> при 1200</a:t>
            </a:r>
            <a:r>
              <a:rPr lang="ru-RU" sz="2800" smtClean="0">
                <a:cs typeface="Times New Roman" pitchFamily="18" charset="0"/>
              </a:rPr>
              <a:t>˚С в вакууме 0,01-0,02 мм.рт.ст.Выделяющиеся по реакции:6</a:t>
            </a:r>
            <a:r>
              <a:rPr lang="en-US" sz="2800" smtClean="0">
                <a:cs typeface="Times New Roman" pitchFamily="18" charset="0"/>
              </a:rPr>
              <a:t>CaO+2Al=3CaO*l</a:t>
            </a:r>
            <a:r>
              <a:rPr lang="en-US" sz="2800" baseline="-25000" smtClean="0">
                <a:cs typeface="Times New Roman" pitchFamily="18" charset="0"/>
              </a:rPr>
              <a:t>2</a:t>
            </a:r>
            <a:r>
              <a:rPr lang="en-US" sz="2800" smtClean="0">
                <a:cs typeface="Times New Roman" pitchFamily="18" charset="0"/>
              </a:rPr>
              <a:t>O</a:t>
            </a:r>
            <a:r>
              <a:rPr lang="en-US" sz="2800" baseline="-25000" smtClean="0">
                <a:cs typeface="Times New Roman" pitchFamily="18" charset="0"/>
              </a:rPr>
              <a:t>3</a:t>
            </a:r>
            <a:r>
              <a:rPr lang="en-US" sz="2800" smtClean="0">
                <a:cs typeface="Times New Roman" pitchFamily="18" charset="0"/>
              </a:rPr>
              <a:t>+3Ca </a:t>
            </a:r>
            <a:r>
              <a:rPr lang="ru-RU" sz="2800" smtClean="0">
                <a:cs typeface="Times New Roman" pitchFamily="18" charset="0"/>
              </a:rPr>
              <a:t>пары</a:t>
            </a:r>
            <a:r>
              <a:rPr lang="ru-RU" sz="2800" smtClean="0"/>
              <a:t> кальция конденсируются на холодной поверхности;</a:t>
            </a:r>
          </a:p>
          <a:p>
            <a:pPr eaLnBrk="1" hangingPunct="1"/>
            <a:r>
              <a:rPr lang="ru-RU" sz="2800" smtClean="0"/>
              <a:t>2.Электролизом расплава</a:t>
            </a:r>
            <a:r>
              <a:rPr lang="en-US" sz="2800" smtClean="0"/>
              <a:t> CaCl</a:t>
            </a:r>
            <a:r>
              <a:rPr lang="en-US" sz="2800" baseline="-25000" smtClean="0"/>
              <a:t>2</a:t>
            </a:r>
            <a:r>
              <a:rPr lang="en-US" sz="2800" smtClean="0"/>
              <a:t> </a:t>
            </a:r>
            <a:r>
              <a:rPr lang="ru-RU" sz="2800" smtClean="0"/>
              <a:t>и</a:t>
            </a:r>
            <a:r>
              <a:rPr lang="en-US" sz="2800" smtClean="0"/>
              <a:t> KCl </a:t>
            </a:r>
            <a:r>
              <a:rPr lang="ru-RU" sz="2800" smtClean="0"/>
              <a:t>с жидким медно-кальциевым катодом приготовляют сплав </a:t>
            </a:r>
            <a:r>
              <a:rPr lang="en-US" sz="2800" smtClean="0"/>
              <a:t>Cu-Ca(65%Ca)</a:t>
            </a:r>
            <a:r>
              <a:rPr lang="ru-RU" sz="2800" smtClean="0"/>
              <a:t>,из которого </a:t>
            </a:r>
            <a:r>
              <a:rPr lang="en-US" sz="2800" smtClean="0"/>
              <a:t>Ca</a:t>
            </a:r>
            <a:r>
              <a:rPr lang="ru-RU" sz="2800" smtClean="0"/>
              <a:t> отгоняют при температуре 950-1000</a:t>
            </a:r>
            <a:r>
              <a:rPr lang="en-US" sz="2800" smtClean="0">
                <a:cs typeface="Times New Roman" pitchFamily="18" charset="0"/>
              </a:rPr>
              <a:t>˚</a:t>
            </a:r>
            <a:r>
              <a:rPr lang="ru-RU" sz="2800" smtClean="0">
                <a:cs typeface="Times New Roman" pitchFamily="18" charset="0"/>
              </a:rPr>
              <a:t>С в вакууме 0,1-0,001 мм.рт.ст.   </a:t>
            </a:r>
            <a:endParaRPr lang="en-US" sz="2800" smtClean="0"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428750" y="228600"/>
            <a:ext cx="7562850" cy="1447800"/>
          </a:xfrm>
        </p:spPr>
        <p:txBody>
          <a:bodyPr/>
          <a:lstStyle/>
          <a:p>
            <a:pPr eaLnBrk="1" hangingPunct="1"/>
            <a:r>
              <a:rPr lang="ru-RU" b="1" smtClean="0"/>
              <a:t>Источники информации </a:t>
            </a:r>
            <a:r>
              <a:rPr lang="ru-RU" smtClean="0"/>
              <a:t>: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http://www.chem100.ru/elem.php?n=20</a:t>
            </a:r>
            <a:endParaRPr lang="ru-RU" smtClean="0"/>
          </a:p>
          <a:p>
            <a:pPr eaLnBrk="1" hangingPunct="1"/>
            <a:r>
              <a:rPr lang="en-US" smtClean="0">
                <a:hlinkClick r:id="rId3"/>
              </a:rPr>
              <a:t>http://all-met.narod.ru/him.html</a:t>
            </a:r>
            <a:endParaRPr lang="ru-RU" smtClean="0"/>
          </a:p>
          <a:p>
            <a:pPr eaLnBrk="1" hangingPunct="1"/>
            <a:r>
              <a:rPr lang="en-US" smtClean="0">
                <a:hlinkClick r:id="rId4"/>
              </a:rPr>
              <a:t>http://images.yandex.ru/yandsearch</a:t>
            </a:r>
            <a:r>
              <a:rPr lang="en-US" smtClean="0"/>
              <a:t>?</a:t>
            </a:r>
            <a:endParaRPr lang="ru-RU" smtClean="0"/>
          </a:p>
          <a:p>
            <a:pPr eaLnBrk="1" hangingPunct="1"/>
            <a:r>
              <a:rPr lang="en-US" smtClean="0">
                <a:hlinkClick r:id="rId5"/>
              </a:rPr>
              <a:t>http://ru.wikipedia.org</a:t>
            </a:r>
            <a:endParaRPr lang="ru-RU" smtClean="0"/>
          </a:p>
          <a:p>
            <a:pPr eaLnBrk="1" hangingPunct="1"/>
            <a:r>
              <a:rPr lang="en-US" smtClean="0">
                <a:hlinkClick r:id="rId6"/>
              </a:rPr>
              <a:t>http://www.leovit.ru/calcium.html</a:t>
            </a:r>
            <a:endParaRPr lang="ru-RU" smtClean="0"/>
          </a:p>
          <a:p>
            <a:pPr eaLnBrk="1" hangingPunct="1"/>
            <a:r>
              <a:rPr lang="en-US" smtClean="0">
                <a:hlinkClick r:id="rId7"/>
              </a:rPr>
              <a:t>http://www.edimka.ru/text/sostav-produktov/caltsiy</a:t>
            </a:r>
            <a:endParaRPr lang="ru-RU" smtClean="0"/>
          </a:p>
          <a:p>
            <a:pPr eaLnBrk="1" hangingPunct="1"/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Picture 4" descr="CA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86475" y="0"/>
            <a:ext cx="3057525" cy="2857500"/>
          </a:xfrm>
          <a:noFill/>
        </p:spPr>
      </p:pic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684213" y="2133600"/>
            <a:ext cx="5903912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/>
              <a:t>	В латинском языке слово «calx» обозначает известь и сравнительно мягкие, легко обрабатываемые камни, в первую очередь мел и мрамор. От этого слова и произошло название элемента №20.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928688" y="428625"/>
            <a:ext cx="7415212" cy="4143375"/>
          </a:xfrm>
        </p:spPr>
        <p:txBody>
          <a:bodyPr/>
          <a:lstStyle/>
          <a:p>
            <a:pPr eaLnBrk="1" hangingPunct="1"/>
            <a:r>
              <a:rPr lang="ru-RU" smtClean="0"/>
              <a:t>Природный элемент представляет смесь шести стабильных изотопов:</a:t>
            </a:r>
          </a:p>
          <a:p>
            <a:pPr eaLnBrk="1" hangingPunct="1"/>
            <a:r>
              <a:rPr lang="ru-RU" smtClean="0"/>
              <a:t> </a:t>
            </a:r>
            <a:r>
              <a:rPr lang="ru-RU" baseline="30000" smtClean="0"/>
              <a:t>40</a:t>
            </a:r>
            <a:r>
              <a:rPr lang="ru-RU" smtClean="0"/>
              <a:t>Ca, </a:t>
            </a:r>
          </a:p>
          <a:p>
            <a:pPr eaLnBrk="1" hangingPunct="1"/>
            <a:r>
              <a:rPr lang="ru-RU" baseline="30000" smtClean="0"/>
              <a:t>42</a:t>
            </a:r>
            <a:r>
              <a:rPr lang="ru-RU" smtClean="0"/>
              <a:t>Ca, </a:t>
            </a:r>
          </a:p>
          <a:p>
            <a:pPr eaLnBrk="1" hangingPunct="1"/>
            <a:r>
              <a:rPr lang="ru-RU" baseline="30000" smtClean="0"/>
              <a:t>43</a:t>
            </a:r>
            <a:r>
              <a:rPr lang="ru-RU" smtClean="0"/>
              <a:t>Ca, </a:t>
            </a:r>
          </a:p>
          <a:p>
            <a:pPr eaLnBrk="1" hangingPunct="1"/>
            <a:r>
              <a:rPr lang="ru-RU" baseline="30000" smtClean="0"/>
              <a:t>44</a:t>
            </a:r>
            <a:r>
              <a:rPr lang="ru-RU" smtClean="0"/>
              <a:t>Ca, </a:t>
            </a:r>
          </a:p>
          <a:p>
            <a:pPr eaLnBrk="1" hangingPunct="1"/>
            <a:r>
              <a:rPr lang="ru-RU" baseline="30000" smtClean="0"/>
              <a:t>46</a:t>
            </a:r>
            <a:r>
              <a:rPr lang="ru-RU" smtClean="0"/>
              <a:t>Ca </a:t>
            </a:r>
          </a:p>
          <a:p>
            <a:pPr eaLnBrk="1" hangingPunct="1"/>
            <a:r>
              <a:rPr lang="ru-RU" baseline="30000" smtClean="0"/>
              <a:t>48</a:t>
            </a:r>
            <a:r>
              <a:rPr lang="ru-RU" smtClean="0"/>
              <a:t>Ca,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из которых наиболее распространен </a:t>
            </a:r>
            <a:r>
              <a:rPr lang="ru-RU" baseline="30000" smtClean="0"/>
              <a:t>40</a:t>
            </a:r>
            <a:r>
              <a:rPr lang="ru-RU" smtClean="0"/>
              <a:t>Ca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    (96, 97%). </a:t>
            </a:r>
          </a:p>
          <a:p>
            <a:pPr eaLnBrk="1" hangingPunct="1"/>
            <a:endParaRPr lang="ru-RU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500188"/>
            <a:ext cx="428625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1" name="Picture 8" descr="КАЛЬЦИЙ ТАБЛ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/>
          <p:cNvSpPr>
            <a:spLocks noGrp="1" noChangeArrowheads="1"/>
          </p:cNvSpPr>
          <p:nvPr>
            <p:ph type="title"/>
          </p:nvPr>
        </p:nvSpPr>
        <p:spPr>
          <a:xfrm>
            <a:off x="3059113" y="333375"/>
            <a:ext cx="6084887" cy="14478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Вильгельм Бунзен</a:t>
            </a: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-4605338" y="187325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8196" name="Picture 4" descr="D:\collection\chemists\p14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-4605338" y="1873250"/>
            <a:ext cx="1428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30" name="Rectangle 6"/>
          <p:cNvSpPr>
            <a:spLocks noChangeArrowheads="1"/>
          </p:cNvSpPr>
          <p:nvPr/>
        </p:nvSpPr>
        <p:spPr bwMode="auto">
          <a:xfrm>
            <a:off x="3059113" y="1884363"/>
            <a:ext cx="4681537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kumimoji="0" lang="ru-RU" b="1">
                <a:solidFill>
                  <a:srgbClr val="FFFFFF"/>
                </a:solidFill>
              </a:rPr>
              <a:t>Немецкий химик. Разработал ряд методов исследования химических веществ. Получил посредством электролиза </a:t>
            </a:r>
            <a:r>
              <a:rPr kumimoji="0" lang="ru-RU" b="1">
                <a:solidFill>
                  <a:srgbClr val="FF0000"/>
                </a:solidFill>
              </a:rPr>
              <a:t>кальций, </a:t>
            </a:r>
            <a:r>
              <a:rPr kumimoji="0" lang="ru-RU" b="1">
                <a:solidFill>
                  <a:srgbClr val="FFFFFF"/>
                </a:solidFill>
              </a:rPr>
              <a:t>марганец, магний и другие металлы. </a:t>
            </a:r>
          </a:p>
        </p:txBody>
      </p:sp>
      <p:pic>
        <p:nvPicPr>
          <p:cNvPr id="8198" name="Picture 7" descr="p14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2817813" cy="4508500"/>
          </a:xfrm>
          <a:noFill/>
        </p:spPr>
      </p:pic>
      <p:sp>
        <p:nvSpPr>
          <p:cNvPr id="154635" name="Text Box 11"/>
          <p:cNvSpPr txBox="1">
            <a:spLocks noChangeArrowheads="1"/>
          </p:cNvSpPr>
          <p:nvPr/>
        </p:nvSpPr>
        <p:spPr bwMode="auto">
          <a:xfrm>
            <a:off x="250825" y="4652963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ru-RU" sz="2400" b="1">
                <a:solidFill>
                  <a:srgbClr val="FFFF00"/>
                </a:solidFill>
              </a:rPr>
              <a:t>1811-1899</a:t>
            </a:r>
            <a:r>
              <a:rPr kumimoji="0" lang="ru-RU" sz="1800" b="1">
                <a:solidFill>
                  <a:srgbClr val="FFFF00"/>
                </a:solidFill>
              </a:rPr>
              <a:t> гг.</a:t>
            </a:r>
            <a:endParaRPr lang="ru-RU" sz="18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0" grpId="0" build="allAtOnce"/>
      <p:bldP spid="1546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661988" y="571500"/>
            <a:ext cx="7772400" cy="5448300"/>
          </a:xfrm>
        </p:spPr>
        <p:txBody>
          <a:bodyPr/>
          <a:lstStyle/>
          <a:p>
            <a:pPr eaLnBrk="1" hangingPunct="1"/>
            <a:r>
              <a:rPr lang="ru-RU" smtClean="0"/>
              <a:t>В биосфере происходит исключительно резкая дифференциация Ca, связанная главным образом с "карбонатным равновесием": при взаимодействии углекислого газа с карбонатом СаСО</a:t>
            </a:r>
            <a:r>
              <a:rPr lang="ru-RU" baseline="-25000" smtClean="0"/>
              <a:t>3</a:t>
            </a:r>
            <a:r>
              <a:rPr lang="ru-RU" smtClean="0"/>
              <a:t> образуется растворимый бикарбонат Ca(HCO</a:t>
            </a:r>
            <a:r>
              <a:rPr lang="ru-RU" baseline="-25000" smtClean="0"/>
              <a:t>3</a:t>
            </a:r>
            <a:r>
              <a:rPr lang="ru-RU" smtClean="0"/>
              <a:t>)</a:t>
            </a:r>
            <a:r>
              <a:rPr lang="ru-RU" baseline="-25000" smtClean="0"/>
              <a:t>2</a:t>
            </a:r>
            <a:r>
              <a:rPr lang="ru-RU" smtClean="0"/>
              <a:t>:</a:t>
            </a:r>
          </a:p>
          <a:p>
            <a:pPr eaLnBrk="1" hangingPunct="1"/>
            <a:r>
              <a:rPr lang="ru-RU" smtClean="0"/>
              <a:t> CaCO</a:t>
            </a:r>
            <a:r>
              <a:rPr lang="ru-RU" baseline="-25000" smtClean="0"/>
              <a:t>3</a:t>
            </a:r>
            <a:r>
              <a:rPr lang="ru-RU" smtClean="0"/>
              <a:t> + H</a:t>
            </a:r>
            <a:r>
              <a:rPr lang="ru-RU" baseline="-25000" smtClean="0"/>
              <a:t>2</a:t>
            </a:r>
            <a:r>
              <a:rPr lang="ru-RU" smtClean="0"/>
              <a:t>O + CO</a:t>
            </a:r>
            <a:r>
              <a:rPr lang="ru-RU" baseline="-25000" smtClean="0"/>
              <a:t>2</a:t>
            </a:r>
            <a:r>
              <a:rPr lang="ru-RU" smtClean="0"/>
              <a:t> = Ca(HCO</a:t>
            </a:r>
            <a:r>
              <a:rPr lang="ru-RU" baseline="-25000" smtClean="0"/>
              <a:t>3</a:t>
            </a:r>
            <a:r>
              <a:rPr lang="ru-RU" smtClean="0"/>
              <a:t>)</a:t>
            </a:r>
            <a:r>
              <a:rPr lang="ru-RU" baseline="-25000" smtClean="0"/>
              <a:t>2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928688" y="182563"/>
            <a:ext cx="614362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Эта реакция обратима и является основой перераспределения Ca. </a:t>
            </a:r>
          </a:p>
          <a:p>
            <a:endParaRPr lang="ru-RU"/>
          </a:p>
          <a:p>
            <a:r>
              <a:rPr lang="ru-RU"/>
              <a:t>При высоком содержании CO</a:t>
            </a:r>
            <a:r>
              <a:rPr lang="ru-RU" baseline="-25000"/>
              <a:t>2</a:t>
            </a:r>
            <a:r>
              <a:rPr lang="ru-RU"/>
              <a:t> в водах Ca находится в растворе, </a:t>
            </a:r>
          </a:p>
          <a:p>
            <a:r>
              <a:rPr lang="ru-RU"/>
              <a:t>а при низком содержании CO</a:t>
            </a:r>
            <a:r>
              <a:rPr lang="ru-RU" baseline="-25000"/>
              <a:t>2</a:t>
            </a:r>
            <a:r>
              <a:rPr lang="ru-RU"/>
              <a:t> в осадок выпадает минерал кальцит CaCO</a:t>
            </a:r>
            <a:r>
              <a:rPr lang="ru-RU" baseline="-25000"/>
              <a:t>3</a:t>
            </a:r>
            <a:r>
              <a:rPr lang="ru-RU"/>
              <a:t>, </a:t>
            </a:r>
          </a:p>
          <a:p>
            <a:r>
              <a:rPr lang="ru-RU"/>
              <a:t>образуя мощные залежи известняка, мела, мрамора. </a:t>
            </a: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57875" y="3714750"/>
            <a:ext cx="2600325" cy="26003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45125"/>
            <a:ext cx="8523287" cy="1160463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FFFF00"/>
                </a:solidFill>
              </a:rPr>
              <a:t/>
            </a:r>
            <a:br>
              <a:rPr lang="ru-RU" sz="2400" smtClean="0">
                <a:solidFill>
                  <a:srgbClr val="FFFF00"/>
                </a:solidFill>
              </a:rPr>
            </a:br>
            <a:r>
              <a:rPr lang="ru-RU" sz="2400" smtClean="0">
                <a:solidFill>
                  <a:srgbClr val="FFFF00"/>
                </a:solidFill>
              </a:rPr>
              <a:t/>
            </a:r>
            <a:br>
              <a:rPr lang="ru-RU" sz="2400" smtClean="0">
                <a:solidFill>
                  <a:srgbClr val="FFFF00"/>
                </a:solidFill>
              </a:rPr>
            </a:br>
            <a:r>
              <a:rPr lang="ru-RU" sz="2800" smtClean="0">
                <a:solidFill>
                  <a:srgbClr val="FFFF00"/>
                </a:solidFill>
              </a:rPr>
              <a:t>КАЛЬЦИЙ СОДЕРЖИТСЯ В ГОРНЫХ ПОРОДАХ .</a:t>
            </a:r>
          </a:p>
        </p:txBody>
      </p:sp>
      <p:pic>
        <p:nvPicPr>
          <p:cNvPr id="11267" name="Picture 4" descr="арка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60350"/>
            <a:ext cx="8497888" cy="5761038"/>
          </a:xfr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</p:bldLst>
  </p:timing>
</p:sld>
</file>

<file path=ppt/theme/theme1.xml><?xml version="1.0" encoding="utf-8"?>
<a:theme xmlns:a="http://schemas.openxmlformats.org/drawingml/2006/main" name="Business Plan">
  <a:themeElements>
    <a:clrScheme name="Business Plan 1">
      <a:dk1>
        <a:srgbClr val="000000"/>
      </a:dk1>
      <a:lt1>
        <a:srgbClr val="EAEAEA"/>
      </a:lt1>
      <a:dk2>
        <a:srgbClr val="00763B"/>
      </a:dk2>
      <a:lt2>
        <a:srgbClr val="FFFFCC"/>
      </a:lt2>
      <a:accent1>
        <a:srgbClr val="CC6600"/>
      </a:accent1>
      <a:accent2>
        <a:srgbClr val="FF9900"/>
      </a:accent2>
      <a:accent3>
        <a:srgbClr val="AABDAF"/>
      </a:accent3>
      <a:accent4>
        <a:srgbClr val="C8C8C8"/>
      </a:accent4>
      <a:accent5>
        <a:srgbClr val="E2B8AA"/>
      </a:accent5>
      <a:accent6>
        <a:srgbClr val="E78A00"/>
      </a:accent6>
      <a:hlink>
        <a:srgbClr val="CC3300"/>
      </a:hlink>
      <a:folHlink>
        <a:srgbClr val="71BB96"/>
      </a:folHlink>
    </a:clrScheme>
    <a:fontScheme name="Business Pl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usiness Plan 1">
        <a:dk1>
          <a:srgbClr val="000000"/>
        </a:dk1>
        <a:lt1>
          <a:srgbClr val="EAEAEA"/>
        </a:lt1>
        <a:dk2>
          <a:srgbClr val="00763B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AABDAF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71BB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2">
        <a:dk1>
          <a:srgbClr val="000000"/>
        </a:dk1>
        <a:lt1>
          <a:srgbClr val="FFFFFF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4">
        <a:dk1>
          <a:srgbClr val="271A0D"/>
        </a:dk1>
        <a:lt1>
          <a:srgbClr val="EAEAEA"/>
        </a:lt1>
        <a:dk2>
          <a:srgbClr val="996633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CAB8AD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CA956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5">
        <a:dk1>
          <a:srgbClr val="001428"/>
        </a:dk1>
        <a:lt1>
          <a:srgbClr val="DDDDDD"/>
        </a:lt1>
        <a:dk2>
          <a:srgbClr val="336699"/>
        </a:dk2>
        <a:lt2>
          <a:srgbClr val="CCFFCC"/>
        </a:lt2>
        <a:accent1>
          <a:srgbClr val="009999"/>
        </a:accent1>
        <a:accent2>
          <a:srgbClr val="8263A2"/>
        </a:accent2>
        <a:accent3>
          <a:srgbClr val="ADB8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699BC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Plan</Template>
  <TotalTime>1257</TotalTime>
  <Words>485</Words>
  <Application>Microsoft Office PowerPoint</Application>
  <PresentationFormat>Экран (4:3)</PresentationFormat>
  <Paragraphs>89</Paragraphs>
  <Slides>25</Slides>
  <Notes>1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Times New Roman</vt:lpstr>
      <vt:lpstr>Arial</vt:lpstr>
      <vt:lpstr>Wingdings</vt:lpstr>
      <vt:lpstr>Calibri</vt:lpstr>
      <vt:lpstr>Arial Black</vt:lpstr>
      <vt:lpstr>Arbat-Bold</vt:lpstr>
      <vt:lpstr>Business Plan</vt:lpstr>
      <vt:lpstr>КАЛЬЦИЙ  </vt:lpstr>
      <vt:lpstr>ПЛАН:</vt:lpstr>
      <vt:lpstr>Слайд 3</vt:lpstr>
      <vt:lpstr>Слайд 4</vt:lpstr>
      <vt:lpstr>Слайд 5</vt:lpstr>
      <vt:lpstr>Вильгельм Бунзен</vt:lpstr>
      <vt:lpstr>Слайд 7</vt:lpstr>
      <vt:lpstr>Слайд 8</vt:lpstr>
      <vt:lpstr>  КАЛЬЦИЙ СОДЕРЖИТСЯ В ГОРНЫХ ПОРОДАХ .</vt:lpstr>
      <vt:lpstr>В солончаках и соленых озерах часто накапливается гипс Ca SO4*2H2O</vt:lpstr>
      <vt:lpstr>Реки приносят в океан много кальция (0,04%), который концентрируется в скелетах организмов.</vt:lpstr>
      <vt:lpstr>Он присутствует во всех тканях и жидкостях живых                                                                                 организмов. </vt:lpstr>
      <vt:lpstr>Залежи кальция - в соляных наплывах</vt:lpstr>
      <vt:lpstr>СТАЛАГМИТ</vt:lpstr>
      <vt:lpstr>Слайд 15</vt:lpstr>
      <vt:lpstr>СТАЛАГМИТ</vt:lpstr>
      <vt:lpstr>Слайд 17</vt:lpstr>
      <vt:lpstr>  ФИЗИЧЕСКИЕ СВОЙСТВА</vt:lpstr>
      <vt:lpstr>Химические свойства</vt:lpstr>
      <vt:lpstr>Слайд 20</vt:lpstr>
      <vt:lpstr>Слайд 21</vt:lpstr>
      <vt:lpstr> - С фтором реагирует на холоду:   Са+|F2 = CaF2   -C хлором и бромом при температуре свыше 400°C:    Са+Сl2 =CaCl2   Са+Br2 =CaBr2  -При нагревании на воздухе или в кислороде воспламеняется, давая основной оксид CaO. Известны также пероксиды Ca - CaO2 и CaO4.   </vt:lpstr>
      <vt:lpstr>Слайд 23</vt:lpstr>
      <vt:lpstr>Получение и применение.</vt:lpstr>
      <vt:lpstr>Источники информации :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Admin</cp:lastModifiedBy>
  <cp:revision>26</cp:revision>
  <dcterms:created xsi:type="dcterms:W3CDTF">2006-05-31T11:28:49Z</dcterms:created>
  <dcterms:modified xsi:type="dcterms:W3CDTF">2012-04-10T20:26:41Z</dcterms:modified>
</cp:coreProperties>
</file>