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5" r:id="rId10"/>
    <p:sldId id="266" r:id="rId11"/>
    <p:sldId id="264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5F5F5F"/>
    <a:srgbClr val="FFFF66"/>
    <a:srgbClr val="FFCC00"/>
    <a:srgbClr val="00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 autoAdjust="0"/>
    <p:restoredTop sz="94700" autoAdjust="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C96D48DD-1C24-469D-84E4-62F572087BE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B2B19595-D600-4ACD-90F0-60E979AD3EB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5" name="Picture 11" descr="scifair_fro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4763"/>
            <a:ext cx="9163050" cy="6867526"/>
          </a:xfrm>
          <a:prstGeom prst="rect">
            <a:avLst/>
          </a:prstGeom>
          <a:noFill/>
        </p:spPr>
      </p:pic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685800"/>
            <a:ext cx="6477000" cy="1752600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2133600"/>
            <a:ext cx="6477000" cy="1981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400" i="1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70866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810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2209800" y="6248400"/>
            <a:ext cx="1219200" cy="457200"/>
          </a:xfrm>
        </p:spPr>
        <p:txBody>
          <a:bodyPr/>
          <a:lstStyle>
            <a:lvl1pPr>
              <a:defRPr/>
            </a:lvl1pPr>
          </a:lstStyle>
          <a:p>
            <a:fld id="{3492E317-CEAC-4F59-8A8F-2E5EDA76BC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1949A3-1691-4EA1-9DED-AA343027D2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838200"/>
            <a:ext cx="22860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838200"/>
            <a:ext cx="6705600" cy="518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DA2A5E-5E7C-401F-9E9F-051183A27B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F1C-03AB-49A3-BE6B-9043814F0E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F66678-50DA-4D9B-B251-71C74E4A36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2667000"/>
            <a:ext cx="44196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2667000"/>
            <a:ext cx="44196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6C65B5-5F5A-49D6-BB29-DFD0A0B20C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B10ACB-6150-46C1-AB60-45AAE8F4F7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9FFE4F-1A9B-42EE-B1A2-FF5855094A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05D2A9-B0E0-4CFE-8AB7-EF2E7A3906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2CB193-7C14-498F-8584-BB416CC63B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F99E8-11F5-4E9F-AE61-581E4DE481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3" name="Picture 13" descr="scifair_INSIDE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9525" y="-4763"/>
            <a:ext cx="9163050" cy="6867526"/>
          </a:xfrm>
          <a:prstGeom prst="rect">
            <a:avLst/>
          </a:prstGeom>
          <a:noFill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83820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стиль основного заголовка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2667000"/>
            <a:ext cx="8991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endParaRPr lang="ru-RU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ru-RU"/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fld id="{0040BFB5-3842-48D3-AE73-EA1F9212BA0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1114425" y="1609725"/>
            <a:ext cx="6934200" cy="19050"/>
          </a:xfrm>
          <a:prstGeom prst="rect">
            <a:avLst/>
          </a:prstGeom>
          <a:solidFill>
            <a:srgbClr val="80808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700">
          <a:solidFill>
            <a:schemeClr val="tx2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600">
          <a:solidFill>
            <a:schemeClr val="tx2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500">
          <a:solidFill>
            <a:schemeClr val="tx2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&#1050;&#1086;&#1089;&#1084;&#1077;&#1090;&#1080;&#1082;&#1072;#.D0.A1.D0.BE.D1.81.D1.82.D0.B0.D0.B2_.D0.BA.D0.BE.D1.81.D0.BC.D0.B5.D1.82.D0.B8.D0.BA.D0.B8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838200"/>
            <a:ext cx="7924800" cy="1752600"/>
          </a:xfrm>
        </p:spPr>
        <p:txBody>
          <a:bodyPr/>
          <a:lstStyle/>
          <a:p>
            <a:r>
              <a:rPr lang="ru-RU" sz="3500" dirty="0" smtClean="0"/>
              <a:t>Химия и косметика</a:t>
            </a:r>
            <a:endParaRPr lang="ru-RU" sz="3500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2209800"/>
            <a:ext cx="6477000" cy="1981200"/>
          </a:xfrm>
        </p:spPr>
        <p:txBody>
          <a:bodyPr/>
          <a:lstStyle/>
          <a:p>
            <a:endParaRPr lang="ru-RU" sz="1800" dirty="0" smtClean="0"/>
          </a:p>
          <a:p>
            <a:endParaRPr lang="ru-RU" sz="1800" dirty="0"/>
          </a:p>
          <a:p>
            <a:r>
              <a:rPr lang="ru-RU" sz="1800" dirty="0" smtClean="0"/>
              <a:t>Подготовила: Аникина Алина</a:t>
            </a:r>
          </a:p>
          <a:p>
            <a:r>
              <a:rPr lang="ru-RU" sz="1800" dirty="0" smtClean="0"/>
              <a:t>10 «А»</a:t>
            </a:r>
            <a:endParaRPr lang="ru-RU" sz="1800" dirty="0"/>
          </a:p>
        </p:txBody>
      </p:sp>
      <p:pic>
        <p:nvPicPr>
          <p:cNvPr id="4" name="Рисунок 3" descr="180px-Cosmetic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3643314"/>
            <a:ext cx="4286280" cy="2714644"/>
          </a:xfrm>
          <a:prstGeom prst="rect">
            <a:avLst/>
          </a:prstGeom>
        </p:spPr>
      </p:pic>
      <p:sp>
        <p:nvSpPr>
          <p:cNvPr id="5" name="Рамка 4"/>
          <p:cNvSpPr/>
          <p:nvPr/>
        </p:nvSpPr>
        <p:spPr>
          <a:xfrm>
            <a:off x="3786182" y="0"/>
            <a:ext cx="2214578" cy="428604"/>
          </a:xfrm>
          <a:prstGeom prst="fram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876300"/>
            <a:ext cx="9144000" cy="914400"/>
          </a:xfrm>
        </p:spPr>
        <p:txBody>
          <a:bodyPr/>
          <a:lstStyle/>
          <a:p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643050"/>
            <a:ext cx="8715436" cy="5000660"/>
          </a:xfrm>
        </p:spPr>
        <p:txBody>
          <a:bodyPr/>
          <a:lstStyle/>
          <a:p>
            <a:pPr marL="114300" lvl="1" indent="0" algn="l">
              <a:buNone/>
            </a:pPr>
            <a:r>
              <a:rPr lang="ru-RU" sz="1500" dirty="0" smtClean="0"/>
              <a:t>В Англии Елизаветинской эпохи косметика считалась вредной для здоровья, поскольку бытовало мнение, что она не позволяет влаге испаряться естественным способом и препятствует нормальному выходу энергии. В период Французской Реставрации XVIII века красные румяна и губная помада олицетворяли собой страсть, неистовство, а их обладатели считались здоровыми жизнерадостными людьми. Так обстояло дело во Франции, однако, многие люди в других странах негативно относились к чрезмерному пользованию косметикой. Нередко высказывались мнения, что накрашенные французы вызывают отвращение, поскольку им есть что скрывать.</a:t>
            </a:r>
          </a:p>
          <a:p>
            <a:pPr marL="114300" lvl="1" indent="0" algn="l">
              <a:buNone/>
            </a:pPr>
            <a:endParaRPr lang="ru-RU" sz="1500" dirty="0" smtClean="0"/>
          </a:p>
          <a:p>
            <a:pPr marL="114300" lvl="1" indent="0" algn="l">
              <a:buNone/>
            </a:pPr>
            <a:r>
              <a:rPr lang="ru-RU" sz="1500" dirty="0" smtClean="0"/>
              <a:t>В XIX веке декоративная косметика постепенно стала входить в повседневный обиход, то это были уже средства естественных тонов, при помощи которых лицам придавался здоровый румяный цвет. Но и тогда чрезмерное использование косметики воспринималось негативно и рассматривалось как греховное.</a:t>
            </a:r>
          </a:p>
          <a:p>
            <a:pPr marL="114300" lvl="1" indent="0" algn="l">
              <a:buNone/>
            </a:pPr>
            <a:endParaRPr lang="ru-RU" sz="1500" dirty="0" smtClean="0"/>
          </a:p>
          <a:p>
            <a:pPr marL="114300" lvl="1" indent="0" algn="l">
              <a:buNone/>
            </a:pPr>
            <a:r>
              <a:rPr lang="ru-RU" sz="1500" dirty="0" smtClean="0"/>
              <a:t>Викторианское бледное лицо оставалось в моде до 20-х годов XX века, вплоть до того времени, когда началось массовое производство и повсеместная торговля косметическими средствами. В 60-х годах XX века произошел крутой поворот в декоративном оформлении лица: вместо белых губ и египетского разреза глаз в моду вошли фантастические образы, например, нарисованная на лице бабочка. Такое «украшение» было в чести во время загородных прогулок высшего светского общества. Вплоть до конца 70-х, начала 80-х годов ХХ века в моде оставались облики с ярко выраженной подводкой глаз самых разных цветов и оттенков.</a:t>
            </a:r>
            <a:endParaRPr lang="ru-RU" sz="1500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876300"/>
            <a:ext cx="9144000" cy="914400"/>
          </a:xfrm>
        </p:spPr>
        <p:txBody>
          <a:bodyPr/>
          <a:lstStyle/>
          <a:p>
            <a:r>
              <a:rPr lang="ru-RU" sz="2800" dirty="0" smtClean="0"/>
              <a:t>Состав косметики</a:t>
            </a:r>
            <a:endParaRPr lang="ru-RU" sz="2800" dirty="0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57158" y="1714488"/>
            <a:ext cx="8501122" cy="4857784"/>
          </a:xfrm>
        </p:spPr>
        <p:txBody>
          <a:bodyPr/>
          <a:lstStyle/>
          <a:p>
            <a:pPr algn="l">
              <a:buNone/>
            </a:pPr>
            <a:r>
              <a:rPr lang="ru-RU" sz="1500" dirty="0" smtClean="0"/>
              <a:t>Косметика — это химическая формула, состоящая из химических веществ, ингредиентов. В состав одного косметического средства может входить более 50 ингредиентов. Каждый ингредиент несет определенные функции в составе химической формулы косметики. Один и тот же ингредиент может обладать несколькими свойствами. В свою очередь все ингредиенты делятся по группам:</a:t>
            </a:r>
          </a:p>
          <a:p>
            <a:pPr algn="l">
              <a:buNone/>
            </a:pPr>
            <a:endParaRPr lang="ru-RU" sz="1600" dirty="0"/>
          </a:p>
          <a:p>
            <a:pPr algn="l">
              <a:buNone/>
            </a:pPr>
            <a:endParaRPr lang="ru-RU" sz="1600" dirty="0" smtClean="0"/>
          </a:p>
          <a:p>
            <a:pPr algn="l">
              <a:buNone/>
            </a:pPr>
            <a:endParaRPr lang="ru-RU" sz="1600" dirty="0" smtClean="0"/>
          </a:p>
          <a:p>
            <a:pPr algn="l">
              <a:buNone/>
            </a:pPr>
            <a:endParaRPr lang="ru-RU" sz="800" dirty="0" smtClean="0"/>
          </a:p>
          <a:p>
            <a:pPr algn="l">
              <a:buNone/>
            </a:pPr>
            <a:r>
              <a:rPr lang="ru-RU" sz="1600" dirty="0" smtClean="0"/>
              <a:t>Абразивные вещества    Поглотители (абсорбенты)     Добавки      Антикоррозионные вещества</a:t>
            </a:r>
          </a:p>
          <a:p>
            <a:pPr algn="l">
              <a:buNone/>
            </a:pPr>
            <a:r>
              <a:rPr lang="ru-RU" sz="1600" dirty="0" smtClean="0"/>
              <a:t>Вещества против перхоти    </a:t>
            </a:r>
            <a:r>
              <a:rPr lang="ru-RU" sz="1600" dirty="0" err="1" smtClean="0"/>
              <a:t>Пеногасители</a:t>
            </a:r>
            <a:r>
              <a:rPr lang="ru-RU" sz="1600" dirty="0" smtClean="0"/>
              <a:t>    Противомикробные вещества         Антиоксиданты</a:t>
            </a:r>
          </a:p>
          <a:p>
            <a:pPr algn="l">
              <a:buNone/>
            </a:pPr>
            <a:r>
              <a:rPr lang="ru-RU" sz="1600" dirty="0" smtClean="0"/>
              <a:t>Антистатики      Связующие вещества       Биологические добавки        Отбеливающие вещества</a:t>
            </a:r>
          </a:p>
          <a:p>
            <a:pPr algn="l">
              <a:buNone/>
            </a:pPr>
            <a:r>
              <a:rPr lang="ru-RU" sz="1600" dirty="0" smtClean="0"/>
              <a:t>Растительные добавки     Буферное вещество    Хелатообразующие    Красители    </a:t>
            </a:r>
            <a:r>
              <a:rPr lang="ru-RU" sz="1600" dirty="0" err="1" smtClean="0"/>
              <a:t>Денатуранты</a:t>
            </a:r>
            <a:endParaRPr lang="ru-RU" sz="1600" dirty="0" smtClean="0"/>
          </a:p>
          <a:p>
            <a:pPr algn="l">
              <a:buNone/>
            </a:pPr>
            <a:r>
              <a:rPr lang="ru-RU" sz="1500" dirty="0" smtClean="0"/>
              <a:t>Вещества для удаления волос  Вещества, смягчающие кожу  Эмульгаторы    Стабилизаторы эмульсий</a:t>
            </a:r>
          </a:p>
          <a:p>
            <a:pPr algn="l">
              <a:buNone/>
            </a:pPr>
            <a:r>
              <a:rPr lang="ru-RU" sz="1600" dirty="0" err="1" smtClean="0"/>
              <a:t>Пленкоообразующие</a:t>
            </a:r>
            <a:r>
              <a:rPr lang="ru-RU" sz="1600" dirty="0"/>
              <a:t> </a:t>
            </a:r>
            <a:r>
              <a:rPr lang="ru-RU" sz="1600" dirty="0" smtClean="0"/>
              <a:t>    Пенообразующие     </a:t>
            </a:r>
            <a:r>
              <a:rPr lang="ru-RU" sz="1600" dirty="0" err="1" smtClean="0"/>
              <a:t>Ароматизаторы</a:t>
            </a:r>
            <a:r>
              <a:rPr lang="ru-RU" sz="1600" dirty="0" smtClean="0"/>
              <a:t> (отдушки)       Краски для волос</a:t>
            </a:r>
          </a:p>
          <a:p>
            <a:pPr algn="l">
              <a:buNone/>
            </a:pPr>
            <a:r>
              <a:rPr lang="ru-RU" sz="1600" dirty="0" smtClean="0"/>
              <a:t>Вещества, удерживающие влагу   </a:t>
            </a:r>
            <a:r>
              <a:rPr lang="ru-RU" sz="1600" dirty="0" err="1" smtClean="0"/>
              <a:t>Контрастеры</a:t>
            </a:r>
            <a:r>
              <a:rPr lang="ru-RU" sz="1600" dirty="0" smtClean="0"/>
              <a:t>    Окислители    Пигменты    Консервант</a:t>
            </a:r>
          </a:p>
          <a:p>
            <a:pPr algn="l">
              <a:buNone/>
            </a:pPr>
            <a:r>
              <a:rPr lang="ru-RU" sz="1500" dirty="0" smtClean="0"/>
              <a:t>Различные газы    Восстановители     Растворители     Поверхностно-активные вещества или </a:t>
            </a:r>
            <a:r>
              <a:rPr lang="ru-RU" sz="1500" dirty="0" err="1" smtClean="0"/>
              <a:t>ПАВы</a:t>
            </a:r>
            <a:endParaRPr lang="ru-RU" sz="1500" dirty="0" smtClean="0"/>
          </a:p>
          <a:p>
            <a:pPr algn="l">
              <a:buNone/>
            </a:pPr>
            <a:r>
              <a:rPr lang="ru-RU" sz="1500" dirty="0" smtClean="0"/>
              <a:t>Поглотители </a:t>
            </a:r>
            <a:r>
              <a:rPr lang="ru-RU" sz="1500" dirty="0" err="1" smtClean="0"/>
              <a:t>УФ-радиации</a:t>
            </a:r>
            <a:r>
              <a:rPr lang="ru-RU" sz="1500" dirty="0" smtClean="0"/>
              <a:t> (солнцезащитные фильтры)    Вещества, регулирующие вязкость</a:t>
            </a:r>
            <a:endParaRPr lang="ru-RU" sz="1500" dirty="0"/>
          </a:p>
        </p:txBody>
      </p:sp>
      <p:pic>
        <p:nvPicPr>
          <p:cNvPr id="6" name="Рисунок 5" descr="52288893_1207017165_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8794" y="2714620"/>
            <a:ext cx="1000132" cy="1266822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2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22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22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22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2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22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22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22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43050"/>
            <a:ext cx="8786874" cy="4376750"/>
          </a:xfrm>
        </p:spPr>
        <p:txBody>
          <a:bodyPr/>
          <a:lstStyle/>
          <a:p>
            <a:r>
              <a:rPr lang="ru-RU" sz="1400" dirty="0" smtClean="0"/>
              <a:t>При составлении химической формулы косметики учитываются многие аспекты: она должна привлекать покупателей своим ароматом и консистенцией, быть удобной и простой в использовании, а главное — исполнять свое основное предназначение — улучшать внешность, придавать свежесть и красоту лицу, телу, волосам, ногтям и т. д. Чтобы соблюсти все требования, в химическую формулу добавляют множество веществ, которые не имеют отношения к ее основному предназначению — уходу за внешним видом. Включение дополнительных веществ в состав косметики обусловлено исключительно маркетинговыми соображениями. К ним относятся антикоррозионные вещества, антистатики, связующие вещества, </a:t>
            </a:r>
            <a:r>
              <a:rPr lang="ru-RU" sz="1400" dirty="0" err="1" smtClean="0"/>
              <a:t>контрастеры</a:t>
            </a:r>
            <a:r>
              <a:rPr lang="ru-RU" sz="1400" dirty="0" smtClean="0"/>
              <a:t>, вещества, регулирующие вязкость. Добавление эмульгаторов, например, обусловлено необходимостью смешать несмешиваемые в природе вещества — жиры и масла и воду, в противном случае косметика не будет иметь товарный вид, будет растекаться и расслаиваться.</a:t>
            </a:r>
          </a:p>
          <a:p>
            <a:endParaRPr lang="ru-RU" sz="1400" dirty="0" smtClean="0"/>
          </a:p>
          <a:p>
            <a:r>
              <a:rPr lang="ru-RU" sz="1400" dirty="0" smtClean="0"/>
              <a:t>Консерванты также не имеют никакого отношения к уходу за кожей. Они служат для того, чтобы косметика как можно дольше сохраняла свой товарный вид: не расслаивалась, не теряла консистенцию, не изменяла цвет и запах. Основное назначение консервантов — предотвращение роста вредных микроорганизмов, которые могут привести к различным заболеваниям. Если в состав косметики входят вода и жир, в такую косметику добавляют обычно два консерванта — для защиты водной части и для защиты жировой части косметики. В качестве консервантов используют в основном т. н. «</a:t>
            </a:r>
            <a:r>
              <a:rPr lang="ru-RU" sz="1400" dirty="0" err="1" smtClean="0"/>
              <a:t>парабены</a:t>
            </a:r>
            <a:r>
              <a:rPr lang="ru-RU" sz="1400" dirty="0" smtClean="0"/>
              <a:t>». Только в России продолжают использовать в качестве консерванта токсичный канцероген — </a:t>
            </a:r>
            <a:r>
              <a:rPr lang="ru-RU" sz="1400" dirty="0" err="1" smtClean="0"/>
              <a:t>бронопол</a:t>
            </a:r>
            <a:r>
              <a:rPr lang="ru-RU" sz="1400" dirty="0" smtClean="0"/>
              <a:t> и его производные. Причем его добавляют даже в косметику для детей.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Опасные ингредиенты в составе косметики</a:t>
            </a:r>
            <a:endParaRPr lang="ru-RU" sz="28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643050"/>
            <a:ext cx="8991600" cy="4376750"/>
          </a:xfrm>
        </p:spPr>
        <p:txBody>
          <a:bodyPr/>
          <a:lstStyle/>
          <a:p>
            <a:pPr algn="l"/>
            <a:r>
              <a:rPr lang="ru-RU" sz="1200" dirty="0" smtClean="0"/>
              <a:t>К сожалению, вредные ингредиенты и примеси в косметике встречаются значительно чаще, чем хотелось бы, а некоторые их них представляют реальную угрозу для здоровья. Среди них дурной славой пользуются: 1,4-диоксан, </a:t>
            </a:r>
            <a:r>
              <a:rPr lang="ru-RU" sz="1200" dirty="0" err="1" smtClean="0"/>
              <a:t>нитрозамины</a:t>
            </a:r>
            <a:r>
              <a:rPr lang="ru-RU" sz="1200" dirty="0" smtClean="0"/>
              <a:t> и химические вещества, которые влияют на эндокринную и гормональную системы.</a:t>
            </a:r>
          </a:p>
          <a:p>
            <a:pPr algn="l"/>
            <a:r>
              <a:rPr lang="ru-RU" sz="1200" dirty="0" smtClean="0"/>
              <a:t>«</a:t>
            </a:r>
            <a:r>
              <a:rPr lang="ru-RU" sz="1200" dirty="0" err="1" smtClean="0"/>
              <a:t>Gender</a:t>
            </a:r>
            <a:r>
              <a:rPr lang="ru-RU" sz="1200" dirty="0" smtClean="0"/>
              <a:t> </a:t>
            </a:r>
            <a:r>
              <a:rPr lang="ru-RU" sz="1200" dirty="0" err="1" smtClean="0"/>
              <a:t>benders</a:t>
            </a:r>
            <a:r>
              <a:rPr lang="ru-RU" sz="1200" dirty="0" smtClean="0"/>
              <a:t>» (дословный перевод: «вещество, которое способно изменить пол»).</a:t>
            </a:r>
          </a:p>
          <a:p>
            <a:endParaRPr lang="ru-RU" sz="1200" dirty="0" smtClean="0"/>
          </a:p>
          <a:p>
            <a:pPr algn="l"/>
            <a:r>
              <a:rPr lang="ru-RU" sz="1200" dirty="0" smtClean="0"/>
              <a:t>В современном индустриальном обществе в окружающую среду выбрасывается большое количество химических соединений, которые оказывают негативное влияние на здоровье человека, и в частности на эндокринную систему и изменяют гормональный фон организма в целом. Эти вещества получили название </a:t>
            </a:r>
            <a:r>
              <a:rPr lang="ru-RU" sz="1200" dirty="0" err="1" smtClean="0"/>
              <a:t>экоэстрогенов</a:t>
            </a:r>
            <a:r>
              <a:rPr lang="ru-RU" sz="1200" dirty="0" smtClean="0"/>
              <a:t>. Они попадают в косметические средства и пищевые продукты из пластиковых упаковок. </a:t>
            </a:r>
            <a:r>
              <a:rPr lang="ru-RU" sz="1200" dirty="0" err="1" smtClean="0"/>
              <a:t>Экоэстрогены</a:t>
            </a:r>
            <a:r>
              <a:rPr lang="ru-RU" sz="1200" dirty="0" smtClean="0"/>
              <a:t> также входят в состав моющих средств в виде поверхностно-активных веществ и антиоксидантов, используются в очищающих средствах, косметических препаратах, туалетных принадлежностях и пищевых продуктах. Например, BHA (</a:t>
            </a:r>
            <a:r>
              <a:rPr lang="ru-RU" sz="1200" dirty="0" err="1" smtClean="0"/>
              <a:t>бутилированный</a:t>
            </a:r>
            <a:r>
              <a:rPr lang="ru-RU" sz="1200" dirty="0" smtClean="0"/>
              <a:t> </a:t>
            </a:r>
            <a:r>
              <a:rPr lang="ru-RU" sz="1200" dirty="0" err="1" smtClean="0"/>
              <a:t>гидроксианизол</a:t>
            </a:r>
            <a:r>
              <a:rPr lang="ru-RU" sz="1200" dirty="0" smtClean="0"/>
              <a:t>, </a:t>
            </a:r>
            <a:r>
              <a:rPr lang="ru-RU" sz="1200" dirty="0" err="1" smtClean="0"/>
              <a:t>Butylated</a:t>
            </a:r>
            <a:r>
              <a:rPr lang="ru-RU" sz="1200" dirty="0" smtClean="0"/>
              <a:t> </a:t>
            </a:r>
            <a:r>
              <a:rPr lang="ru-RU" sz="1200" dirty="0" err="1" smtClean="0"/>
              <a:t>hydroxytoluene</a:t>
            </a:r>
            <a:r>
              <a:rPr lang="ru-RU" sz="1200" dirty="0" smtClean="0"/>
              <a:t>) используется в качестве антиоксиданта. Вещества, относящиеся к группе </a:t>
            </a:r>
            <a:r>
              <a:rPr lang="ru-RU" sz="1200" dirty="0" err="1" smtClean="0"/>
              <a:t>фталатов</a:t>
            </a:r>
            <a:r>
              <a:rPr lang="ru-RU" sz="1200" dirty="0" smtClean="0"/>
              <a:t>: </a:t>
            </a:r>
            <a:r>
              <a:rPr lang="ru-RU" sz="1200" dirty="0" err="1" smtClean="0"/>
              <a:t>дибутилфталат</a:t>
            </a:r>
            <a:r>
              <a:rPr lang="ru-RU" sz="1200" dirty="0" smtClean="0"/>
              <a:t> (</a:t>
            </a:r>
            <a:r>
              <a:rPr lang="ru-RU" sz="1200" dirty="0" err="1" smtClean="0"/>
              <a:t>dibutyl</a:t>
            </a:r>
            <a:r>
              <a:rPr lang="ru-RU" sz="1200" dirty="0" smtClean="0"/>
              <a:t> </a:t>
            </a:r>
            <a:r>
              <a:rPr lang="ru-RU" sz="1200" dirty="0" err="1" smtClean="0"/>
              <a:t>phthalate</a:t>
            </a:r>
            <a:r>
              <a:rPr lang="ru-RU" sz="1200" dirty="0" smtClean="0"/>
              <a:t>), ди-2-этилгексилфталат (di-2-ethylhexyl </a:t>
            </a:r>
            <a:r>
              <a:rPr lang="ru-RU" sz="1200" dirty="0" err="1" smtClean="0"/>
              <a:t>phthalate</a:t>
            </a:r>
            <a:r>
              <a:rPr lang="ru-RU" sz="1200" dirty="0" smtClean="0"/>
              <a:t>), </a:t>
            </a:r>
            <a:r>
              <a:rPr lang="ru-RU" sz="1200" dirty="0" err="1" smtClean="0"/>
              <a:t>ди-изопропилфталат</a:t>
            </a:r>
            <a:r>
              <a:rPr lang="ru-RU" sz="1200" dirty="0" smtClean="0"/>
              <a:t> (</a:t>
            </a:r>
            <a:r>
              <a:rPr lang="ru-RU" sz="1200" dirty="0" err="1" smtClean="0"/>
              <a:t>di-isopropyl</a:t>
            </a:r>
            <a:r>
              <a:rPr lang="ru-RU" sz="1200" dirty="0" smtClean="0"/>
              <a:t> </a:t>
            </a:r>
            <a:r>
              <a:rPr lang="ru-RU" sz="1200" dirty="0" err="1" smtClean="0"/>
              <a:t>phthalate</a:t>
            </a:r>
            <a:r>
              <a:rPr lang="ru-RU" sz="1200" dirty="0" smtClean="0"/>
              <a:t>) и </a:t>
            </a:r>
            <a:r>
              <a:rPr lang="ru-RU" sz="1200" dirty="0" err="1" smtClean="0"/>
              <a:t>бензилбутилфталат</a:t>
            </a:r>
            <a:r>
              <a:rPr lang="ru-RU" sz="1200" dirty="0" smtClean="0"/>
              <a:t> (</a:t>
            </a:r>
            <a:r>
              <a:rPr lang="ru-RU" sz="1200" dirty="0" err="1" smtClean="0"/>
              <a:t>benzyl</a:t>
            </a:r>
            <a:r>
              <a:rPr lang="ru-RU" sz="1200" dirty="0" smtClean="0"/>
              <a:t> </a:t>
            </a:r>
            <a:r>
              <a:rPr lang="ru-RU" sz="1200" dirty="0" err="1" smtClean="0"/>
              <a:t>butyl</a:t>
            </a:r>
            <a:r>
              <a:rPr lang="ru-RU" sz="1200" dirty="0" smtClean="0"/>
              <a:t> </a:t>
            </a:r>
            <a:r>
              <a:rPr lang="ru-RU" sz="1200" dirty="0" err="1" smtClean="0"/>
              <a:t>phthalate</a:t>
            </a:r>
            <a:r>
              <a:rPr lang="ru-RU" sz="1200" dirty="0" smtClean="0"/>
              <a:t>). Опасность их состоит в том, что они имеют особенность накапливаться в тканях человеческого тела, и с течением времени уровень их содержания становится все выше и выше, что может отразиться на работе эндокринной системы. </a:t>
            </a:r>
            <a:endParaRPr lang="ru-RU" sz="1200" dirty="0"/>
          </a:p>
        </p:txBody>
      </p:sp>
      <p:pic>
        <p:nvPicPr>
          <p:cNvPr id="8" name="Рисунок 7" descr="38426094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4572008"/>
            <a:ext cx="3643338" cy="2071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1643050"/>
            <a:ext cx="4419600" cy="5000660"/>
          </a:xfrm>
        </p:spPr>
        <p:txBody>
          <a:bodyPr/>
          <a:lstStyle/>
          <a:p>
            <a:pPr algn="l"/>
            <a:r>
              <a:rPr lang="ru-RU" sz="1400" dirty="0" err="1" smtClean="0"/>
              <a:t>Диоксан</a:t>
            </a:r>
            <a:r>
              <a:rPr lang="ru-RU" sz="1400" dirty="0" smtClean="0"/>
              <a:t> (1,4-диоксан) </a:t>
            </a:r>
            <a:r>
              <a:rPr lang="ru-RU" sz="1400" dirty="0" err="1" smtClean="0"/>
              <a:t>Dioxane</a:t>
            </a:r>
            <a:r>
              <a:rPr lang="ru-RU" sz="1400" dirty="0" smtClean="0"/>
              <a:t> (1,4-Dioxane)</a:t>
            </a:r>
          </a:p>
          <a:p>
            <a:pPr algn="l"/>
            <a:endParaRPr lang="ru-RU" sz="1400" dirty="0" smtClean="0"/>
          </a:p>
          <a:p>
            <a:pPr algn="l"/>
            <a:r>
              <a:rPr lang="ru-RU" sz="1400" dirty="0" smtClean="0"/>
              <a:t>Это вещество является хорошо известным канцерогеном (веществом, вызывающим раковые заболевания). 1,4-диоксан был получен случайно, как нежелательный побочный продукт при производстве некоторых косметических ингредиентов — когда две молекулы оксида этилена соединяются во время побочной химической реакции. Прежде чем использовать ингредиент в косметике, это химическое соединение необходимо тщательно удалить посредством выпаривания в вакууме. Оксид этилена (</a:t>
            </a:r>
            <a:r>
              <a:rPr lang="ru-RU" sz="1400" dirty="0" err="1" smtClean="0"/>
              <a:t>ethylene</a:t>
            </a:r>
            <a:r>
              <a:rPr lang="ru-RU" sz="1400" dirty="0" smtClean="0"/>
              <a:t> </a:t>
            </a:r>
            <a:r>
              <a:rPr lang="ru-RU" sz="1400" dirty="0" err="1" smtClean="0"/>
              <a:t>oxide</a:t>
            </a:r>
            <a:r>
              <a:rPr lang="ru-RU" sz="1400" dirty="0" smtClean="0"/>
              <a:t>) также применяется в косметике как поверхностно-активное вещество, эмульгатор и </a:t>
            </a:r>
            <a:r>
              <a:rPr lang="ru-RU" sz="1400" dirty="0" err="1" smtClean="0"/>
              <a:t>пленкообразователь</a:t>
            </a:r>
            <a:r>
              <a:rPr lang="ru-RU" sz="1400" dirty="0" smtClean="0"/>
              <a:t>. В составе косметики его можно выделить по названию: PEG, </a:t>
            </a:r>
            <a:r>
              <a:rPr lang="ru-RU" sz="1400" dirty="0" err="1" smtClean="0"/>
              <a:t>полиэтиленгликоль</a:t>
            </a:r>
            <a:r>
              <a:rPr lang="ru-RU" sz="1400" dirty="0" smtClean="0"/>
              <a:t> (</a:t>
            </a:r>
            <a:r>
              <a:rPr lang="ru-RU" sz="1400" dirty="0" err="1" smtClean="0"/>
              <a:t>polyethylene</a:t>
            </a:r>
            <a:r>
              <a:rPr lang="ru-RU" sz="1400" dirty="0" smtClean="0"/>
              <a:t> </a:t>
            </a:r>
            <a:r>
              <a:rPr lang="ru-RU" sz="1400" dirty="0" err="1" smtClean="0"/>
              <a:t>glycol</a:t>
            </a:r>
            <a:r>
              <a:rPr lang="ru-RU" sz="1400" dirty="0" smtClean="0"/>
              <a:t>), </a:t>
            </a:r>
            <a:r>
              <a:rPr lang="ru-RU" sz="1400" dirty="0" err="1" smtClean="0"/>
              <a:t>полиоксиэтилен</a:t>
            </a:r>
            <a:r>
              <a:rPr lang="ru-RU" sz="1400" dirty="0" smtClean="0"/>
              <a:t> (</a:t>
            </a:r>
            <a:r>
              <a:rPr lang="ru-RU" sz="1400" dirty="0" err="1" smtClean="0"/>
              <a:t>polyoxyethylene</a:t>
            </a:r>
            <a:r>
              <a:rPr lang="ru-RU" sz="1400" dirty="0" smtClean="0"/>
              <a:t>), а также химические вещества с окончанием «-</a:t>
            </a:r>
            <a:r>
              <a:rPr lang="ru-RU" sz="1400" dirty="0" err="1" smtClean="0"/>
              <a:t>eth</a:t>
            </a:r>
            <a:r>
              <a:rPr lang="ru-RU" sz="1400" dirty="0" smtClean="0"/>
              <a:t>» (например, семейство </a:t>
            </a:r>
            <a:r>
              <a:rPr lang="ru-RU" sz="1400" dirty="0" err="1" smtClean="0"/>
              <a:t>laureth</a:t>
            </a:r>
            <a:r>
              <a:rPr lang="ru-RU" sz="1400" dirty="0" smtClean="0"/>
              <a:t>) или «-</a:t>
            </a:r>
            <a:r>
              <a:rPr lang="ru-RU" sz="1400" dirty="0" err="1" smtClean="0"/>
              <a:t>oxynol</a:t>
            </a:r>
            <a:r>
              <a:rPr lang="ru-RU" sz="1400" dirty="0" smtClean="0"/>
              <a:t>».</a:t>
            </a:r>
            <a:endParaRPr lang="ru-RU" sz="14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572000" y="1714488"/>
            <a:ext cx="4419600" cy="4929222"/>
          </a:xfrm>
        </p:spPr>
        <p:txBody>
          <a:bodyPr/>
          <a:lstStyle/>
          <a:p>
            <a:pPr algn="l"/>
            <a:r>
              <a:rPr lang="ru-RU" sz="1200" dirty="0" err="1" smtClean="0"/>
              <a:t>Нитрозамины</a:t>
            </a:r>
            <a:r>
              <a:rPr lang="ru-RU" sz="1200" dirty="0" smtClean="0"/>
              <a:t> (</a:t>
            </a:r>
            <a:r>
              <a:rPr lang="ru-RU" sz="1200" dirty="0" err="1" smtClean="0"/>
              <a:t>Nitrosamines</a:t>
            </a:r>
            <a:r>
              <a:rPr lang="ru-RU" sz="1200" dirty="0" smtClean="0"/>
              <a:t>)</a:t>
            </a:r>
          </a:p>
          <a:p>
            <a:pPr algn="l"/>
            <a:endParaRPr lang="ru-RU" sz="1200" dirty="0" smtClean="0"/>
          </a:p>
          <a:p>
            <a:pPr algn="l"/>
            <a:r>
              <a:rPr lang="ru-RU" sz="1200" dirty="0" err="1" smtClean="0"/>
              <a:t>Нитрозамины</a:t>
            </a:r>
            <a:r>
              <a:rPr lang="ru-RU" sz="1200" dirty="0" smtClean="0"/>
              <a:t>, иначе называемые </a:t>
            </a:r>
            <a:r>
              <a:rPr lang="ru-RU" sz="1200" dirty="0" err="1" smtClean="0"/>
              <a:t>N-нитрозосоединения</a:t>
            </a:r>
            <a:r>
              <a:rPr lang="ru-RU" sz="1200" dirty="0" smtClean="0"/>
              <a:t>, являются агрессивными канцерогенами, способными поникать в организм человека через кожу. Они не используются в качестве ингредиентов для косметических средств, как, например, </a:t>
            </a:r>
            <a:r>
              <a:rPr lang="ru-RU" sz="1200" dirty="0" err="1" smtClean="0"/>
              <a:t>Диоксан</a:t>
            </a:r>
            <a:r>
              <a:rPr lang="ru-RU" sz="1200" dirty="0" smtClean="0"/>
              <a:t>. Они могут образовываться случайно во время получения отдельных ингредиентов, либо при взаимодействии двух абсолютно безопасных ингредиентов в составе конечного продукта. Даже химические вещества, выделяемые кожей человека, могут вступать в реакцию с ингредиентами, в результате чего образуются </a:t>
            </a:r>
            <a:r>
              <a:rPr lang="ru-RU" sz="1200" dirty="0" err="1" smtClean="0"/>
              <a:t>нитрозамины</a:t>
            </a:r>
            <a:r>
              <a:rPr lang="ru-RU" sz="1200" dirty="0" smtClean="0"/>
              <a:t>. Известно, что некоторые ингредиенты являются </a:t>
            </a:r>
            <a:r>
              <a:rPr lang="ru-RU" sz="1200" dirty="0" err="1" smtClean="0"/>
              <a:t>нитрозирующими</a:t>
            </a:r>
            <a:r>
              <a:rPr lang="ru-RU" sz="1200" dirty="0" smtClean="0"/>
              <a:t> веществами, например: нитрит натрия (</a:t>
            </a:r>
            <a:r>
              <a:rPr lang="ru-RU" sz="1200" dirty="0" err="1" smtClean="0"/>
              <a:t>sodium</a:t>
            </a:r>
            <a:r>
              <a:rPr lang="ru-RU" sz="1200" dirty="0" smtClean="0"/>
              <a:t> </a:t>
            </a:r>
            <a:r>
              <a:rPr lang="ru-RU" sz="1200" dirty="0" err="1" smtClean="0"/>
              <a:t>nitrite</a:t>
            </a:r>
            <a:r>
              <a:rPr lang="ru-RU" sz="1200" dirty="0" smtClean="0"/>
              <a:t>), используемый в качестве ингибитора коррозии, некоторые краски для волос, консерванты, такие как 2-бром-2-нитропропан-1,3-диол (2-bromo-2-nitropropan-1,3-diol) (БНПД или </a:t>
            </a:r>
            <a:r>
              <a:rPr lang="ru-RU" sz="1200" dirty="0" err="1" smtClean="0"/>
              <a:t>Бронопол</a:t>
            </a:r>
            <a:r>
              <a:rPr lang="ru-RU" sz="1200" dirty="0" smtClean="0"/>
              <a:t> — BNPD или </a:t>
            </a:r>
            <a:r>
              <a:rPr lang="ru-RU" sz="1200" dirty="0" err="1" smtClean="0"/>
              <a:t>Bronopol</a:t>
            </a:r>
            <a:r>
              <a:rPr lang="ru-RU" sz="1200" dirty="0" smtClean="0"/>
              <a:t>) и 5-бром-5-нитро-1,3-диоксан (5-bromo-5-nitro-1,3-dioxane) (</a:t>
            </a:r>
            <a:r>
              <a:rPr lang="ru-RU" sz="1200" dirty="0" err="1" smtClean="0"/>
              <a:t>Бронидокс</a:t>
            </a:r>
            <a:r>
              <a:rPr lang="ru-RU" sz="1200" dirty="0" smtClean="0"/>
              <a:t> С </a:t>
            </a:r>
            <a:r>
              <a:rPr lang="ru-RU" sz="1200" dirty="0" err="1" smtClean="0"/>
              <a:t>Bronidox</a:t>
            </a:r>
            <a:r>
              <a:rPr lang="ru-RU" sz="1200" dirty="0" smtClean="0"/>
              <a:t>). [9]Поэтому известные производители косметики не используют данные ингредиенты в составе косметики. Однако указанные вещества можно встретить в составе косметики, которая производится в России.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Болезни, вызываемые косметикой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1643050"/>
            <a:ext cx="5286380" cy="5000660"/>
          </a:xfrm>
        </p:spPr>
        <p:txBody>
          <a:bodyPr/>
          <a:lstStyle/>
          <a:p>
            <a:r>
              <a:rPr lang="ru-RU" sz="1200" dirty="0" smtClean="0"/>
              <a:t>Чувствительная кожа</a:t>
            </a:r>
          </a:p>
          <a:p>
            <a:pPr algn="l"/>
            <a:r>
              <a:rPr lang="ru-RU" sz="1200" dirty="0" smtClean="0"/>
              <a:t>Многие женщины полагающие, что у них аллергия на косметические средства, на самом деле страдают от раздражения, вызванного одним или группой химических веществ, входящих в состав косметических средств. Исследования, проведенные в ЕС, [10] показали, что 42 % женщин считают, что у них чувствительная кожа. Если кожа быстро реагирует на применение косметических, средств, содержащих раздражающие компоненты, то можно с уверенность сказать, что это чувствительная кожа. Нередко такие проявления, как зуд, красные пятна, а иногда и сыпь (крапивница), быстро проходят, если пораженный участок помыть водой или успокоительным лосьоном. Как правило, чувствительность кожи провоцируют </a:t>
            </a:r>
            <a:r>
              <a:rPr lang="ru-RU" sz="1200" dirty="0" err="1" smtClean="0"/>
              <a:t>ароматизаторы</a:t>
            </a:r>
            <a:r>
              <a:rPr lang="ru-RU" sz="1200" dirty="0" smtClean="0"/>
              <a:t> и красящие химические вещества, а также консерванты, солнцезащитные фильтры и многие другие, как натурального, так и синтетического происхождения.</a:t>
            </a:r>
          </a:p>
          <a:p>
            <a:pPr algn="l"/>
            <a:endParaRPr lang="ru-RU" sz="1200" dirty="0"/>
          </a:p>
          <a:p>
            <a:r>
              <a:rPr lang="ru-RU" sz="1200" dirty="0" smtClean="0"/>
              <a:t>Аллергия</a:t>
            </a:r>
          </a:p>
          <a:p>
            <a:pPr algn="l"/>
            <a:r>
              <a:rPr lang="ru-RU" sz="1200" dirty="0" smtClean="0"/>
              <a:t>Аллергическая реакция возникает тогда, когда иммунная система организма вступает в реакцию с веществом, которое обычно не вызывает таких реакций у других людей. Симптомами аллергии являются: зуд, образование опухолей на коже, сыпь. Появления простых аллергических реакций можно избежать, если прекратить пользоваться косметическими средствами, вызывающими негативный эффект. Определить такие средства можно только проконсультировавшись у врача или в результате проведения кожной аллергической пробы. </a:t>
            </a:r>
            <a:endParaRPr lang="ru-RU" sz="12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214942" y="1714488"/>
            <a:ext cx="3776658" cy="4305312"/>
          </a:xfrm>
        </p:spPr>
        <p:txBody>
          <a:bodyPr/>
          <a:lstStyle/>
          <a:p>
            <a:r>
              <a:rPr lang="ru-RU" sz="1400" dirty="0" err="1" smtClean="0"/>
              <a:t>Акне</a:t>
            </a:r>
            <a:r>
              <a:rPr lang="ru-RU" sz="1400" dirty="0" smtClean="0"/>
              <a:t> и угри с черными головками (</a:t>
            </a:r>
            <a:r>
              <a:rPr lang="ru-RU" sz="1400" dirty="0" err="1" smtClean="0"/>
              <a:t>комедоны</a:t>
            </a:r>
            <a:r>
              <a:rPr lang="ru-RU" sz="1400" dirty="0" smtClean="0"/>
              <a:t>)</a:t>
            </a:r>
          </a:p>
          <a:p>
            <a:pPr algn="l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Угри с черными головками возникают тогда, когда волосяные мешочки или сальные железы кожи оказываются заблокированными жирной смесью, состоящей из кожного сала (натуральный кожный жир) и кератина (грубый волокнистый белок, который покрывает кожу, волосы и ногти). Эта смесь затвердевает и превращается в пробку, которая при соприкосновении с воздухом приобретает черный цвет. Если в такие пробки попадают бактерии и обретают способность размножаться, то угри с черными головками становятся инфицированными и образуются красные прыщи — </a:t>
            </a:r>
            <a:r>
              <a:rPr lang="ru-RU" sz="1400" dirty="0" err="1" smtClean="0"/>
              <a:t>акне</a:t>
            </a:r>
            <a:r>
              <a:rPr lang="ru-RU" sz="1400" dirty="0" smtClean="0"/>
              <a:t>. Одной из причин возникновения </a:t>
            </a:r>
            <a:r>
              <a:rPr lang="ru-RU" sz="1400" dirty="0" err="1" smtClean="0"/>
              <a:t>акне</a:t>
            </a:r>
            <a:r>
              <a:rPr lang="ru-RU" sz="1400" dirty="0" smtClean="0"/>
              <a:t> являются масляные или жирные вещества, которые проникают в поры кожи вместе с косметикой и закупоривают их.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14282" y="3643314"/>
            <a:ext cx="8715436" cy="3000396"/>
          </a:xfrm>
        </p:spPr>
        <p:txBody>
          <a:bodyPr/>
          <a:lstStyle/>
          <a:p>
            <a:pPr algn="l"/>
            <a:r>
              <a:rPr lang="ru-RU" sz="1200" dirty="0" smtClean="0"/>
              <a:t>1 сентября 2009 года Европейские сообщества при участии BDIH (</a:t>
            </a:r>
            <a:r>
              <a:rPr lang="ru-RU" sz="1200" dirty="0" err="1" smtClean="0"/>
              <a:t>Germany</a:t>
            </a:r>
            <a:r>
              <a:rPr lang="ru-RU" sz="1200" dirty="0" smtClean="0"/>
              <a:t>), BIOFORUM (</a:t>
            </a:r>
            <a:r>
              <a:rPr lang="ru-RU" sz="1200" dirty="0" err="1" smtClean="0"/>
              <a:t>Belgium</a:t>
            </a:r>
            <a:r>
              <a:rPr lang="ru-RU" sz="1200" dirty="0" smtClean="0"/>
              <a:t>), COSMEBIO &amp; ECOCERT (</a:t>
            </a:r>
            <a:r>
              <a:rPr lang="ru-RU" sz="1200" dirty="0" err="1" smtClean="0"/>
              <a:t>France</a:t>
            </a:r>
            <a:r>
              <a:rPr lang="ru-RU" sz="1200" dirty="0" smtClean="0"/>
              <a:t>), ICEA (</a:t>
            </a:r>
            <a:r>
              <a:rPr lang="ru-RU" sz="1200" dirty="0" err="1" smtClean="0"/>
              <a:t>Italy</a:t>
            </a:r>
            <a:r>
              <a:rPr lang="ru-RU" sz="1200" dirty="0" smtClean="0"/>
              <a:t>) </a:t>
            </a:r>
            <a:r>
              <a:rPr lang="ru-RU" sz="1200" dirty="0" err="1" smtClean="0"/>
              <a:t>and</a:t>
            </a:r>
            <a:r>
              <a:rPr lang="ru-RU" sz="1200" dirty="0" smtClean="0"/>
              <a:t> SOIL ASSOCIATION (UK) приняли стандарт (</a:t>
            </a:r>
            <a:r>
              <a:rPr lang="ru-RU" sz="1200" dirty="0" err="1" smtClean="0"/>
              <a:t>COSMOS-standard</a:t>
            </a:r>
            <a:r>
              <a:rPr lang="ru-RU" sz="1200" dirty="0" smtClean="0"/>
              <a:t>) натуральной косметики и косметики «органик».</a:t>
            </a:r>
          </a:p>
          <a:p>
            <a:pPr algn="l"/>
            <a:endParaRPr lang="ru-RU" sz="1200" dirty="0" smtClean="0"/>
          </a:p>
          <a:p>
            <a:pPr algn="l"/>
            <a:r>
              <a:rPr lang="ru-RU" sz="1200" dirty="0" smtClean="0"/>
              <a:t>В состав натуральной косметики и косметики «органик» должны входить пять видов ингредиентов: вода, природные минералы, растительные ингредиенты, которые получают физическими и химическими методами, а также другие группы ингредиентов.</a:t>
            </a:r>
          </a:p>
          <a:p>
            <a:pPr algn="l"/>
            <a:endParaRPr lang="ru-RU" sz="1200" dirty="0" smtClean="0"/>
          </a:p>
          <a:p>
            <a:pPr algn="l"/>
            <a:r>
              <a:rPr lang="ru-RU" sz="1200" dirty="0" smtClean="0"/>
              <a:t>Производители косметики, которые заявляют о своей продукции как о натуральной, обязаны предоставлять следующую информацию: происхождение и способ получения ингредиентов, полный состав косметики, условия хранения, производства и вид и качество упаковки, состояние окружающей среды, различные сертификаты соответствия.</a:t>
            </a:r>
          </a:p>
          <a:p>
            <a:pPr algn="l"/>
            <a:endParaRPr lang="ru-RU" sz="1200" dirty="0" smtClean="0"/>
          </a:p>
          <a:p>
            <a:pPr algn="l"/>
            <a:r>
              <a:rPr lang="ru-RU" sz="1200" dirty="0" smtClean="0"/>
              <a:t>Запрещено включать в состав натуральной и «органик» косметики </a:t>
            </a:r>
            <a:r>
              <a:rPr lang="ru-RU" sz="1200" dirty="0" err="1" smtClean="0"/>
              <a:t>наноматериалы</a:t>
            </a:r>
            <a:r>
              <a:rPr lang="ru-RU" sz="1200" dirty="0" smtClean="0"/>
              <a:t>, использовать сырье из генетически модифицированных продуктов, радиоактивные вещества. Также запрещено тестировать косметику на животных. Однако такое тестирование ингредиентов разрешено, исходя из законов страны-производителя.</a:t>
            </a:r>
            <a:endParaRPr lang="ru-RU" sz="1200" dirty="0"/>
          </a:p>
        </p:txBody>
      </p:sp>
      <p:pic>
        <p:nvPicPr>
          <p:cNvPr id="10" name="Рисунок 9" descr="kosm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5078" b="25078"/>
          <a:stretch>
            <a:fillRect/>
          </a:stretch>
        </p:blipFill>
        <p:spPr>
          <a:xfrm>
            <a:off x="2714612" y="214290"/>
            <a:ext cx="3571900" cy="345916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idx="1"/>
          </p:nvPr>
        </p:nvSpPr>
        <p:spPr>
          <a:xfrm>
            <a:off x="0" y="1571612"/>
            <a:ext cx="8991600" cy="5072098"/>
          </a:xfrm>
        </p:spPr>
        <p:txBody>
          <a:bodyPr/>
          <a:lstStyle/>
          <a:p>
            <a:pPr algn="l">
              <a:buNone/>
            </a:pPr>
            <a:endParaRPr lang="ru-RU" sz="1100" dirty="0" smtClean="0"/>
          </a:p>
          <a:p>
            <a:pPr algn="l">
              <a:buNone/>
            </a:pPr>
            <a:endParaRPr lang="ru-RU" sz="1100" dirty="0"/>
          </a:p>
          <a:p>
            <a:pPr algn="l">
              <a:buNone/>
            </a:pPr>
            <a:r>
              <a:rPr lang="ru-RU" sz="1600" dirty="0"/>
              <a:t> </a:t>
            </a:r>
            <a:r>
              <a:rPr lang="ru-RU" sz="1600" dirty="0" smtClean="0"/>
              <a:t>         Для отнесения того или иного ингредиента к категории «натуральный» или «органик» используются специальные формулы, где учитывается соотношения: качество сырья, способ получения ингредиента и другие показатели. В результате каждому ингредиенту присваивается определенное цифровое значение — баллы. Для того, чтобы продукция определенного бренда была сертифицирована как «органик» или как «натуральная», 95 % всех используемых в составе натуральных ингредиентов должны быть произведены физическими методами и не меньше, чем 20 % косметики одного бренда должно иметь сертификаты «органик». Исключение составляет быстро смываемая косметика (</a:t>
            </a:r>
            <a:r>
              <a:rPr lang="ru-RU" sz="1600" dirty="0" err="1" smtClean="0"/>
              <a:t>rinse-off</a:t>
            </a:r>
            <a:r>
              <a:rPr lang="ru-RU" sz="1600" dirty="0" smtClean="0"/>
              <a:t> — например, очищающие средства), лосьоны и пудра. Не меньше 10 % такого вида косметики может быть сертифицировано как «органик».</a:t>
            </a:r>
          </a:p>
          <a:p>
            <a:pPr algn="l"/>
            <a:r>
              <a:rPr lang="ru-RU" sz="1600" dirty="0" smtClean="0"/>
              <a:t>Также в </a:t>
            </a:r>
            <a:r>
              <a:rPr lang="ru-RU" sz="1600" dirty="0" err="1" smtClean="0"/>
              <a:t>COSMOS-standard</a:t>
            </a:r>
            <a:r>
              <a:rPr lang="ru-RU" sz="1600" dirty="0" smtClean="0"/>
              <a:t> подробно описана тара, в которой органическая косметика может храниться. В частности, запрещено хранить такую косметику в пластиковой таре.</a:t>
            </a:r>
          </a:p>
          <a:p>
            <a:pPr algn="l"/>
            <a:r>
              <a:rPr lang="ru-RU" sz="1600" dirty="0" smtClean="0"/>
              <a:t>Отличительным знаком для натуральной косметики и косметики «органик» является маркировка косметики обозначениями: «COSMOS-ORGANIC» или « COSMOS-NATURAL». В названии косметики не допускаются обозначения типа «</a:t>
            </a:r>
            <a:r>
              <a:rPr lang="ru-RU" sz="1600" dirty="0" err="1" smtClean="0"/>
              <a:t>organic</a:t>
            </a:r>
            <a:r>
              <a:rPr lang="ru-RU" sz="1600" dirty="0" smtClean="0"/>
              <a:t> </a:t>
            </a:r>
            <a:r>
              <a:rPr lang="ru-RU" sz="1600" dirty="0" err="1" smtClean="0"/>
              <a:t>shampoo</a:t>
            </a:r>
            <a:r>
              <a:rPr lang="ru-RU" sz="1600" dirty="0" smtClean="0"/>
              <a:t>» и т. п. Правильное написание: «</a:t>
            </a:r>
            <a:r>
              <a:rPr lang="ru-RU" sz="1600" dirty="0" err="1" smtClean="0"/>
              <a:t>Shampoo</a:t>
            </a:r>
            <a:r>
              <a:rPr lang="ru-RU" sz="1600" dirty="0" smtClean="0"/>
              <a:t> </a:t>
            </a:r>
            <a:r>
              <a:rPr lang="ru-RU" sz="1600" dirty="0" err="1" smtClean="0"/>
              <a:t>with</a:t>
            </a:r>
            <a:r>
              <a:rPr lang="ru-RU" sz="1600" dirty="0" smtClean="0"/>
              <a:t> </a:t>
            </a:r>
            <a:r>
              <a:rPr lang="ru-RU" sz="1600" dirty="0" err="1" smtClean="0"/>
              <a:t>organic</a:t>
            </a:r>
            <a:r>
              <a:rPr lang="ru-RU" sz="1600" dirty="0" smtClean="0"/>
              <a:t> </a:t>
            </a:r>
            <a:r>
              <a:rPr lang="ru-RU" sz="1600" dirty="0" err="1" smtClean="0"/>
              <a:t>jojoba</a:t>
            </a:r>
            <a:r>
              <a:rPr lang="ru-RU" sz="1600" dirty="0" smtClean="0"/>
              <a:t> </a:t>
            </a:r>
            <a:r>
              <a:rPr lang="ru-RU" sz="1600" dirty="0" err="1" smtClean="0"/>
              <a:t>oil</a:t>
            </a:r>
            <a:r>
              <a:rPr lang="ru-RU" sz="1600" dirty="0" smtClean="0"/>
              <a:t>».</a:t>
            </a:r>
          </a:p>
          <a:p>
            <a:pPr algn="l"/>
            <a:r>
              <a:rPr lang="ru-RU" sz="1600" dirty="0" smtClean="0"/>
              <a:t>В России нет четкого определения, что собой представляет «натуральная» или «органик» косметика. Отсутствует государственное регулирование производства и рекламирования «натуральной» косметики.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214290"/>
            <a:ext cx="4419600" cy="6429420"/>
          </a:xfrm>
        </p:spPr>
        <p:txBody>
          <a:bodyPr/>
          <a:lstStyle/>
          <a:p>
            <a:pPr algn="l"/>
            <a:r>
              <a:rPr lang="ru-RU" sz="1600" dirty="0" smtClean="0"/>
              <a:t>ЛОНДОН, 19 ноября. Ежедневно женщины накладывают на лицо в среднем 515 химических соединений в составе гигиенической и эстетической косметики, парфюмерии и т.п. Об этом свидетельствуют результаты исследования, проведенного одним из производителей косметических изделий, пишет </a:t>
            </a:r>
            <a:r>
              <a:rPr lang="ru-RU" sz="1600" dirty="0" err="1" smtClean="0"/>
              <a:t>Telegraph</a:t>
            </a:r>
            <a:r>
              <a:rPr lang="ru-RU" sz="1600" dirty="0" smtClean="0"/>
              <a:t>.</a:t>
            </a:r>
          </a:p>
          <a:p>
            <a:pPr algn="l"/>
            <a:endParaRPr lang="ru-RU" sz="1600" dirty="0" smtClean="0"/>
          </a:p>
          <a:p>
            <a:pPr algn="l"/>
            <a:r>
              <a:rPr lang="ru-RU" sz="1600" dirty="0" smtClean="0"/>
              <a:t>Как утверждают ученые, среднестатистическая женщина пользуется ежедневно 13 косметическими продуктами для лица, большинство из которых содержит более 20 ингредиентов. Парфюмерные изделия в среднем содержат 250 химических веществ, а в некоторых это число доходит до 400, передают «</a:t>
            </a:r>
            <a:r>
              <a:rPr lang="ru-RU" sz="1600" dirty="0" err="1" smtClean="0"/>
              <a:t>Медновости</a:t>
            </a:r>
            <a:r>
              <a:rPr lang="ru-RU" sz="1600" dirty="0" smtClean="0"/>
              <a:t>».</a:t>
            </a:r>
          </a:p>
          <a:p>
            <a:pPr algn="l"/>
            <a:endParaRPr lang="ru-RU" sz="1600" dirty="0" smtClean="0"/>
          </a:p>
          <a:p>
            <a:pPr algn="l"/>
            <a:r>
              <a:rPr lang="ru-RU" sz="1600" dirty="0" smtClean="0"/>
              <a:t>В ходе исследования также обнаружилось, что среднее количество ингредиентов в помаде – 33, в лосьонах для кожи – 32, в туши – 29 и в увлажнителе рук – 11.</a:t>
            </a:r>
            <a:endParaRPr lang="ru-RU" sz="1600" dirty="0"/>
          </a:p>
        </p:txBody>
      </p:sp>
      <p:pic>
        <p:nvPicPr>
          <p:cNvPr id="7" name="Содержимое 6" descr="cosmetic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95837" y="395288"/>
            <a:ext cx="3971925" cy="60674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eac1664d78c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3" y="1216819"/>
            <a:ext cx="4357718" cy="4783949"/>
          </a:xfrm>
        </p:spPr>
      </p:pic>
      <p:sp>
        <p:nvSpPr>
          <p:cNvPr id="5" name="Заголовок 1"/>
          <p:cNvSpPr>
            <a:spLocks noGrp="1"/>
          </p:cNvSpPr>
          <p:nvPr>
            <p:ph sz="half" idx="2"/>
          </p:nvPr>
        </p:nvSpPr>
        <p:spPr>
          <a:xfrm>
            <a:off x="4572000" y="214313"/>
            <a:ext cx="4419600" cy="6429375"/>
          </a:xfrm>
        </p:spPr>
        <p:txBody>
          <a:bodyPr/>
          <a:lstStyle/>
          <a:p>
            <a:pPr algn="l"/>
            <a:r>
              <a:rPr lang="ru-RU" sz="1200" dirty="0" smtClean="0"/>
              <a:t>Долгосрочные эффекты применения многих из этих веществ никогда не изучались, поэтому не исключено, что они могут представлять определенный риск для здоровья. Кроме того, как показали предыдущие исследования, треть женщин в возрасте до 25 лет регулярно применяют косметику, предназначенную для использования после 40 лет, что вредно для их кожи.</a:t>
            </a:r>
          </a:p>
          <a:p>
            <a:pPr algn="l"/>
            <a:endParaRPr lang="ru-RU" sz="1200" dirty="0" smtClean="0"/>
          </a:p>
          <a:p>
            <a:pPr algn="l"/>
            <a:r>
              <a:rPr lang="ru-RU" sz="1200" dirty="0" smtClean="0"/>
              <a:t>Напомним, ранее ученые из США установили, что в организм женщины, которая ежедневно пользуется косметикой – кремами, масками, </a:t>
            </a:r>
            <a:r>
              <a:rPr lang="ru-RU" sz="1200" dirty="0" err="1" smtClean="0"/>
              <a:t>скрабами</a:t>
            </a:r>
            <a:r>
              <a:rPr lang="ru-RU" sz="1200" dirty="0" smtClean="0"/>
              <a:t>, тональным кремом, пудрой, румянами - в течение года может поступать до 2,5 кг различных химических веществ.</a:t>
            </a:r>
          </a:p>
          <a:p>
            <a:pPr algn="l"/>
            <a:endParaRPr lang="ru-RU" sz="1200" dirty="0" smtClean="0"/>
          </a:p>
          <a:p>
            <a:pPr algn="l"/>
            <a:r>
              <a:rPr lang="ru-RU" sz="1200" dirty="0" smtClean="0"/>
              <a:t>Некоторые искусственные компоненты, которые поглощает тело, вызывают побочные эффекты: от раздражения кожи до раннего старения и онкологических заболеваний.</a:t>
            </a:r>
          </a:p>
          <a:p>
            <a:pPr algn="l"/>
            <a:r>
              <a:rPr lang="ru-RU" sz="1200" dirty="0" smtClean="0"/>
              <a:t>Ричард </a:t>
            </a:r>
            <a:r>
              <a:rPr lang="ru-RU" sz="1200" dirty="0" err="1" smtClean="0"/>
              <a:t>Бенс</a:t>
            </a:r>
            <a:r>
              <a:rPr lang="ru-RU" sz="1200" dirty="0" smtClean="0"/>
              <a:t>, биохимик, в течение трех лет изучавший косметику и парфюмерию, заявил: “Жизненно необходимо проанализировать средства, которые мы наносим на кожу, а не просто провозглашать, что их химический состав безопасен”.  “Мы не представляем, какой эффект могут производить эти вещества, когда смешиваются друг с другом. Последствия могут оказаться серьезнее, чем у всех компонентов по отдельности”, – объясняет он.</a:t>
            </a:r>
          </a:p>
          <a:p>
            <a:pPr algn="l"/>
            <a:endParaRPr lang="ru-RU" sz="1200" dirty="0" smtClean="0"/>
          </a:p>
          <a:p>
            <a:pPr algn="l"/>
            <a:r>
              <a:rPr lang="ru-RU" sz="1200" dirty="0" smtClean="0"/>
              <a:t>При этом впитывание химических веществ через кожу гораздо опаснее, чем употребление их внутрь.</a:t>
            </a:r>
          </a:p>
          <a:p>
            <a:pPr algn="l"/>
            <a:r>
              <a:rPr lang="ru-RU" sz="1200" dirty="0" smtClean="0"/>
              <a:t>Отметим также, что, согласно подсчетам британских исследователей, женщина, красящая губы, с14 до 80 лет съедает в среднем 9 кг помады.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63575"/>
            <a:ext cx="9144000" cy="1298575"/>
          </a:xfrm>
        </p:spPr>
        <p:txBody>
          <a:bodyPr/>
          <a:lstStyle/>
          <a:p>
            <a:r>
              <a:rPr lang="ru-RU" dirty="0" smtClean="0"/>
              <a:t>Косметика</a:t>
            </a:r>
            <a:endParaRPr lang="ru-RU" dirty="0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14282" y="2362200"/>
            <a:ext cx="8715436" cy="3657600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Косметика (от греч. </a:t>
            </a:r>
            <a:r>
              <a:rPr lang="ru-RU" sz="2000" dirty="0" err="1" smtClean="0"/>
              <a:t>κοςμητική </a:t>
            </a:r>
            <a:r>
              <a:rPr lang="ru-RU" sz="2000" dirty="0" smtClean="0"/>
              <a:t>— «имеющий силу приводить в порядок» или «обладающий опытом декорирования») — «учение о средствах и методах улучшения внешности человека. Косметикой также называют средства и способы ухода за кожей, волосами и ногтями, применяемые с целью улучшения внешности человека, а также вещества, применяемые для придания свежести и красоты лицу и телу». Не путать со значением слова «косметология» — «раздел медицины, разрабатывающий средства и методы улучшения внешности человека (его лица, тела) посредством маскировки или устранения дефектов кожи, применения пластических операций и др.»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http://ru.wikipedia.org/wiki/</a:t>
            </a:r>
            <a:r>
              <a:rPr lang="ru-RU" dirty="0" err="1" smtClean="0">
                <a:hlinkClick r:id="rId2"/>
              </a:rPr>
              <a:t>Косметика#</a:t>
            </a:r>
            <a:r>
              <a:rPr lang="ru-RU" dirty="0" smtClean="0">
                <a:hlinkClick r:id="rId2"/>
              </a:rPr>
              <a:t>.</a:t>
            </a:r>
            <a:r>
              <a:rPr lang="en-US" dirty="0" smtClean="0">
                <a:hlinkClick r:id="rId2"/>
              </a:rPr>
              <a:t>D0.A1.D0.BE.D1.81.D1.82.D0.B0.D0.B2_.D0.BA.D0.BE.D1.81.D0.BC.D0.B5.D1.82.D0.B8.D0.BA.D0.B8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en-US" dirty="0" smtClean="0"/>
              <a:t>http://www.rosbalt.ru/2009/11/19/690271.html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Grp="1" noChangeArrowheads="1"/>
          </p:cNvSpPr>
          <p:nvPr>
            <p:ph idx="1"/>
          </p:nvPr>
        </p:nvSpPr>
        <p:spPr>
          <a:xfrm>
            <a:off x="214282" y="1857364"/>
            <a:ext cx="8643998" cy="4162436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Некоторые исследователи считают, что слово «косметика» произошло от латинского слова «</a:t>
            </a:r>
            <a:r>
              <a:rPr lang="ru-RU" dirty="0" err="1" smtClean="0"/>
              <a:t>cosmetae</a:t>
            </a:r>
            <a:r>
              <a:rPr lang="ru-RU" dirty="0" smtClean="0"/>
              <a:t>». Так в Римской империи называли рабов, в обязанности которых входило купание господ в ваннах с благовониями.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Слово «косметика» впервые было использовано в 1867 году, во время проведения Международной выставки в Париже, где парфюмерия и мыловаренная промышленность выставляли свою продукцию отдельно от фармацевтической. Вскоре симбиоз из парфюмерии и мыловарения превратился в отдельную отрасль, которую мы теперь называем «косметическая промышленность». Не путать с косметологией.</a:t>
            </a:r>
            <a:endParaRPr lang="ru-RU" dirty="0"/>
          </a:p>
        </p:txBody>
      </p:sp>
      <p:pic>
        <p:nvPicPr>
          <p:cNvPr id="7" name="Рисунок 6" descr="180px-Cosmetic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0298" y="214290"/>
            <a:ext cx="4286280" cy="2714644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В современном мире в список косметики включены самые разнообразные средства:</a:t>
            </a:r>
            <a:endParaRPr lang="ru-RU" sz="2400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214282" y="1714488"/>
            <a:ext cx="4205318" cy="4305312"/>
          </a:xfrm>
        </p:spPr>
        <p:txBody>
          <a:bodyPr/>
          <a:lstStyle/>
          <a:p>
            <a:pPr algn="l"/>
            <a:r>
              <a:rPr lang="ru-RU" sz="1200" dirty="0" smtClean="0"/>
              <a:t>Кремы, эмульсии, лосьоны, гели и масла для кожи (рук, лица, ног, и т. д.)</a:t>
            </a:r>
          </a:p>
          <a:p>
            <a:pPr algn="l"/>
            <a:r>
              <a:rPr lang="ru-RU" sz="1200" dirty="0" smtClean="0"/>
              <a:t>Маски для лица (за исключением химических </a:t>
            </a:r>
            <a:r>
              <a:rPr lang="ru-RU" sz="1200" dirty="0" err="1" smtClean="0"/>
              <a:t>пилингов</a:t>
            </a:r>
            <a:r>
              <a:rPr lang="ru-RU" sz="1200" dirty="0" smtClean="0"/>
              <a:t>)</a:t>
            </a:r>
          </a:p>
          <a:p>
            <a:pPr algn="l"/>
            <a:r>
              <a:rPr lang="ru-RU" sz="1200" dirty="0" smtClean="0"/>
              <a:t>Основы для окрашивания кожи (жидкости, пасты, порошки)</a:t>
            </a:r>
          </a:p>
          <a:p>
            <a:pPr algn="l"/>
            <a:r>
              <a:rPr lang="ru-RU" sz="1200" dirty="0" smtClean="0"/>
              <a:t>Присыпки, гигиенические присыпки, присыпки после ванн</a:t>
            </a:r>
          </a:p>
          <a:p>
            <a:pPr algn="l"/>
            <a:r>
              <a:rPr lang="ru-RU" sz="1200" dirty="0" smtClean="0"/>
              <a:t>Туалетное мыло, ароматическое мыло и т. д.</a:t>
            </a:r>
          </a:p>
          <a:p>
            <a:pPr algn="l"/>
            <a:r>
              <a:rPr lang="ru-RU" sz="1200" dirty="0" smtClean="0"/>
              <a:t>Духи, туалетная вода и одеколон</a:t>
            </a:r>
          </a:p>
          <a:p>
            <a:pPr algn="l"/>
            <a:r>
              <a:rPr lang="ru-RU" sz="1200" dirty="0" smtClean="0"/>
              <a:t>Продукты для ванны и душа (соли, пена, масла, гели, и т. д.)</a:t>
            </a:r>
          </a:p>
          <a:p>
            <a:pPr algn="l"/>
            <a:r>
              <a:rPr lang="ru-RU" sz="1200" dirty="0" smtClean="0"/>
              <a:t>Средства для удаления волос</a:t>
            </a:r>
          </a:p>
          <a:p>
            <a:pPr algn="l"/>
            <a:r>
              <a:rPr lang="ru-RU" sz="1200" dirty="0" smtClean="0"/>
              <a:t>Дезодоранты и средства от пота</a:t>
            </a:r>
          </a:p>
          <a:p>
            <a:pPr algn="l"/>
            <a:r>
              <a:rPr lang="ru-RU" sz="1200" dirty="0" smtClean="0"/>
              <a:t>Средства по уходу за волосами</a:t>
            </a:r>
          </a:p>
          <a:p>
            <a:pPr algn="l"/>
            <a:r>
              <a:rPr lang="ru-RU" sz="1200" dirty="0" smtClean="0"/>
              <a:t>Краска для волос, а также для обесцвечивания волос</a:t>
            </a:r>
          </a:p>
          <a:p>
            <a:pPr algn="l"/>
            <a:r>
              <a:rPr lang="ru-RU" sz="1200" dirty="0" smtClean="0"/>
              <a:t>Продукция для завивки, выпрямления и фиксации волос</a:t>
            </a:r>
          </a:p>
          <a:p>
            <a:pPr algn="l"/>
            <a:r>
              <a:rPr lang="ru-RU" sz="1200" dirty="0" smtClean="0"/>
              <a:t>Фиксаторы</a:t>
            </a:r>
            <a:endParaRPr lang="ru-RU" sz="1200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572000" y="1714488"/>
            <a:ext cx="4357718" cy="4305312"/>
          </a:xfrm>
        </p:spPr>
        <p:txBody>
          <a:bodyPr/>
          <a:lstStyle/>
          <a:p>
            <a:pPr algn="l"/>
            <a:r>
              <a:rPr lang="ru-RU" sz="1200" dirty="0" smtClean="0"/>
              <a:t>Очищающие продукты (лосьоны, порошки, шампуни)</a:t>
            </a:r>
          </a:p>
          <a:p>
            <a:pPr algn="l"/>
            <a:r>
              <a:rPr lang="ru-RU" sz="1200" dirty="0" smtClean="0"/>
              <a:t>Кондиционеры (лосьоны, кремы, масла)</a:t>
            </a:r>
          </a:p>
          <a:p>
            <a:pPr algn="l"/>
            <a:r>
              <a:rPr lang="ru-RU" sz="1200" dirty="0" smtClean="0"/>
              <a:t>Продукция для укладки волос (лосьоны, лаки, бриллиантины)</a:t>
            </a:r>
          </a:p>
          <a:p>
            <a:pPr algn="l"/>
            <a:r>
              <a:rPr lang="ru-RU" sz="1200" dirty="0" smtClean="0"/>
              <a:t>Продукция для бритья (кремы, пена, лосьоны и т. д.)</a:t>
            </a:r>
          </a:p>
          <a:p>
            <a:pPr algn="l"/>
            <a:r>
              <a:rPr lang="ru-RU" sz="1200" dirty="0" smtClean="0"/>
              <a:t>Продукция для макияжа (пудра, тональный крем, тушь для ресниц, румяна) и удаления макияжа с лица и глаз</a:t>
            </a:r>
          </a:p>
          <a:p>
            <a:pPr algn="l"/>
            <a:r>
              <a:rPr lang="ru-RU" sz="1200" dirty="0" smtClean="0"/>
              <a:t>Губные помады и продукция по уходу за губами</a:t>
            </a:r>
          </a:p>
          <a:p>
            <a:pPr algn="l"/>
            <a:r>
              <a:rPr lang="ru-RU" sz="1200" dirty="0" smtClean="0"/>
              <a:t>Зубные пасты и продукция по уходу за зубами</a:t>
            </a:r>
          </a:p>
          <a:p>
            <a:pPr algn="l"/>
            <a:r>
              <a:rPr lang="ru-RU" sz="1200" dirty="0" smtClean="0"/>
              <a:t>Продукция для ухода за ногтями, лаки для ногтей</a:t>
            </a:r>
          </a:p>
          <a:p>
            <a:pPr algn="l"/>
            <a:r>
              <a:rPr lang="ru-RU" sz="1200" dirty="0" smtClean="0"/>
              <a:t>Продукция личной гигиены</a:t>
            </a:r>
          </a:p>
          <a:p>
            <a:pPr algn="l"/>
            <a:r>
              <a:rPr lang="ru-RU" sz="1200" dirty="0" smtClean="0"/>
              <a:t>Продукция для загара</a:t>
            </a:r>
          </a:p>
          <a:p>
            <a:pPr algn="l"/>
            <a:r>
              <a:rPr lang="ru-RU" sz="1200" dirty="0" smtClean="0"/>
              <a:t>Продукция для загара без солнца</a:t>
            </a:r>
          </a:p>
          <a:p>
            <a:pPr algn="l"/>
            <a:r>
              <a:rPr lang="ru-RU" sz="1200" dirty="0" smtClean="0"/>
              <a:t>Продукция, отбеливающая кожу</a:t>
            </a:r>
          </a:p>
          <a:p>
            <a:pPr algn="l"/>
            <a:r>
              <a:rPr lang="ru-RU" sz="1200" dirty="0" smtClean="0"/>
              <a:t>Продукция против морщин и т. д.</a:t>
            </a:r>
            <a:endParaRPr lang="ru-RU" sz="1200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9"/>
          <p:cNvSpPr>
            <a:spLocks noGrp="1"/>
          </p:cNvSpPr>
          <p:nvPr>
            <p:ph type="subTitle" idx="1"/>
          </p:nvPr>
        </p:nvSpPr>
        <p:spPr>
          <a:xfrm>
            <a:off x="1676400" y="714375"/>
            <a:ext cx="6477000" cy="3400425"/>
          </a:xfrm>
        </p:spPr>
        <p:txBody>
          <a:bodyPr/>
          <a:lstStyle/>
          <a:p>
            <a:r>
              <a:rPr lang="ru-RU" sz="1600" dirty="0" smtClean="0"/>
              <a:t>В каждой стране имеется свой собственный список косметики, закрепленный законодательным путем. Так, в некоторых странах мыло не относится к косметике. В России в список косметики входят эфирные масла, основные инструменты </a:t>
            </a:r>
            <a:r>
              <a:rPr lang="ru-RU" sz="1600" dirty="0" err="1" smtClean="0"/>
              <a:t>Ароматерапии</a:t>
            </a:r>
            <a:r>
              <a:rPr lang="ru-RU" sz="1600" dirty="0" smtClean="0"/>
              <a:t>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 современном мире наметилась тенденция сближения косметики с фармацевтикой. Появляется новый вид косметики, представляющий собой смесь косметики и лекарств. Это направление получило название «</a:t>
            </a:r>
            <a:r>
              <a:rPr lang="ru-RU" dirty="0" err="1" smtClean="0"/>
              <a:t>космецевтика</a:t>
            </a:r>
            <a:r>
              <a:rPr lang="ru-RU" dirty="0" smtClean="0"/>
              <a:t>». Однако многие страны, и в частности США, считают это направление в развитии косметики опасным для здоровья человека. И требуют, чтобы производители четко разделяли лекарства и косметику.</a:t>
            </a:r>
            <a:endParaRPr lang="ru-RU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857232"/>
            <a:ext cx="9144000" cy="914400"/>
          </a:xfrm>
        </p:spPr>
        <p:txBody>
          <a:bodyPr/>
          <a:lstStyle/>
          <a:p>
            <a:r>
              <a:rPr lang="ru-RU" dirty="0" smtClean="0"/>
              <a:t>История косметики</a:t>
            </a:r>
            <a:endParaRPr lang="ru-RU" dirty="0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42844" y="1785926"/>
            <a:ext cx="6929486" cy="3929074"/>
          </a:xfrm>
        </p:spPr>
        <p:txBody>
          <a:bodyPr/>
          <a:lstStyle/>
          <a:p>
            <a:pPr marL="68263" indent="-3175" algn="l">
              <a:buNone/>
            </a:pPr>
            <a:r>
              <a:rPr lang="ru-RU" sz="1600" dirty="0" smtClean="0"/>
              <a:t>История косметики как средства ухода за кожей, мало изучена. Римский врач Цельсий (</a:t>
            </a:r>
            <a:r>
              <a:rPr lang="ru-RU" sz="1600" dirty="0" err="1" smtClean="0"/>
              <a:t>Celsius</a:t>
            </a:r>
            <a:r>
              <a:rPr lang="ru-RU" sz="1600" dirty="0" smtClean="0"/>
              <a:t>) в своих книгах проявлял активный интерес к уходу за кожей и волосами, Плиний Младший и римский врач </a:t>
            </a:r>
            <a:r>
              <a:rPr lang="ru-RU" sz="1600" dirty="0" err="1" smtClean="0"/>
              <a:t>Диоскорид</a:t>
            </a:r>
            <a:r>
              <a:rPr lang="ru-RU" sz="1600" dirty="0" smtClean="0"/>
              <a:t> помимо вопросам химии, много места в своих работах уделяли косметическим препаратам, а Клавдий Гален, работы которого охватывают многие области медицины и аптекарского искусства, известен еще и тем, что изобрел «</a:t>
            </a:r>
            <a:r>
              <a:rPr lang="ru-RU" sz="1600" dirty="0" err="1" smtClean="0"/>
              <a:t>ceratum</a:t>
            </a:r>
            <a:r>
              <a:rPr lang="ru-RU" sz="1600" dirty="0" smtClean="0"/>
              <a:t> </a:t>
            </a:r>
            <a:r>
              <a:rPr lang="ru-RU" sz="1600" dirty="0" err="1" smtClean="0"/>
              <a:t>refrigerans</a:t>
            </a:r>
            <a:r>
              <a:rPr lang="ru-RU" sz="1600" dirty="0" smtClean="0"/>
              <a:t>» — дословно, охлаждающую мазь или холодный крем, который сейчас известен как «</a:t>
            </a:r>
            <a:r>
              <a:rPr lang="ru-RU" sz="1600" dirty="0" err="1" smtClean="0"/>
              <a:t>cold</a:t>
            </a:r>
            <a:r>
              <a:rPr lang="ru-RU" sz="1600" dirty="0" smtClean="0"/>
              <a:t> </a:t>
            </a:r>
            <a:r>
              <a:rPr lang="ru-RU" sz="1600" dirty="0" err="1" smtClean="0"/>
              <a:t>cream</a:t>
            </a:r>
            <a:r>
              <a:rPr lang="ru-RU" sz="1600" dirty="0" smtClean="0"/>
              <a:t>». Римляне использовали его в качестве средства для удаления декоративной косметики. В научной литературе той эпохи прослеживаются тесные связи между медициной и косметикой.</a:t>
            </a:r>
          </a:p>
          <a:p>
            <a:pPr marL="68263" indent="-3175" algn="l">
              <a:buNone/>
            </a:pPr>
            <a:endParaRPr lang="ru-RU" sz="1600" dirty="0" smtClean="0"/>
          </a:p>
          <a:p>
            <a:pPr marL="68263" indent="-3175" algn="l">
              <a:buNone/>
            </a:pPr>
            <a:r>
              <a:rPr lang="ru-RU" sz="1600" dirty="0" smtClean="0"/>
              <a:t>Древние римляне умели избавляться от морщин при помощи вяжущих смесей, носили искусственные зубы, искусственные брови и искусственные ресницы. </a:t>
            </a:r>
            <a:endParaRPr lang="ru-RU" sz="1600" dirty="0"/>
          </a:p>
        </p:txBody>
      </p:sp>
      <p:pic>
        <p:nvPicPr>
          <p:cNvPr id="6" name="Рисунок 5" descr="180px-Lautrec_woman_at_her_toilette_18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3214686"/>
            <a:ext cx="2071702" cy="1866900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1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876300"/>
            <a:ext cx="9144000" cy="914400"/>
          </a:xfrm>
        </p:spPr>
        <p:txBody>
          <a:bodyPr/>
          <a:lstStyle/>
          <a:p>
            <a:r>
              <a:rPr lang="ru-RU" sz="3200" dirty="0" smtClean="0"/>
              <a:t>История декоративной косметики</a:t>
            </a:r>
            <a:endParaRPr lang="ru-RU" sz="3200" dirty="0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86116" y="1714488"/>
            <a:ext cx="5643602" cy="4786346"/>
          </a:xfrm>
        </p:spPr>
        <p:txBody>
          <a:bodyPr/>
          <a:lstStyle/>
          <a:p>
            <a:pPr algn="l">
              <a:buNone/>
            </a:pPr>
            <a:r>
              <a:rPr lang="ru-RU" sz="1600" dirty="0" smtClean="0"/>
              <a:t>       К сожалению, современники, говоря об истории декоративной косметики (макияж или </a:t>
            </a:r>
            <a:r>
              <a:rPr lang="ru-RU" sz="1600" dirty="0" err="1" smtClean="0"/>
              <a:t>мэйкап</a:t>
            </a:r>
            <a:r>
              <a:rPr lang="ru-RU" sz="1600" dirty="0" smtClean="0"/>
              <a:t>), «примеривают» ее к нашему времени, и все объяснения строятся на современном видении роли косметики в жизни человека. Древнеегипетские изображения фараонов с подведенными глазами для современного человека говорят о «кокетстве» и выглядят как желание фараона «понравиться» своим поданным. Как будто фараон был не правителем огромных земель, а современной моделью, позирующей перед фотокамерами. На самом деле — подведение глаз было необходимым атрибутом выживания и защиты от злых сил. Подводя глаза, древние египтяне отгоняли злых духов, которые, как он </a:t>
            </a:r>
            <a:r>
              <a:rPr lang="ru-RU" sz="1600" dirty="0" err="1" smtClean="0"/>
              <a:t>исчитал</a:t>
            </a:r>
            <a:r>
              <a:rPr lang="ru-RU" sz="1600" dirty="0" smtClean="0"/>
              <a:t>, имеют обыкновение проникать в душу человека через глаза. Масляные ароматные конусы, которые древние египтяне носили на голове, также не имели никакого отношения к косметике или парфюмерии. Живя во влажном и жарком климате, древние таким способом защищались от лучей палящего солнца и насекомых.</a:t>
            </a:r>
            <a:endParaRPr lang="ru-RU" sz="1600" dirty="0"/>
          </a:p>
        </p:txBody>
      </p:sp>
      <p:pic>
        <p:nvPicPr>
          <p:cNvPr id="6" name="Рисунок 5" descr="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857364"/>
            <a:ext cx="3429024" cy="3214710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790575"/>
            <a:ext cx="8382000" cy="1066800"/>
          </a:xfrm>
        </p:spPr>
        <p:txBody>
          <a:bodyPr/>
          <a:lstStyle/>
          <a:p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4282" y="1643050"/>
            <a:ext cx="8643998" cy="4857784"/>
          </a:xfrm>
        </p:spPr>
        <p:txBody>
          <a:bodyPr/>
          <a:lstStyle/>
          <a:p>
            <a:pPr algn="l"/>
            <a:r>
              <a:rPr lang="ru-RU" dirty="0" smtClean="0"/>
              <a:t>Жители Древнего Рима хорошо разбирались в искусстве макияжа. Они активно использовали </a:t>
            </a:r>
            <a:r>
              <a:rPr lang="ru-RU" dirty="0" err="1" smtClean="0"/>
              <a:t>kohl</a:t>
            </a:r>
            <a:r>
              <a:rPr lang="ru-RU" dirty="0" smtClean="0"/>
              <a:t> (уголь) в качестве краски для век, фукус (</a:t>
            </a:r>
            <a:r>
              <a:rPr lang="ru-RU" dirty="0" err="1" smtClean="0"/>
              <a:t>focus</a:t>
            </a:r>
            <a:r>
              <a:rPr lang="ru-RU" dirty="0" smtClean="0"/>
              <a:t>), в основном красного цвета, — для щек и губ, воск — в качестве средства для удаления волос, ячменную муку и масло — для удаления прыщей, а пемзу — для отбеливания зубов. Они также красили волосы в черные или светлые цвета в зависимости от веяний моды.</a:t>
            </a:r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Поэтому то, что мы сейчас привыкли видеть в виде косметики, то есть в качестве средств для улучшения внешнего вида, появилось сравнительно недавно, чуть больше полутора тысяч лет назад. Древние греки — любители и ценители ароматов и косметики, именно они возродили древнеегипетские традиции разрисовывать лицо, но уже не как нечто жизненно важное, а исключительно в эстетических целях. К 4 веку нашей эры греки снимали волосы с тела, подводили брови, накладывали на лица тональные кремы белого цвета, красили губы, чистили зубы, жевали жвачки и окрашивали волосы в золотистые цвета. Вслед за ними другие народы занялись украшением внешнего вида. Сейчас мы называем этот процесс «макияжем» или «нанесением декоративной косметики».</a:t>
            </a:r>
          </a:p>
          <a:p>
            <a:pPr algn="l"/>
            <a:endParaRPr lang="ru-RU" dirty="0" smtClean="0"/>
          </a:p>
        </p:txBody>
      </p:sp>
      <p:pic>
        <p:nvPicPr>
          <p:cNvPr id="6" name="Рисунок 5" descr="pictu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14290"/>
            <a:ext cx="1785950" cy="1500198"/>
          </a:xfrm>
          <a:prstGeom prst="rect">
            <a:avLst/>
          </a:prstGeom>
        </p:spPr>
      </p:pic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15140" y="214290"/>
            <a:ext cx="1695450" cy="1500198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836613"/>
            <a:ext cx="8080375" cy="990600"/>
          </a:xfrm>
        </p:spPr>
        <p:txBody>
          <a:bodyPr/>
          <a:lstStyle/>
          <a:p>
            <a:r>
              <a:rPr lang="ru-RU" sz="3200" dirty="0" smtClean="0"/>
              <a:t>…</a:t>
            </a:r>
            <a:endParaRPr lang="ru-RU" sz="3200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714488"/>
            <a:ext cx="8572560" cy="4786346"/>
          </a:xfrm>
        </p:spPr>
        <p:txBody>
          <a:bodyPr/>
          <a:lstStyle/>
          <a:p>
            <a:pPr algn="l"/>
            <a:r>
              <a:rPr lang="ru-RU" sz="1600" dirty="0" smtClean="0"/>
              <a:t>В Европе в средневековый период было модно иметь бледные лица. Богатые люди, которым не было нужды работать на открытом воздухе и подвергать свои лица загару, подчеркивали свое благосостояние именно тем, что имели бледный цвет лица. Испанские проститутки, наоборот, красили лица в розовый цвет, подчеркивая тем самым свое отличие от бледнолицых женщин высшего общества. В XIII веке женщины, относившиеся к королевскому роду, пользовались губной помадой розового цвета для демонстрации их принадлежности к высшей власти.</a:t>
            </a:r>
          </a:p>
          <a:p>
            <a:pPr algn="l"/>
            <a:endParaRPr lang="ru-RU" sz="1600" dirty="0" smtClean="0"/>
          </a:p>
          <a:p>
            <a:pPr algn="l"/>
            <a:r>
              <a:rPr lang="ru-RU" sz="1600" dirty="0" smtClean="0"/>
              <a:t>В эпоху Итальянского Ренессанса у женщин было в моде красить лица свинцовыми белилами. Разумеется, свинец вреден для здоровья людей, но в отличие от мышьяковой пудры, он не использовался в качестве отравляющего вещества. В то время в Италии была широко известна пудра под названием «</a:t>
            </a:r>
            <a:r>
              <a:rPr lang="ru-RU" sz="1600" dirty="0" err="1" smtClean="0"/>
              <a:t>Аква</a:t>
            </a:r>
            <a:r>
              <a:rPr lang="ru-RU" sz="1600" dirty="0" smtClean="0"/>
              <a:t> </a:t>
            </a:r>
            <a:r>
              <a:rPr lang="ru-RU" sz="1600" dirty="0" err="1" smtClean="0"/>
              <a:t>Тоффана</a:t>
            </a:r>
            <a:r>
              <a:rPr lang="ru-RU" sz="1600" dirty="0" smtClean="0"/>
              <a:t>» (</a:t>
            </a:r>
            <a:r>
              <a:rPr lang="ru-RU" sz="1600" dirty="0" err="1" smtClean="0"/>
              <a:t>Aqua</a:t>
            </a:r>
            <a:r>
              <a:rPr lang="ru-RU" sz="1600" dirty="0" smtClean="0"/>
              <a:t> </a:t>
            </a:r>
            <a:r>
              <a:rPr lang="ru-RU" sz="1600" dirty="0" err="1" smtClean="0"/>
              <a:t>Toffana</a:t>
            </a:r>
            <a:r>
              <a:rPr lang="ru-RU" sz="1600" dirty="0" smtClean="0"/>
              <a:t>), названная так по имени ее создательницы — синьоры </a:t>
            </a:r>
            <a:r>
              <a:rPr lang="ru-RU" sz="1600" dirty="0" err="1" smtClean="0"/>
              <a:t>Тоффаны</a:t>
            </a:r>
            <a:r>
              <a:rPr lang="ru-RU" sz="1600" dirty="0" smtClean="0"/>
              <a:t>. Эта пудра предназначалась только для женщин из богатых семей. В контейнере с пудрой находилось приглашение клиентке посетить синьору </a:t>
            </a:r>
            <a:r>
              <a:rPr lang="ru-RU" sz="1600" dirty="0" err="1" smtClean="0"/>
              <a:t>Тоффану</a:t>
            </a:r>
            <a:r>
              <a:rPr lang="ru-RU" sz="1600" dirty="0" smtClean="0"/>
              <a:t> для получения инструкций по применению пудры. Во время визита женщины, синьора </a:t>
            </a:r>
            <a:r>
              <a:rPr lang="ru-RU" sz="1600" dirty="0" err="1" smtClean="0"/>
              <a:t>Тоффана</a:t>
            </a:r>
            <a:r>
              <a:rPr lang="ru-RU" sz="1600" dirty="0" smtClean="0"/>
              <a:t> ей объясняла, что пудрить щеки следует только тогда, когда муж находится рядом, и никак иначе. В результате, при содействии синьоры </a:t>
            </a:r>
            <a:r>
              <a:rPr lang="ru-RU" sz="1600" dirty="0" err="1" smtClean="0"/>
              <a:t>Тоффаны</a:t>
            </a:r>
            <a:r>
              <a:rPr lang="ru-RU" sz="1600" dirty="0" smtClean="0"/>
              <a:t> шестьсот мужей отправились в мир иной и столько же «несчастных» вдов, продолжали здравствовать на грешной земле.</a:t>
            </a:r>
            <a:endParaRPr lang="ru-RU" sz="1600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01018373">
  <a:themeElements>
    <a:clrScheme name="ms_edscifair_tp01018373 7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656"/>
      </a:accent4>
      <a:accent5>
        <a:srgbClr val="CAE2E2"/>
      </a:accent5>
      <a:accent6>
        <a:srgbClr val="B9B9B9"/>
      </a:accent6>
      <a:hlink>
        <a:srgbClr val="006666"/>
      </a:hlink>
      <a:folHlink>
        <a:srgbClr val="B2B2B2"/>
      </a:folHlink>
    </a:clrScheme>
    <a:fontScheme name="ms_edscifair_tp01018373">
      <a:majorFont>
        <a:latin typeface="Verdana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lnDef>
  </a:objectDefaults>
  <a:extraClrSchemeLst>
    <a:extraClrScheme>
      <a:clrScheme name="ms_edscifair_tp01018373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edscifair_tp01018373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edscifair_tp01018373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edscifair_tp01018373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edscifair_tp01018373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edscifair_tp01018373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edscifair_tp01018373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edscifair_tp01018373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edscifair_tp01018373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edscifair_tp01018373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01018373</Template>
  <TotalTime>296</TotalTime>
  <Words>3517</Words>
  <Application>Microsoft Office PowerPoint</Application>
  <PresentationFormat>Экран (4:3)</PresentationFormat>
  <Paragraphs>137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01018373</vt:lpstr>
      <vt:lpstr>Химия и косметика</vt:lpstr>
      <vt:lpstr>Косметика</vt:lpstr>
      <vt:lpstr>Слайд 3</vt:lpstr>
      <vt:lpstr>В современном мире в список косметики включены самые разнообразные средства:</vt:lpstr>
      <vt:lpstr>Слайд 5</vt:lpstr>
      <vt:lpstr>История косметики</vt:lpstr>
      <vt:lpstr>История декоративной косметики</vt:lpstr>
      <vt:lpstr>…</vt:lpstr>
      <vt:lpstr>…</vt:lpstr>
      <vt:lpstr>…</vt:lpstr>
      <vt:lpstr>Состав косметики</vt:lpstr>
      <vt:lpstr>Слайд 12</vt:lpstr>
      <vt:lpstr>Опасные ингредиенты в составе косметики</vt:lpstr>
      <vt:lpstr>…</vt:lpstr>
      <vt:lpstr>Болезни, вызываемые косметикой</vt:lpstr>
      <vt:lpstr>Слайд 16</vt:lpstr>
      <vt:lpstr>…</vt:lpstr>
      <vt:lpstr>Слайд 18</vt:lpstr>
      <vt:lpstr>Слайд 19</vt:lpstr>
      <vt:lpstr>Источники: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для научной выставки</dc:title>
  <dc:subject/>
  <dc:creator>1</dc:creator>
  <cp:keywords/>
  <dc:description/>
  <cp:lastModifiedBy>Admin</cp:lastModifiedBy>
  <cp:revision>15</cp:revision>
  <dcterms:created xsi:type="dcterms:W3CDTF">2010-03-29T11:18:54Z</dcterms:created>
  <dcterms:modified xsi:type="dcterms:W3CDTF">2012-05-06T02:38:56Z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TC010183731049</vt:lpwstr>
  </property>
</Properties>
</file>