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7"/>
  </p:notesMasterIdLst>
  <p:sldIdLst>
    <p:sldId id="256" r:id="rId2"/>
    <p:sldId id="279" r:id="rId3"/>
    <p:sldId id="284" r:id="rId4"/>
    <p:sldId id="285" r:id="rId5"/>
    <p:sldId id="286" r:id="rId6"/>
    <p:sldId id="277" r:id="rId7"/>
    <p:sldId id="282" r:id="rId8"/>
    <p:sldId id="283" r:id="rId9"/>
    <p:sldId id="257" r:id="rId10"/>
    <p:sldId id="278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87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76" r:id="rId31"/>
    <p:sldId id="288" r:id="rId32"/>
    <p:sldId id="289" r:id="rId33"/>
    <p:sldId id="290" r:id="rId34"/>
    <p:sldId id="280" r:id="rId35"/>
    <p:sldId id="281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42" autoAdjust="0"/>
    <p:restoredTop sz="94673" autoAdjust="0"/>
  </p:normalViewPr>
  <p:slideViewPr>
    <p:cSldViewPr>
      <p:cViewPr>
        <p:scale>
          <a:sx n="50" d="100"/>
          <a:sy n="50" d="100"/>
        </p:scale>
        <p:origin x="-1956" y="-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A12BE95D-4A64-4043-8834-3B4DBC76C5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138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39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CD109B-A6C1-4A38-8CF3-A6D2A10E3BBA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8A7132A-C697-4749-8039-045903DF36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0AC98-6D36-4FCE-BC2A-3551C4305592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955BF-A579-4101-A51F-AC17D792AD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37410-4D20-4DF2-BCB4-EC25FDDB9196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5A096-F537-47F2-8008-FB2E52A7F6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3E895-834B-47D3-9769-621E872F8D23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BA1D3D-B806-4999-AC59-6D82E3DCD5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08DDD-2AC5-44C8-92AB-8A8BDC3940EA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356B8-EC6A-4393-8662-8674864FA8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AB246-FC1C-4E7E-A401-04AAB206F7D9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29099-7002-450C-9AB5-3BF704577E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C3C711-BC4E-4158-AB04-F37581AF125A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927664-0473-4B4E-AA54-0252A6A0A3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3305A-AE6E-4752-A61A-AB49F4DF135F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35FBA-3CC4-4F76-AC3D-82462D01F5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1EEE2-70BC-4742-8572-61D25C294348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A59F7-8A56-40E4-B1B9-31C4773ACA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E63179-B604-4FE2-98E9-C001C051E73E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277CC-29BB-4587-BAD3-CD20F78527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099FE-AE38-4B5A-97FC-C2377FD562D1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E724B-3CDC-4876-82F1-393D9EDB70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5A6AF3-35D6-4E92-A08F-2294260EA3E0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45757C-449E-44E4-96FB-6CE69132C3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4099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1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2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4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9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2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114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0663B74-0CE5-4FF5-89C1-9CDB19601997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17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DEE6F8B0-51E3-467C-ACCF-27AAA4B40A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11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8DAEA-339E-4677-811D-18016E960485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3075" name="WordArt 6"/>
          <p:cNvSpPr>
            <a:spLocks noChangeArrowheads="1" noChangeShapeType="1" noTextEdit="1"/>
          </p:cNvSpPr>
          <p:nvPr/>
        </p:nvSpPr>
        <p:spPr bwMode="auto">
          <a:xfrm>
            <a:off x="755650" y="404813"/>
            <a:ext cx="7056438" cy="2160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Голосеменные</a:t>
            </a:r>
          </a:p>
        </p:txBody>
      </p:sp>
      <p:pic>
        <p:nvPicPr>
          <p:cNvPr id="3076" name="Picture 8" descr="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2708275"/>
            <a:ext cx="403225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E660C48-09F4-43EA-9983-52D02DAFE68D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1A08FC-D11E-4856-852D-984AF41FE5AD}" type="slidenum">
              <a:rPr lang="ru-RU"/>
              <a:pPr>
                <a:defRPr/>
              </a:pPr>
              <a:t>10</a:t>
            </a:fld>
            <a:endParaRPr lang="ru-RU"/>
          </a:p>
        </p:txBody>
      </p:sp>
      <p:pic>
        <p:nvPicPr>
          <p:cNvPr id="12292" name="Picture 6" descr="Шишки пихты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260350"/>
            <a:ext cx="4933950" cy="6407150"/>
          </a:xfrm>
          <a:noFill/>
        </p:spPr>
      </p:pic>
      <p:sp>
        <p:nvSpPr>
          <p:cNvPr id="12293" name="Line 7"/>
          <p:cNvSpPr>
            <a:spLocks noChangeShapeType="1"/>
          </p:cNvSpPr>
          <p:nvPr/>
        </p:nvSpPr>
        <p:spPr bwMode="auto">
          <a:xfrm>
            <a:off x="3348038" y="1052513"/>
            <a:ext cx="28797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294" name="Text Box 8"/>
          <p:cNvSpPr txBox="1">
            <a:spLocks noChangeArrowheads="1"/>
          </p:cNvSpPr>
          <p:nvPr/>
        </p:nvSpPr>
        <p:spPr bwMode="auto">
          <a:xfrm>
            <a:off x="6280150" y="852488"/>
            <a:ext cx="21415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Мужские шишки</a:t>
            </a:r>
          </a:p>
        </p:txBody>
      </p:sp>
      <p:sp>
        <p:nvSpPr>
          <p:cNvPr id="12295" name="Line 9"/>
          <p:cNvSpPr>
            <a:spLocks noChangeShapeType="1"/>
          </p:cNvSpPr>
          <p:nvPr/>
        </p:nvSpPr>
        <p:spPr bwMode="auto">
          <a:xfrm>
            <a:off x="2268538" y="2420938"/>
            <a:ext cx="38163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296" name="Text Box 10"/>
          <p:cNvSpPr txBox="1">
            <a:spLocks noChangeArrowheads="1"/>
          </p:cNvSpPr>
          <p:nvPr/>
        </p:nvSpPr>
        <p:spPr bwMode="auto">
          <a:xfrm>
            <a:off x="6351588" y="2219325"/>
            <a:ext cx="2136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Женские шишки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D4FE34B-D05F-4153-9D7A-DCAD77C6529E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6B0F88-2504-4234-90FB-04BADC2B925A}" type="slidenum">
              <a:rPr lang="ru-RU"/>
              <a:pPr>
                <a:defRPr/>
              </a:pPr>
              <a:t>11</a:t>
            </a:fld>
            <a:endParaRPr lang="ru-RU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4043363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/>
              <a:t>Жизненные формы голосеменных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114800" cy="45307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smtClean="0"/>
              <a:t>Хвойные широко распространены на Земле. Среди хвойных нет травянистых растений, а только кустарники и деревья и лианы. </a:t>
            </a:r>
          </a:p>
        </p:txBody>
      </p:sp>
      <p:pic>
        <p:nvPicPr>
          <p:cNvPr id="13318" name="Picture 5" descr="Tablitsa голо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0"/>
            <a:ext cx="46434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A8AE6D9-D0ED-4110-938A-B5DFD6122575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4F4AAD-3495-4F09-9BD6-AB96FD754FFE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747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Распространение хвойных растений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50403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Известно более 700 видов хвойных растений, они объединяются в 68 родов, 12 семейств, 10 порядков, 4 класса.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 Наибольшие площади заняты сосновыми борами и еловыми лесами (25% и 17% соответственно).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Распространены по всему земному шару.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888CED2-E4F6-42BE-9C8E-9AF154CDC57A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82559D-6524-4F80-8BBB-A234385F4543}" type="slidenum">
              <a:rPr lang="ru-RU"/>
              <a:pPr>
                <a:defRPr/>
              </a:pPr>
              <a:t>13</a:t>
            </a:fld>
            <a:endParaRPr lang="ru-RU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Многообразие хвойных растений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i="1" smtClean="0"/>
              <a:t>Секвойядендрон гигантский</a:t>
            </a:r>
            <a:r>
              <a:rPr lang="ru-RU" sz="2800" smtClean="0"/>
              <a:t> (веллингтония, мамонтово дерево), высота до 100 м и диаметр до 10 м. Живет до 3-4 тыс. лет. Это одно из самых высоких деревьев. Отдельные небольшие рощи секвойядендрона только в Калифорнии (западный склон Сьерра-Невады), заповедные. Разводят как декоративное в парках и садах во многих странах мира.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6634EDB-0560-4EAD-A0BC-6F43EC1D231D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EF5E6A-87B2-4049-8EDF-4E45BF855D36}" type="slidenum">
              <a:rPr lang="ru-RU"/>
              <a:pPr>
                <a:defRPr/>
              </a:pPr>
              <a:t>14</a:t>
            </a:fld>
            <a:endParaRPr lang="ru-RU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Эфедра – низкорослый кустарничек</a:t>
            </a:r>
          </a:p>
        </p:txBody>
      </p:sp>
      <p:pic>
        <p:nvPicPr>
          <p:cNvPr id="16389" name="Picture 5" descr="Эфедр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1484313"/>
            <a:ext cx="6597650" cy="50244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783F477-25FA-439C-B110-36A864A4DF95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CDE1BC-366F-4F58-8483-2DD46A61E7B1}" type="slidenum">
              <a:rPr lang="ru-RU"/>
              <a:pPr>
                <a:defRPr/>
              </a:pPr>
              <a:t>15</a:t>
            </a:fld>
            <a:endParaRPr lang="ru-RU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Наиболее распространены в России</a:t>
            </a:r>
          </a:p>
        </p:txBody>
      </p:sp>
      <p:pic>
        <p:nvPicPr>
          <p:cNvPr id="17413" name="Picture 6" descr="Ель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1557338"/>
            <a:ext cx="3535363" cy="4478337"/>
          </a:xfrm>
          <a:noFill/>
        </p:spPr>
      </p:pic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2195513" y="6165850"/>
            <a:ext cx="600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Ель</a:t>
            </a:r>
          </a:p>
        </p:txBody>
      </p:sp>
      <p:pic>
        <p:nvPicPr>
          <p:cNvPr id="17415" name="Picture 10" descr="Сосна №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76825" y="1557338"/>
            <a:ext cx="3089275" cy="4530725"/>
          </a:xfrm>
          <a:noFill/>
        </p:spPr>
      </p:pic>
      <p:sp>
        <p:nvSpPr>
          <p:cNvPr id="17416" name="Text Box 11"/>
          <p:cNvSpPr txBox="1">
            <a:spLocks noChangeArrowheads="1"/>
          </p:cNvSpPr>
          <p:nvPr/>
        </p:nvSpPr>
        <p:spPr bwMode="auto">
          <a:xfrm>
            <a:off x="6227763" y="6165850"/>
            <a:ext cx="8874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Сосна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BEFE8B0-CF45-4B4F-9858-07188D70BD53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46155F-86E2-4EF7-A945-434766DCC7AE}" type="slidenum">
              <a:rPr lang="ru-RU"/>
              <a:pPr>
                <a:defRPr/>
              </a:pPr>
              <a:t>16</a:t>
            </a:fld>
            <a:endParaRPr lang="ru-RU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Пихта и сосна сибирская</a:t>
            </a:r>
          </a:p>
        </p:txBody>
      </p:sp>
      <p:pic>
        <p:nvPicPr>
          <p:cNvPr id="18437" name="Picture 6" descr="Пихт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268413"/>
            <a:ext cx="3562350" cy="5222875"/>
          </a:xfrm>
          <a:noFill/>
        </p:spPr>
      </p:pic>
      <p:pic>
        <p:nvPicPr>
          <p:cNvPr id="18438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356100" y="2205038"/>
            <a:ext cx="4330700" cy="32654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E524DF3-410A-48DF-B2F9-1AEDE886E3BF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2E4B4B-F04A-4060-9681-E0B2B64F5F2B}" type="slidenum">
              <a:rPr lang="ru-RU"/>
              <a:pPr>
                <a:defRPr/>
              </a:pPr>
              <a:t>17</a:t>
            </a:fld>
            <a:endParaRPr lang="ru-RU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Лиственница сибирская и даурская</a:t>
            </a:r>
          </a:p>
        </p:txBody>
      </p:sp>
      <p:pic>
        <p:nvPicPr>
          <p:cNvPr id="19461" name="Picture 8" descr="Лиственница даурская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08625" y="1700213"/>
            <a:ext cx="3209925" cy="4340225"/>
          </a:xfrm>
          <a:noFill/>
        </p:spPr>
      </p:pic>
      <p:pic>
        <p:nvPicPr>
          <p:cNvPr id="19462" name="Picture 9" descr="Сибирская лиственниц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8313" y="2205038"/>
            <a:ext cx="4722812" cy="35052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9248B73-FBE4-4982-A435-AC99570BE800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284554-F586-43B9-B4A8-8FD486D098A9}" type="slidenum">
              <a:rPr lang="ru-RU"/>
              <a:pPr>
                <a:defRPr/>
              </a:pPr>
              <a:t>18</a:t>
            </a:fld>
            <a:endParaRPr lang="ru-RU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54675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Эти растения образуют обширные лесные массивы (тайгу), а также украшают улицы, парки городов. Малоустойчивы к загрязнению воздуха.</a:t>
            </a:r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3295650"/>
            <a:ext cx="476250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D0B79A3-7D5A-49F7-A52A-55B0CC54E7E6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9CB43C-4524-4C92-A395-EC46E69C5715}" type="slidenum">
              <a:rPr lang="ru-RU"/>
              <a:pPr>
                <a:defRPr/>
              </a:pPr>
              <a:t>19</a:t>
            </a:fld>
            <a:endParaRPr lang="ru-RU"/>
          </a:p>
        </p:txBody>
      </p:sp>
      <p:pic>
        <p:nvPicPr>
          <p:cNvPr id="21508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260350"/>
            <a:ext cx="8642350" cy="63373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BD7EE69-1F74-4FDF-97B0-9344094F3876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9AF553-B0C5-4432-94C4-69D14EDE50C5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Цель урока: 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259263" cy="47815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Познакомиться с особенностями строения и жизнедеятельности голосеменных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Рассмотреть многообразие голосеменных и особенности их распространения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Определить роль голосеменных и их значение для человека</a:t>
            </a:r>
          </a:p>
        </p:txBody>
      </p:sp>
      <p:pic>
        <p:nvPicPr>
          <p:cNvPr id="4102" name="Picture 4" descr="00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2060575"/>
            <a:ext cx="4067175" cy="3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4FEE0C4-BB29-4A16-8067-7ED1B8407B7C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7A7D7A-F49A-4975-82C3-9B5592F08398}" type="slidenum">
              <a:rPr lang="ru-RU"/>
              <a:pPr>
                <a:defRPr/>
              </a:pPr>
              <a:t>20</a:t>
            </a:fld>
            <a:endParaRPr lang="ru-RU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Применение хвойных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smtClean="0"/>
              <a:t>Из древесины хвойных изготавливают мебель, бумагу; её используют при строительстве зданий, изготовлении музыкальных инструментов, карандашей. Живица хвойных используется для получения канифоли, скипидара.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smtClean="0"/>
              <a:t>Отдушки хвойных используются при изготовлении кремов, шампуней, мыла. Лиственница даёт человеку древесину, не гниющую в воде и не уступающую по крепости металлу.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A65DA7F-C767-41C6-88D4-00CDD3F1421E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C07EC1-B4F3-4E41-8CCA-3C2BCDF2295E}" type="slidenum">
              <a:rPr lang="ru-RU"/>
              <a:pPr>
                <a:defRPr/>
              </a:pPr>
              <a:t>21</a:t>
            </a:fld>
            <a:endParaRPr lang="ru-RU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Кипарис – дерево Средиземноморья</a:t>
            </a:r>
          </a:p>
        </p:txBody>
      </p:sp>
      <p:pic>
        <p:nvPicPr>
          <p:cNvPr id="23557" name="Picture 5" descr="Кипарис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13075" y="1628775"/>
            <a:ext cx="3316288" cy="49561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E2A9202-BDAB-48EB-B1BC-CE11C4CC7B60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5C7712-B869-4D57-B837-BBCB6AA4CBC7}" type="slidenum">
              <a:rPr lang="ru-RU"/>
              <a:pPr>
                <a:defRPr/>
              </a:pPr>
              <a:t>22</a:t>
            </a:fld>
            <a:endParaRPr lang="ru-RU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Там же растёт туя</a:t>
            </a:r>
          </a:p>
        </p:txBody>
      </p:sp>
      <p:pic>
        <p:nvPicPr>
          <p:cNvPr id="2458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1412875"/>
            <a:ext cx="6745288" cy="50847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09F3FF7-C2CF-4E2D-ACDA-527A101EDEDF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3E1A37-72DF-4A77-80AA-81079C6C75F8}" type="slidenum">
              <a:rPr lang="ru-RU"/>
              <a:pPr>
                <a:defRPr/>
              </a:pPr>
              <a:t>23</a:t>
            </a:fld>
            <a:endParaRPr lang="ru-RU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Можжевельник</a:t>
            </a:r>
          </a:p>
        </p:txBody>
      </p:sp>
      <p:pic>
        <p:nvPicPr>
          <p:cNvPr id="25605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1341438"/>
            <a:ext cx="6672263" cy="50292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0156305-79B2-4401-8742-F9C0DF891BA1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2E5A9E-8356-41E3-B783-AE8FA0ACA8FD}" type="slidenum">
              <a:rPr lang="ru-RU"/>
              <a:pPr>
                <a:defRPr/>
              </a:pPr>
              <a:t>24</a:t>
            </a:fld>
            <a:endParaRPr lang="ru-RU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Секвойя</a:t>
            </a:r>
          </a:p>
        </p:txBody>
      </p:sp>
      <p:pic>
        <p:nvPicPr>
          <p:cNvPr id="26629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1268413"/>
            <a:ext cx="6888162" cy="51927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9AC9C7-5AEA-4593-9271-49BACF2CC686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EC11B3-D94F-4F84-B765-D71625712C93}" type="slidenum">
              <a:rPr lang="ru-RU"/>
              <a:pPr>
                <a:defRPr/>
              </a:pPr>
              <a:t>25</a:t>
            </a:fld>
            <a:endParaRPr lang="ru-RU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Криптомерия любима китайцами и японцами</a:t>
            </a:r>
          </a:p>
        </p:txBody>
      </p:sp>
      <p:pic>
        <p:nvPicPr>
          <p:cNvPr id="27653" name="Picture 5" descr="Криптомерия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1412875"/>
            <a:ext cx="6799263" cy="47910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73C77BC-C090-4A21-8C61-9DEEFE249963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B27F00-60F8-42A6-8667-CCE53066CF8C}" type="slidenum">
              <a:rPr lang="ru-RU"/>
              <a:pPr>
                <a:defRPr/>
              </a:pPr>
              <a:t>26</a:t>
            </a:fld>
            <a:endParaRPr lang="ru-RU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Хвойные южного полушария. Араукария</a:t>
            </a:r>
          </a:p>
        </p:txBody>
      </p:sp>
      <p:pic>
        <p:nvPicPr>
          <p:cNvPr id="28677" name="Picture 5" descr="Араукария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27313" y="1557338"/>
            <a:ext cx="3871912" cy="48831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43A19F4-BB97-4557-BDC3-77D431171FBF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9C092-2B1E-4BD7-A7EB-4B659766BB78}" type="slidenum">
              <a:rPr lang="ru-RU"/>
              <a:pPr>
                <a:defRPr/>
              </a:pPr>
              <a:t>27</a:t>
            </a:fld>
            <a:endParaRPr lang="ru-RU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Вельвичия удивительная из пустыни Намиб</a:t>
            </a:r>
          </a:p>
        </p:txBody>
      </p:sp>
      <p:pic>
        <p:nvPicPr>
          <p:cNvPr id="29701" name="Picture 5" descr="Вельвичия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1617663"/>
            <a:ext cx="7524750" cy="47577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ED94E24-5A8D-4AE6-9291-1363D4460256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A24373-44E8-4A9C-93C4-F1183D03D93B}" type="slidenum">
              <a:rPr lang="ru-RU"/>
              <a:pPr>
                <a:defRPr/>
              </a:pPr>
              <a:t>28</a:t>
            </a:fld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Лиана гнетум</a:t>
            </a:r>
          </a:p>
        </p:txBody>
      </p:sp>
      <p:pic>
        <p:nvPicPr>
          <p:cNvPr id="30725" name="Picture 5" descr="Гнетум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1484313"/>
            <a:ext cx="6691313" cy="50196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D36AABD-FA16-4470-99EA-EDD53763510A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1269A-045B-418B-B53A-6B186C7F2319}" type="slidenum">
              <a:rPr lang="ru-RU"/>
              <a:pPr>
                <a:defRPr/>
              </a:pPr>
              <a:t>29</a:t>
            </a:fld>
            <a:endParaRPr lang="ru-RU"/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Саговник</a:t>
            </a:r>
          </a:p>
        </p:txBody>
      </p:sp>
      <p:pic>
        <p:nvPicPr>
          <p:cNvPr id="31749" name="Picture 5" descr="Саговник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1341438"/>
            <a:ext cx="7543800" cy="49672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7019097-4BF3-4DF6-9BE1-38468691A8AA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7365CF-005C-4B0D-B856-4E5B88742F54}" type="slidenum">
              <a:rPr lang="ru-RU"/>
              <a:pPr>
                <a:defRPr/>
              </a:pPr>
              <a:t>3</a:t>
            </a:fld>
            <a:endParaRPr lang="ru-RU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6300788" cy="58705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dirty="0" smtClean="0">
                <a:solidFill>
                  <a:schemeClr val="hlink"/>
                </a:solidFill>
              </a:rPr>
              <a:t>Предки Голосеменных:</a:t>
            </a:r>
            <a:r>
              <a:rPr lang="ru-RU" sz="2800" dirty="0" smtClean="0"/>
              <a:t> древнейшие представители отдела папоротниковидных. Именно среди них есть разноспоровые древовидные формы с вторичной древесиной, которые могли дать начало голосеменным.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Голосеменные произошли не от настоящих (типичных) папоротников, но от одной из боковых разноспоровых ветвей древнейших папоротниковидных растений. </a:t>
            </a:r>
          </a:p>
        </p:txBody>
      </p:sp>
      <p:pic>
        <p:nvPicPr>
          <p:cNvPr id="512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663" y="0"/>
            <a:ext cx="27003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9BB380D-F17C-4CE8-BF39-D108C98DA73D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57235D-7921-4C37-9AFC-31A924395BD6}" type="slidenum">
              <a:rPr lang="ru-RU"/>
              <a:pPr>
                <a:defRPr/>
              </a:pPr>
              <a:t>30</a:t>
            </a:fld>
            <a:endParaRPr lang="ru-RU"/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Гинкго двулопастной</a:t>
            </a:r>
          </a:p>
        </p:txBody>
      </p:sp>
      <p:pic>
        <p:nvPicPr>
          <p:cNvPr id="32773" name="Picture 5" descr="Гинкго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00338" y="1268413"/>
            <a:ext cx="4019550" cy="51006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9C5C44A-C9C6-4404-BA92-1D45DB31E353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5802D1-5833-4E65-87EB-5C29E1A7DC7A}" type="slidenum">
              <a:rPr lang="ru-RU"/>
              <a:pPr>
                <a:defRPr/>
              </a:pPr>
              <a:t>31</a:t>
            </a:fld>
            <a:endParaRPr lang="ru-RU"/>
          </a:p>
        </p:txBody>
      </p:sp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Лабораторная работа № 9 </a:t>
            </a:r>
            <a:br>
              <a:rPr lang="ru-RU" sz="4000" smtClean="0"/>
            </a:br>
            <a:r>
              <a:rPr lang="ru-RU" sz="4000" smtClean="0"/>
              <a:t>Строение мужских и женских шишек, пыльцы, семян сосны.</a:t>
            </a:r>
          </a:p>
        </p:txBody>
      </p:sp>
      <p:pic>
        <p:nvPicPr>
          <p:cNvPr id="33797" name="Picture 4" descr="сх строения шиш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2060575"/>
            <a:ext cx="5327650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271204A-2E46-499F-A107-8255956B550C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F53A24-E4B2-49E2-8C3A-17CE3BB43E0D}" type="slidenum">
              <a:rPr lang="ru-RU"/>
              <a:pPr>
                <a:defRPr/>
              </a:pPr>
              <a:t>32</a:t>
            </a:fld>
            <a:endParaRPr lang="ru-RU"/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500" y="260350"/>
            <a:ext cx="3492500" cy="659765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smtClean="0"/>
              <a:t>Сосна обыкновенная: </a:t>
            </a:r>
            <a:r>
              <a:rPr lang="ru-RU" sz="2000" smtClean="0"/>
              <a:t>1 — охвоенная ветвь с женской шишечкой, мужскими колосками, двумя шишечками</a:t>
            </a:r>
            <a:r>
              <a:rPr lang="ru-RU" sz="4000" smtClean="0"/>
              <a:t> </a:t>
            </a:r>
            <a:r>
              <a:rPr lang="ru-RU" sz="2000" smtClean="0"/>
              <a:t>прошлого года</a:t>
            </a:r>
            <a:r>
              <a:rPr lang="ru-RU" sz="2400" smtClean="0"/>
              <a:t> </a:t>
            </a:r>
            <a:r>
              <a:rPr lang="ru-RU" sz="2000" smtClean="0"/>
              <a:t>и раскрытой шишкой; 2 — мужской колосок; 3 — пыльца; 4 — женская шишечка; 8 — семенная чешуя с двумя семяпочками; 6 — семенная</a:t>
            </a:r>
            <a:r>
              <a:rPr lang="ru-RU" sz="2400" smtClean="0"/>
              <a:t> и </a:t>
            </a:r>
            <a:r>
              <a:rPr lang="ru-RU" sz="2000" smtClean="0"/>
              <a:t>кроющая чешуи сверху; 7 — две хвоинки и их разрез; 8 — всход; 9 — семя с крылышком и без него; 10 — семенная чешуя с двумя семенами и она же сверху</a:t>
            </a:r>
          </a:p>
        </p:txBody>
      </p:sp>
      <p:pic>
        <p:nvPicPr>
          <p:cNvPr id="3482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5651500" cy="6858000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DC8D51D-FFEB-4ACD-8F75-17643BEA8A09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165FBD-0D70-40DE-BEA1-E33C4FBCB609}" type="slidenum">
              <a:rPr lang="ru-RU"/>
              <a:pPr>
                <a:defRPr/>
              </a:pPr>
              <a:t>33</a:t>
            </a:fld>
            <a:endParaRPr lang="ru-RU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5846" name="Picture 4" descr="цикл голосе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0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94A5EF1-FA2C-466B-BCDA-360EAB625A04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AC0D18-8AAB-4AA4-A4F7-6AD8BCB68331}" type="slidenum">
              <a:rPr lang="ru-RU"/>
              <a:pPr>
                <a:defRPr/>
              </a:pPr>
              <a:t>34</a:t>
            </a:fld>
            <a:endParaRPr lang="ru-RU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9113" y="333375"/>
            <a:ext cx="8229600" cy="611981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/>
              <a:t>Кроссворд "Названия хвойных растений"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smtClean="0"/>
              <a:t>Вписать названия хвойных растений. 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/>
              <a:t>1.</a:t>
            </a:r>
            <a:r>
              <a:rPr lang="ru-RU" sz="1800" smtClean="0"/>
              <a:t> </a:t>
            </a:r>
            <a:r>
              <a:rPr lang="ru-RU" sz="2400" smtClean="0"/>
              <a:t>Дерево с вечнозеленой хвоей.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/>
              <a:t>2. Дерево с твердой древесиной.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/>
              <a:t>3. Дерево семейства сосновых, распространенное в Сибири.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/>
              <a:t>4. Распространенное хвойное дерево.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/>
              <a:t>5. Крупное дерево семейства сосновых, распространенное в тайге.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/>
              <a:t>6. Дерево с густой пирамидальной кроной.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/>
              <a:t>7. Исполин растительного мира, сохранился только в Калифорнии. Высота некоторых деревьев достигает 150 м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/>
              <a:t>8. Дерево семейства араукариевых.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/>
              <a:t>9. Род древесных растений семейства кипарисовых.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/>
              <a:t>10. Кустарник семейства кипарисовых.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21776CD-365C-4145-A07E-610637C63285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76E5A4-CF4B-40ED-BFBC-DDF6DCEB0781}" type="slidenum">
              <a:rPr lang="ru-RU"/>
              <a:pPr>
                <a:defRPr/>
              </a:pPr>
              <a:t>35</a:t>
            </a:fld>
            <a:endParaRPr lang="ru-RU"/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7894" name="Picture 4" descr="хвой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8F9DA52-9289-4889-997F-E4B82607C69C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787512-FCDE-484C-BB21-2853C4F4DD6C}" type="slidenum">
              <a:rPr lang="ru-RU"/>
              <a:pPr>
                <a:defRPr/>
              </a:pPr>
              <a:t>4</a:t>
            </a:fld>
            <a:endParaRPr lang="ru-RU"/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8477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Особенности организации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8686800" cy="54006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smtClean="0"/>
              <a:t>У голосеменных появляются семена. Это более совершенные, чем споры, единицы размножения и расселения, так как в них есть зародыш и запасные питательные вещества, необходимые на первых этапах его развития.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smtClean="0"/>
              <a:t>Плотные оболочки защищают семя от неблагоприятных факторов, многие из которых губительны для спор.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smtClean="0"/>
              <a:t>Семенные растения приобрели преимущества в борьбе за существование, что и определило их расцвет при иссушении климата.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5511289-FD01-4B30-BE5C-FEB63A012863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398412-A3F6-4FAD-93E4-3F3A45F46731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755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У голосеменных в коре и древесине имеются смоляные каналы, заполненные смолой и эфирными маслами.</a:t>
            </a:r>
          </a:p>
          <a:p>
            <a:pPr eaLnBrk="1" hangingPunct="1">
              <a:defRPr/>
            </a:pPr>
            <a:r>
              <a:rPr lang="ru-RU" smtClean="0"/>
              <a:t>Игольчатые листья сосны покрыты жесткой кутикулой. Устьица погружены в ткань, что снижает испарение воды.</a:t>
            </a:r>
          </a:p>
        </p:txBody>
      </p:sp>
      <p:pic>
        <p:nvPicPr>
          <p:cNvPr id="7173" name="Picture 4" descr="rb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4005263"/>
            <a:ext cx="3313113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E5CA109-33E3-48D4-96B1-5EEF6E373DCE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3E631A-4CFA-417E-B70F-1BBD214F20AE}" type="slidenum">
              <a:rPr lang="ru-RU"/>
              <a:pPr>
                <a:defRPr/>
              </a:pPr>
              <a:t>6</a:t>
            </a:fld>
            <a:endParaRPr lang="ru-RU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91916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Строение голосеменных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56610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smtClean="0"/>
              <a:t>Голосеменные имеют стебель, корень и листья. Они образуют семена, с помощью которых размножаются и распространяются.</a:t>
            </a:r>
          </a:p>
          <a:p>
            <a:pPr eaLnBrk="1" hangingPunct="1">
              <a:defRPr/>
            </a:pPr>
            <a:r>
              <a:rPr lang="ru-RU" sz="2800" smtClean="0"/>
              <a:t>Голосеменные – ветроопыляемые растения, их размножение не зависит от воды. Благодаря этому семенные растения в настоящее время являются завоевателями суши.</a:t>
            </a:r>
          </a:p>
          <a:p>
            <a:pPr eaLnBrk="1" hangingPunct="1">
              <a:defRPr/>
            </a:pPr>
            <a:r>
              <a:rPr lang="ru-RU" sz="2800" smtClean="0"/>
              <a:t> Листья у большинства хвойных узкие, игольчатые – так называемая хвоя.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51077ED-0B64-4C34-836F-C6A8B455EA21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91CA64-5F11-4E38-9A03-5111DD47FEE4}" type="slidenum">
              <a:rPr lang="ru-RU"/>
              <a:pPr>
                <a:defRPr/>
              </a:pPr>
              <a:t>7</a:t>
            </a:fld>
            <a:endParaRPr lang="ru-RU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9221" name="Picture 4" descr="275px-Med_Cypr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0"/>
            <a:ext cx="2792413" cy="387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5" descr="823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08050"/>
            <a:ext cx="6588125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9484936-5DD6-4E6E-BCBD-9DEA0B535A1E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99FA2E-AAF0-4385-8FED-EC6456AEFCF0}" type="slidenum">
              <a:rPr lang="ru-RU"/>
              <a:pPr>
                <a:defRPr/>
              </a:pPr>
              <a:t>8</a:t>
            </a:fld>
            <a:endParaRPr lang="ru-RU"/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0246" name="Picture 4" descr="голос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A007864-0321-488B-ACEB-ED25347AAA0C}" type="datetime4">
              <a:rPr lang="ru-RU"/>
              <a:pPr>
                <a:defRPr/>
              </a:pPr>
              <a:t>20 декабря 2012 г.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F3F75F-4BE7-4588-9D1D-671260B727E9}" type="slidenum">
              <a:rPr lang="ru-RU"/>
              <a:pPr>
                <a:defRPr/>
              </a:pPr>
              <a:t>9</a:t>
            </a:fld>
            <a:endParaRPr lang="ru-RU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smtClean="0"/>
              <a:t>Рассмотрите шишки сосны и пихты. Почему эти растения называют голосеменными?</a:t>
            </a:r>
          </a:p>
        </p:txBody>
      </p:sp>
      <p:pic>
        <p:nvPicPr>
          <p:cNvPr id="11269" name="Picture 6" descr="Шишка сосны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1916113"/>
            <a:ext cx="6577013" cy="44910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Папоротники, хвощи и плауны</Template>
  <TotalTime>350</TotalTime>
  <Words>762</Words>
  <Application>Microsoft Office PowerPoint</Application>
  <PresentationFormat>Экран (4:3)</PresentationFormat>
  <Paragraphs>133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Склон</vt:lpstr>
      <vt:lpstr>Слайд 1</vt:lpstr>
      <vt:lpstr>Цель урока: </vt:lpstr>
      <vt:lpstr>Слайд 3</vt:lpstr>
      <vt:lpstr>Особенности организации</vt:lpstr>
      <vt:lpstr>Слайд 5</vt:lpstr>
      <vt:lpstr>Строение голосеменных</vt:lpstr>
      <vt:lpstr>Слайд 7</vt:lpstr>
      <vt:lpstr>Слайд 8</vt:lpstr>
      <vt:lpstr>Рассмотрите шишки сосны и пихты. Почему эти растения называют голосеменными?</vt:lpstr>
      <vt:lpstr>Слайд 10</vt:lpstr>
      <vt:lpstr>Жизненные формы голосеменных</vt:lpstr>
      <vt:lpstr>Распространение хвойных растений</vt:lpstr>
      <vt:lpstr>Многообразие хвойных растений</vt:lpstr>
      <vt:lpstr>Эфедра – низкорослый кустарничек</vt:lpstr>
      <vt:lpstr>Наиболее распространены в России</vt:lpstr>
      <vt:lpstr>Пихта и сосна сибирская</vt:lpstr>
      <vt:lpstr>Лиственница сибирская и даурская</vt:lpstr>
      <vt:lpstr>Слайд 18</vt:lpstr>
      <vt:lpstr>Слайд 19</vt:lpstr>
      <vt:lpstr>Применение хвойных</vt:lpstr>
      <vt:lpstr>Кипарис – дерево Средиземноморья</vt:lpstr>
      <vt:lpstr>Там же растёт туя</vt:lpstr>
      <vt:lpstr>Можжевельник</vt:lpstr>
      <vt:lpstr>Секвойя</vt:lpstr>
      <vt:lpstr>Криптомерия любима китайцами и японцами</vt:lpstr>
      <vt:lpstr>Хвойные южного полушария. Араукария</vt:lpstr>
      <vt:lpstr>Вельвичия удивительная из пустыни Намиб</vt:lpstr>
      <vt:lpstr>Лиана гнетум</vt:lpstr>
      <vt:lpstr>Саговник</vt:lpstr>
      <vt:lpstr>Гинкго двулопастной</vt:lpstr>
      <vt:lpstr>Лабораторная работа № 9  Строение мужских и женских шишек, пыльцы, семян сосны.</vt:lpstr>
      <vt:lpstr>Сосна обыкновенная: 1 — охвоенная ветвь с женской шишечкой, мужскими колосками, двумя шишечками прошлого года и раскрытой шишкой; 2 — мужской колосок; 3 — пыльца; 4 — женская шишечка; 8 — семенная чешуя с двумя семяпочками; 6 — семенная и кроющая чешуи сверху; 7 — две хвоинки и их разрез; 8 — всход; 9 — семя с крылышком и без него; 10 — семенная чешуя с двумя семенами и она же сверху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Голосеменные</dc:title>
  <dc:creator>user</dc:creator>
  <cp:lastModifiedBy>Николай</cp:lastModifiedBy>
  <cp:revision>15</cp:revision>
  <dcterms:created xsi:type="dcterms:W3CDTF">2008-10-31T11:34:38Z</dcterms:created>
  <dcterms:modified xsi:type="dcterms:W3CDTF">2012-12-20T12:15:39Z</dcterms:modified>
</cp:coreProperties>
</file>