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2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2FD2FC6-FC07-40FF-BD14-95DDCFF175CF}" type="datetimeFigureOut">
              <a:rPr lang="ru-RU" smtClean="0"/>
              <a:t>01.01.2013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B8C6F4E-20A5-48BB-90C0-69ED4F60507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Деловая игра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500" b="1" dirty="0" smtClean="0"/>
              <a:t> </a:t>
            </a:r>
            <a:r>
              <a:rPr lang="ru-RU" sz="3600" b="1" dirty="0"/>
              <a:t>Факторы</a:t>
            </a:r>
            <a:r>
              <a:rPr lang="ru-RU" sz="3600" b="1" dirty="0" smtClean="0"/>
              <a:t>,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влияющие на </a:t>
            </a:r>
            <a:r>
              <a:rPr lang="ru-RU" sz="3600" b="1" dirty="0" smtClean="0"/>
              <a:t>скорость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dirty="0"/>
              <a:t>химической реакции</a:t>
            </a:r>
            <a:endParaRPr lang="ru-RU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Факторы, влияющие на скорость химической реакции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Скорость химических реакций зависит от многих факторов. Основными из них являются: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природа </a:t>
            </a:r>
            <a:r>
              <a:rPr lang="ru-RU" dirty="0" smtClean="0"/>
              <a:t>и концентрация реагирующих веществ, </a:t>
            </a:r>
            <a:endParaRPr lang="ru-RU" dirty="0" smtClean="0"/>
          </a:p>
          <a:p>
            <a:r>
              <a:rPr lang="ru-RU" dirty="0" smtClean="0"/>
              <a:t>давление </a:t>
            </a:r>
            <a:r>
              <a:rPr lang="ru-RU" dirty="0" smtClean="0"/>
              <a:t>(в реакциях с участием газов), </a:t>
            </a:r>
            <a:endParaRPr lang="ru-RU" dirty="0" smtClean="0"/>
          </a:p>
          <a:p>
            <a:r>
              <a:rPr lang="ru-RU" dirty="0" smtClean="0"/>
              <a:t>температура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smtClean="0"/>
              <a:t>действие катализаторов, </a:t>
            </a:r>
          </a:p>
          <a:p>
            <a:r>
              <a:rPr lang="ru-RU" dirty="0" smtClean="0"/>
              <a:t>поверхность </a:t>
            </a:r>
            <a:r>
              <a:rPr lang="ru-RU" dirty="0" smtClean="0"/>
              <a:t>реагирующих веществ </a:t>
            </a:r>
            <a:r>
              <a:rPr lang="ru-RU" dirty="0" smtClean="0"/>
              <a:t>в случае </a:t>
            </a:r>
            <a:r>
              <a:rPr lang="ru-RU" dirty="0" smtClean="0"/>
              <a:t>гетерогенных реакций.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Скорость реакции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 Скорость гомогенной реакции</a:t>
            </a:r>
            <a:r>
              <a:rPr lang="ru-RU" dirty="0" smtClean="0"/>
              <a:t> определяется как изменение концентрации одного из веществ в единицу времени: 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en-US" dirty="0" smtClean="0"/>
              <a:t>υ</a:t>
            </a:r>
            <a:r>
              <a:rPr lang="ru-RU" dirty="0" smtClean="0"/>
              <a:t> </a:t>
            </a:r>
            <a:r>
              <a:rPr lang="ru-RU" dirty="0" smtClean="0"/>
              <a:t>= ∆ </a:t>
            </a:r>
            <a:r>
              <a:rPr lang="en-US" dirty="0" smtClean="0"/>
              <a:t>C</a:t>
            </a:r>
            <a:r>
              <a:rPr lang="ru-RU" dirty="0" smtClean="0"/>
              <a:t> / ∆ </a:t>
            </a:r>
            <a:r>
              <a:rPr lang="en-US" dirty="0" smtClean="0"/>
              <a:t>t </a:t>
            </a:r>
            <a:r>
              <a:rPr lang="ru-RU" dirty="0" smtClean="0"/>
              <a:t>( моль/л с 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b="1" dirty="0" smtClean="0"/>
              <a:t>Скорость гетерогенной реакции</a:t>
            </a:r>
            <a:r>
              <a:rPr lang="ru-RU" dirty="0" smtClean="0"/>
              <a:t> определяется как изменение количества вещества в единицу времени на единице поверхности: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smtClean="0"/>
              <a:t>υ </a:t>
            </a:r>
            <a:r>
              <a:rPr lang="ru-RU" dirty="0" smtClean="0"/>
              <a:t>= ∆ </a:t>
            </a:r>
            <a:r>
              <a:rPr lang="en-US" dirty="0" smtClean="0"/>
              <a:t>n</a:t>
            </a:r>
            <a:r>
              <a:rPr lang="ru-RU" dirty="0" smtClean="0"/>
              <a:t> / ∆</a:t>
            </a:r>
            <a:r>
              <a:rPr lang="en-US" dirty="0" smtClean="0"/>
              <a:t>t</a:t>
            </a:r>
            <a:r>
              <a:rPr lang="ru-RU" dirty="0" smtClean="0"/>
              <a:t> </a:t>
            </a:r>
            <a:r>
              <a:rPr lang="en-US" dirty="0" smtClean="0"/>
              <a:t>S</a:t>
            </a:r>
            <a:r>
              <a:rPr lang="ru-RU" dirty="0" smtClean="0"/>
              <a:t>  </a:t>
            </a:r>
            <a:r>
              <a:rPr lang="ru-RU" dirty="0" smtClean="0"/>
              <a:t>( моль/с м</a:t>
            </a:r>
            <a:r>
              <a:rPr lang="ru-RU" baseline="30000" dirty="0" smtClean="0"/>
              <a:t>2</a:t>
            </a:r>
            <a:r>
              <a:rPr lang="ru-RU" dirty="0" smtClean="0"/>
              <a:t> )</a:t>
            </a:r>
          </a:p>
          <a:p>
            <a:pPr>
              <a:buNone/>
            </a:pPr>
            <a:r>
              <a:rPr lang="ru-RU" dirty="0" smtClean="0"/>
              <a:t>    Где </a:t>
            </a:r>
            <a:r>
              <a:rPr lang="en-US" dirty="0" smtClean="0"/>
              <a:t>S</a:t>
            </a:r>
            <a:r>
              <a:rPr lang="ru-RU" dirty="0" smtClean="0"/>
              <a:t>-площадь поверхности соприкосновения веществ </a:t>
            </a:r>
            <a:r>
              <a:rPr lang="ru-RU" dirty="0" smtClean="0"/>
              <a:t>  ( </a:t>
            </a:r>
            <a:r>
              <a:rPr lang="ru-RU" dirty="0" smtClean="0"/>
              <a:t>м</a:t>
            </a:r>
            <a:r>
              <a:rPr lang="ru-RU" baseline="30000" dirty="0" smtClean="0"/>
              <a:t>2</a:t>
            </a:r>
            <a:r>
              <a:rPr lang="ru-RU" dirty="0" smtClean="0"/>
              <a:t> , см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)</a:t>
            </a:r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Зависимость скорости химической реакции от концентрации реагирующих веществ 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Зависимость скорости химической реакции от концентрации реагирующих веществ описывается основным законом химической кинетики – законом действующих масс.</a:t>
            </a:r>
          </a:p>
          <a:p>
            <a:r>
              <a:rPr lang="ru-RU" dirty="0" smtClean="0"/>
              <a:t>Скорость химической реакции пропорциональна произведению концентраций реагирующих веществ, взятых в степенях, равных их коэффициентам в уравнении реакции.</a:t>
            </a:r>
          </a:p>
          <a:p>
            <a:pPr>
              <a:buNone/>
            </a:pPr>
            <a:r>
              <a:rPr lang="ru-RU" baseline="-25000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en-US" dirty="0" smtClean="0"/>
              <a:t>C</a:t>
            </a:r>
            <a:r>
              <a:rPr lang="en-US" baseline="-25000" dirty="0" smtClean="0"/>
              <a:t>N</a:t>
            </a:r>
            <a:r>
              <a:rPr lang="ru-RU" baseline="-25000" dirty="0" smtClean="0"/>
              <a:t>2</a:t>
            </a:r>
            <a:r>
              <a:rPr lang="ru-RU" dirty="0" smtClean="0"/>
              <a:t>  и   </a:t>
            </a:r>
            <a:r>
              <a:rPr lang="en-US" dirty="0" smtClean="0"/>
              <a:t>C</a:t>
            </a:r>
            <a:r>
              <a:rPr lang="en-US" baseline="-25000" dirty="0" smtClean="0"/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 – концентрации азота и водорода (моль/л)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k</a:t>
            </a:r>
            <a:r>
              <a:rPr lang="ru-RU" dirty="0" smtClean="0"/>
              <a:t>- коэффициент пропорциональности, называемый константой скорости реакции.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Правило Я.Х. </a:t>
            </a:r>
            <a:r>
              <a:rPr lang="ru-RU" b="1" dirty="0" err="1" smtClean="0"/>
              <a:t>Вант-Гоффа</a:t>
            </a:r>
            <a:r>
              <a:rPr lang="ru-RU" dirty="0" smtClean="0"/>
              <a:t>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 Правило </a:t>
            </a:r>
            <a:r>
              <a:rPr lang="ru-RU" b="1" dirty="0" smtClean="0"/>
              <a:t>Я.Х. </a:t>
            </a:r>
            <a:r>
              <a:rPr lang="ru-RU" b="1" dirty="0" smtClean="0"/>
              <a:t>Вант - Гоффа</a:t>
            </a:r>
            <a:r>
              <a:rPr lang="ru-RU" dirty="0" smtClean="0"/>
              <a:t> :</a:t>
            </a:r>
          </a:p>
          <a:p>
            <a:endParaRPr lang="ru-RU" dirty="0" smtClean="0"/>
          </a:p>
          <a:p>
            <a:r>
              <a:rPr lang="ru-RU" dirty="0" smtClean="0"/>
              <a:t>Повышение температуры на каждые 10 С приводит к увеличению скорости реакции в 2-4 раза (эту величину называют </a:t>
            </a:r>
            <a:r>
              <a:rPr lang="ru-RU" i="1" dirty="0" smtClean="0"/>
              <a:t>температурным коэффициентом реакции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r>
              <a:rPr lang="ru-RU" dirty="0" smtClean="0"/>
              <a:t>Математически эта зависимость выражается соотношением: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υ</a:t>
            </a:r>
            <a:r>
              <a:rPr lang="en-US" baseline="-25000" dirty="0" smtClean="0"/>
              <a:t>t2 </a:t>
            </a:r>
            <a:r>
              <a:rPr lang="en-US" dirty="0" smtClean="0"/>
              <a:t>= υ</a:t>
            </a:r>
            <a:r>
              <a:rPr lang="en-US" baseline="-25000" dirty="0" smtClean="0"/>
              <a:t>t1  </a:t>
            </a:r>
            <a:r>
              <a:rPr lang="en-US" dirty="0" smtClean="0"/>
              <a:t> γ  </a:t>
            </a:r>
            <a:r>
              <a:rPr lang="en-US" baseline="30000" dirty="0" smtClean="0"/>
              <a:t>10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err="1" smtClean="0"/>
              <a:t>υ</a:t>
            </a:r>
            <a:r>
              <a:rPr lang="en-US" baseline="-25000" dirty="0" err="1" smtClean="0"/>
              <a:t>t</a:t>
            </a:r>
            <a:r>
              <a:rPr lang="ru-RU" baseline="-25000" dirty="0" smtClean="0"/>
              <a:t>2 </a:t>
            </a:r>
            <a:r>
              <a:rPr lang="ru-RU" dirty="0" smtClean="0"/>
              <a:t>, </a:t>
            </a:r>
            <a:r>
              <a:rPr lang="en-US" dirty="0" err="1" smtClean="0"/>
              <a:t>υ</a:t>
            </a:r>
            <a:r>
              <a:rPr lang="en-US" baseline="-25000" dirty="0" err="1" smtClean="0"/>
              <a:t>t</a:t>
            </a:r>
            <a:r>
              <a:rPr lang="ru-RU" baseline="-25000" dirty="0" smtClean="0"/>
              <a:t>1 </a:t>
            </a:r>
            <a:r>
              <a:rPr lang="ru-RU" dirty="0" smtClean="0"/>
              <a:t>– скорости реакции соответственно при конечной </a:t>
            </a:r>
            <a:r>
              <a:rPr lang="en-US" dirty="0" smtClean="0"/>
              <a:t>t</a:t>
            </a:r>
            <a:r>
              <a:rPr lang="ru-RU" baseline="-25000" dirty="0" smtClean="0"/>
              <a:t>2</a:t>
            </a:r>
            <a:r>
              <a:rPr lang="ru-RU" dirty="0" smtClean="0"/>
              <a:t> и начальной </a:t>
            </a:r>
            <a:r>
              <a:rPr lang="en-US" dirty="0" smtClean="0"/>
              <a:t>t</a:t>
            </a:r>
            <a:r>
              <a:rPr lang="ru-RU" baseline="-25000" dirty="0" smtClean="0"/>
              <a:t>1 </a:t>
            </a:r>
            <a:r>
              <a:rPr lang="ru-RU" dirty="0" smtClean="0"/>
              <a:t>температурах , </a:t>
            </a:r>
            <a:r>
              <a:rPr lang="ru-RU" dirty="0" err="1" smtClean="0"/>
              <a:t>γ </a:t>
            </a:r>
            <a:r>
              <a:rPr lang="ru-RU" dirty="0" smtClean="0"/>
              <a:t>– температурный коэффициент скорости реакции, который показывает, во сколько раз увеличивается скорость реакции с повышением температуры на каждые 10 С.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Катализ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Катализаторами</a:t>
            </a:r>
            <a:r>
              <a:rPr lang="ru-RU" dirty="0" smtClean="0"/>
              <a:t> называются вещества, не расходующиеся в результате протекания реакции, но влияющие на её скорость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Явление изменения скорости реакции под действием таких веществ называется </a:t>
            </a:r>
            <a:r>
              <a:rPr lang="ru-RU" b="1" dirty="0" smtClean="0"/>
              <a:t>катализом</a:t>
            </a:r>
            <a:r>
              <a:rPr lang="ru-RU" b="1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Реакции, протекающие под действием катализаторов, называются </a:t>
            </a:r>
            <a:r>
              <a:rPr lang="ru-RU" b="1" dirty="0" smtClean="0"/>
              <a:t>каталитическими.</a:t>
            </a:r>
            <a:r>
              <a:rPr lang="ru-RU" dirty="0" smtClean="0"/>
              <a:t> 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зависимости от агрегатного состояния катализатора и реагирующих веществ различают </a:t>
            </a:r>
            <a:r>
              <a:rPr lang="ru-RU" b="1" dirty="0" smtClean="0"/>
              <a:t>катализ гомогенный и гетерогенный.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>Итог деятельности деловой игры: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 smtClean="0"/>
          </a:p>
          <a:p>
            <a:r>
              <a:rPr lang="ru-RU" dirty="0" smtClean="0"/>
              <a:t>-расширены знания о скорости химической реакции и о факторах, влияющих на неё;</a:t>
            </a:r>
          </a:p>
          <a:p>
            <a:r>
              <a:rPr lang="ru-RU" dirty="0" smtClean="0"/>
              <a:t>-выявлены «болевые точки» в технологической линии по производству аммиака;</a:t>
            </a:r>
          </a:p>
          <a:p>
            <a:r>
              <a:rPr lang="ru-RU" dirty="0" smtClean="0"/>
              <a:t>-предложены решения с целью предупреждения кризиса на предприятии. 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Ведущие специалисты: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Главный инженер – Галкин Вячеслав</a:t>
            </a:r>
          </a:p>
          <a:p>
            <a:r>
              <a:rPr lang="ru-RU" dirty="0" smtClean="0"/>
              <a:t>Сетевой администратор – </a:t>
            </a:r>
            <a:r>
              <a:rPr lang="ru-RU" dirty="0" err="1" smtClean="0"/>
              <a:t>Искучеков</a:t>
            </a:r>
            <a:r>
              <a:rPr lang="ru-RU" dirty="0" smtClean="0"/>
              <a:t> Александр</a:t>
            </a:r>
          </a:p>
          <a:p>
            <a:r>
              <a:rPr lang="ru-RU" dirty="0" smtClean="0"/>
              <a:t>Финансовый директор – </a:t>
            </a:r>
            <a:r>
              <a:rPr lang="ru-RU" dirty="0" err="1" smtClean="0"/>
              <a:t>Вагин</a:t>
            </a:r>
            <a:r>
              <a:rPr lang="ru-RU" dirty="0" smtClean="0"/>
              <a:t> Алексей</a:t>
            </a:r>
          </a:p>
          <a:p>
            <a:r>
              <a:rPr lang="ru-RU" dirty="0" smtClean="0"/>
              <a:t>Технолог 1 – </a:t>
            </a:r>
            <a:r>
              <a:rPr lang="ru-RU" dirty="0" err="1" smtClean="0"/>
              <a:t>Чусова</a:t>
            </a:r>
            <a:r>
              <a:rPr lang="ru-RU" dirty="0" smtClean="0"/>
              <a:t> Алёна</a:t>
            </a:r>
          </a:p>
          <a:p>
            <a:r>
              <a:rPr lang="ru-RU" dirty="0" smtClean="0"/>
              <a:t>Технолог 2 – </a:t>
            </a:r>
            <a:r>
              <a:rPr lang="ru-RU" dirty="0" err="1" smtClean="0"/>
              <a:t>Фаллер</a:t>
            </a:r>
            <a:r>
              <a:rPr lang="ru-RU" dirty="0" smtClean="0"/>
              <a:t> Анастасия</a:t>
            </a:r>
          </a:p>
          <a:p>
            <a:r>
              <a:rPr lang="ru-RU" dirty="0" smtClean="0"/>
              <a:t>Технолог 3 – Лузина Ирина</a:t>
            </a:r>
          </a:p>
          <a:p>
            <a:pPr>
              <a:buNone/>
            </a:pPr>
            <a:r>
              <a:rPr lang="ru-RU" dirty="0" smtClean="0"/>
              <a:t>Учащиеся 11 класса </a:t>
            </a:r>
            <a:r>
              <a:rPr lang="ru-RU" dirty="0" err="1" smtClean="0"/>
              <a:t>Туимской</a:t>
            </a:r>
            <a:r>
              <a:rPr lang="ru-RU" dirty="0" smtClean="0"/>
              <a:t> СОШ №3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63</TotalTime>
  <Words>364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Литейная</vt:lpstr>
      <vt:lpstr>Деловая игра </vt:lpstr>
      <vt:lpstr>Факторы, влияющие на скорость химической реакции</vt:lpstr>
      <vt:lpstr>Скорость реакции  </vt:lpstr>
      <vt:lpstr>Зависимость скорости химической реакции от концентрации реагирующих веществ </vt:lpstr>
      <vt:lpstr>Правило Я.Х. Вант-Гоффа :</vt:lpstr>
      <vt:lpstr>Катализ</vt:lpstr>
      <vt:lpstr>Итог деятельности деловой игры:   </vt:lpstr>
      <vt:lpstr>Ведущие специалисты: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 </dc:title>
  <dc:creator>Павел</dc:creator>
  <cp:lastModifiedBy>Павел</cp:lastModifiedBy>
  <cp:revision>7</cp:revision>
  <dcterms:created xsi:type="dcterms:W3CDTF">2013-01-01T14:30:30Z</dcterms:created>
  <dcterms:modified xsi:type="dcterms:W3CDTF">2013-01-01T15:33:35Z</dcterms:modified>
</cp:coreProperties>
</file>