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0CCF49B-8E38-442D-A163-1E32E1F0EC8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65F6C8-E5AB-4CA8-BB30-B99A99602803}" type="slidenum">
              <a:rPr lang="ru-RU"/>
              <a:pPr/>
              <a:t>1</a:t>
            </a:fld>
            <a:endParaRPr lang="ru-RU"/>
          </a:p>
        </p:txBody>
      </p:sp>
      <p:sp>
        <p:nvSpPr>
          <p:cNvPr id="11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C5F54-5E66-4ED2-B751-F9EC222D8E40}" type="slidenum">
              <a:rPr lang="ru-RU"/>
              <a:pPr/>
              <a:t>10</a:t>
            </a:fld>
            <a:endParaRPr lang="ru-RU"/>
          </a:p>
        </p:txBody>
      </p:sp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CF0814-008D-4574-A2B6-8421E84B231A}" type="slidenum">
              <a:rPr lang="ru-RU"/>
              <a:pPr/>
              <a:t>11</a:t>
            </a:fld>
            <a:endParaRPr lang="ru-RU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4FE5E-360E-4F00-AF35-8ADB9605D111}" type="slidenum">
              <a:rPr lang="ru-RU"/>
              <a:pPr/>
              <a:t>2</a:t>
            </a:fld>
            <a:endParaRPr lang="ru-RU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FDF0D9-B4C6-485B-84A9-A82D6931EDA9}" type="slidenum">
              <a:rPr lang="ru-RU"/>
              <a:pPr/>
              <a:t>3</a:t>
            </a:fld>
            <a:endParaRPr lang="ru-RU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8608E2-0FA4-4D91-A4FF-7D877D0FBF6F}" type="slidenum">
              <a:rPr lang="ru-RU"/>
              <a:pPr/>
              <a:t>4</a:t>
            </a:fld>
            <a:endParaRPr lang="ru-RU"/>
          </a:p>
        </p:txBody>
      </p:sp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256C0-706A-4961-ACDB-EFFCAC39E065}" type="slidenum">
              <a:rPr lang="ru-RU"/>
              <a:pPr/>
              <a:t>5</a:t>
            </a:fld>
            <a:endParaRPr lang="ru-RU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6DE859-5582-4AEB-8203-57999F7D2479}" type="slidenum">
              <a:rPr lang="ru-RU"/>
              <a:pPr/>
              <a:t>6</a:t>
            </a:fld>
            <a:endParaRPr lang="ru-RU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28B34D-C703-46F7-8E56-3FB7786DD337}" type="slidenum">
              <a:rPr lang="ru-RU"/>
              <a:pPr/>
              <a:t>7</a:t>
            </a:fld>
            <a:endParaRPr lang="ru-RU"/>
          </a:p>
        </p:txBody>
      </p:sp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D3DC6-5483-4D9C-B57B-F36738C7C352}" type="slidenum">
              <a:rPr lang="ru-RU"/>
              <a:pPr/>
              <a:t>8</a:t>
            </a:fld>
            <a:endParaRPr lang="ru-RU"/>
          </a:p>
        </p:txBody>
      </p:sp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538D39-FED1-4DC1-BBAA-CDB0B720C9AD}" type="slidenum">
              <a:rPr lang="ru-RU"/>
              <a:pPr/>
              <a:t>9</a:t>
            </a:fld>
            <a:endParaRPr lang="ru-RU"/>
          </a:p>
        </p:txBody>
      </p:sp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2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3905B08-46BF-4036-AE1B-86E02E5857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42761-E332-487E-B446-4D83D84843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5DF6C-2C42-4991-8958-2A1AF99B1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0A2A4E-AD9F-4C3D-A319-66E2F042D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5221CF2-03AD-416F-9F30-B6F88C8720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4AA70-58C7-462C-8B6E-F0C38A90E9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A6C39-CB4B-4767-B910-AF02354FAC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A0744-84B7-422B-AA93-4D0912B00A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CE29-C6E6-4298-8926-3DD1A306CE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FF882-B344-4638-960F-5598967FE6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0392E-7512-477C-AD51-654062BF33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C048A-C32E-4316-86AA-3D1EC2F0B9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C5ED3-FC4B-4003-96E1-723EEB015D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AE1A6BD5-53B0-4418-AFC8-F5CF7769C71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/>
              <a:t>Органическая химия</a:t>
            </a:r>
            <a:br>
              <a:rPr lang="ru-RU" sz="4000"/>
            </a:br>
            <a:r>
              <a:rPr lang="ru-RU" sz="4000"/>
              <a:t>Скорость химических реакций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3071802" y="6357934"/>
            <a:ext cx="2571768" cy="5000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29600" cy="647700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3240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Концентрации (Закон действующих масс)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Константа равновесия – постоянная величина, полученная из отношения произведения концентраций продуктов реакции (в степенях их коэффициентов в уравнении реакции) к произведению концентраций реагентов (также в степенях их коэффициентов в уравнении реакции). Данная константа не зависит от исходных концентраций веществ и реакционной смеси.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Пример: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339975" y="4437063"/>
          <a:ext cx="4319588" cy="522287"/>
        </p:xfrm>
        <a:graphic>
          <a:graphicData uri="http://schemas.openxmlformats.org/presentationml/2006/ole">
            <p:oleObj spid="_x0000_s39940" name="Формула" r:id="rId4" imgW="1892160" imgH="228600" progId="Equation.3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2771775" y="5084763"/>
          <a:ext cx="2971800" cy="1265237"/>
        </p:xfrm>
        <a:graphic>
          <a:graphicData uri="http://schemas.openxmlformats.org/presentationml/2006/ole">
            <p:oleObj spid="_x0000_s39942" name="Формула" r:id="rId5" imgW="1193760" imgH="507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569325" cy="647700"/>
          </a:xfrm>
        </p:spPr>
        <p:txBody>
          <a:bodyPr/>
          <a:lstStyle/>
          <a:p>
            <a:r>
              <a:rPr lang="ru-RU"/>
              <a:t>Скорость реакции, заключение: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12875"/>
            <a:ext cx="8785225" cy="41767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Итак: скорость химической реакции определяется как изменение молярной концентрации одного из реагирующих веществ за единицу времени. Скорость химической реакции — величина всегда положительная.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</a:pPr>
            <a:r>
              <a:rPr lang="ru-RU" sz="2400"/>
              <a:t>Факторы, влияющие на скорость реакции: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а) сила внутренних химических связей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б) температура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в) катализаторы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г) ингибиторы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д) концентрация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33438"/>
          </a:xfrm>
        </p:spPr>
        <p:txBody>
          <a:bodyPr/>
          <a:lstStyle/>
          <a:p>
            <a:r>
              <a:rPr lang="ru-RU"/>
              <a:t>Определение:	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8497888" cy="1439862"/>
          </a:xfrm>
        </p:spPr>
        <p:txBody>
          <a:bodyPr/>
          <a:lstStyle/>
          <a:p>
            <a:r>
              <a:rPr lang="ru-RU" sz="2800"/>
              <a:t>Скорость химической реакции – это изменение количества реагирующего вещества в единицу времени в единице объёма.	</a:t>
            </a:r>
          </a:p>
        </p:txBody>
      </p:sp>
      <p:graphicFrame>
        <p:nvGraphicFramePr>
          <p:cNvPr id="13325" name="Object 13"/>
          <p:cNvGraphicFramePr>
            <a:graphicFrameLocks noChangeAspect="1"/>
          </p:cNvGraphicFramePr>
          <p:nvPr>
            <p:ph sz="half" idx="2"/>
          </p:nvPr>
        </p:nvGraphicFramePr>
        <p:xfrm>
          <a:off x="2484438" y="2636838"/>
          <a:ext cx="4038600" cy="1438275"/>
        </p:xfrm>
        <a:graphic>
          <a:graphicData uri="http://schemas.openxmlformats.org/presentationml/2006/ole">
            <p:oleObj spid="_x0000_s13325" name="Формула" r:id="rId4" imgW="1104840" imgH="393480" progId="Equation.3">
              <p:embed/>
            </p:oleObj>
          </a:graphicData>
        </a:graphic>
      </p:graphicFrame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179388" y="4292600"/>
            <a:ext cx="87852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скорость химической реакции,</a:t>
            </a:r>
          </a:p>
          <a:p>
            <a:pPr marL="342900" indent="-342900">
              <a:lnSpc>
                <a:spcPts val="34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объём м</a:t>
            </a:r>
            <a:r>
              <a:rPr lang="ru-RU" sz="2800" baseline="40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</a:t>
            </a:r>
            <a:r>
              <a:rPr lang="en-US" sz="4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количество вещества в молях,</a:t>
            </a:r>
          </a:p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t</a:t>
            </a:r>
            <a:r>
              <a:rPr lang="en-US" sz="48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промежуток времени сек.,</a:t>
            </a:r>
          </a:p>
          <a:p>
            <a:pPr marL="342900" indent="-342900">
              <a:lnSpc>
                <a:spcPts val="3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ru-RU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</a:t>
            </a:r>
            <a:r>
              <a:rPr lang="ru-RU" sz="4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молярная концентрация (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v/ V)</a:t>
            </a:r>
            <a:endParaRPr lang="ru-RU" sz="4000" i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2100"/>
            <a:ext cx="8229600" cy="833438"/>
          </a:xfrm>
        </p:spPr>
        <p:txBody>
          <a:bodyPr/>
          <a:lstStyle/>
          <a:p>
            <a:r>
              <a:rPr lang="ru-RU"/>
              <a:t>  Пояснение</a:t>
            </a:r>
            <a:r>
              <a:rPr lang="en-US"/>
              <a:t>:</a:t>
            </a: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9863" y="1125538"/>
            <a:ext cx="8578850" cy="1439862"/>
          </a:xfrm>
        </p:spPr>
        <p:txBody>
          <a:bodyPr/>
          <a:lstStyle/>
          <a:p>
            <a:r>
              <a:rPr lang="ru-RU" sz="2800"/>
              <a:t>Иными словами, скорость реакции – это изменение концентрации одного из реагирующих веществ в единицу времени.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79388" y="2781300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В реакции: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+3H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=2NH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, 1 моль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 вступает в реакцию с 3 молями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и получается 2 моля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8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			    </a:t>
            </a: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=с</a:t>
            </a:r>
            <a:endParaRPr lang="ru-RU" sz="2800" b="1" baseline="-25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>
            <p:ph sz="half" idx="4294967295"/>
          </p:nvPr>
        </p:nvGraphicFramePr>
        <p:xfrm>
          <a:off x="2484438" y="4076700"/>
          <a:ext cx="4038600" cy="900113"/>
        </p:xfrm>
        <a:graphic>
          <a:graphicData uri="http://schemas.openxmlformats.org/presentationml/2006/ole">
            <p:oleObj spid="_x0000_s19466" name="Формула" r:id="rId4" imgW="1765080" imgH="393480" progId="Equation.3">
              <p:embed/>
            </p:oleObj>
          </a:graphicData>
        </a:graphic>
      </p:graphicFrame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79388" y="5013325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Таким образом, скорость химической реакции можно вычислить по любому участнику реакции на основании коэффициентов уравнения реакции</a:t>
            </a:r>
            <a:endParaRPr lang="ru-RU" sz="2800" b="1" baseline="-25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713787" cy="4751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Фактор внутренних химических связей: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Природа реагирующих веществ (прочность химических связей в веществе)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  <a:r>
              <a:rPr lang="en-US" sz="2800" i="1" u="sng"/>
              <a:t>def</a:t>
            </a:r>
            <a:r>
              <a:rPr lang="en-US" sz="2800"/>
              <a:t> : </a:t>
            </a:r>
            <a:r>
              <a:rPr lang="ru-RU" sz="2800"/>
              <a:t>химическая реакция – процесс перераспределения химических связей между атомами, в результате которого образуются новые вещества.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	Чем прочнее внутренние химические связи в веществе, тем труднее оно вступает в реакцию.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640763" cy="5399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температуры (энергии активации):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</a:t>
            </a:r>
            <a:r>
              <a:rPr lang="en-US" sz="2800" i="1" u="sng"/>
              <a:t>def</a:t>
            </a:r>
            <a:r>
              <a:rPr lang="en-US" sz="2800"/>
              <a:t> :</a:t>
            </a:r>
            <a:r>
              <a:rPr lang="ru-RU" sz="2800"/>
              <a:t> Энергия активации – энергия промежуточного состояния, выше которого суммарная энергия реагирующих частиц больше энергии ещё не вступивших в реакцию реагентов.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В промежуточном состоянии старые химические связи уже разорваны, а новые, пока ещё не образованы.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	Для реакций, происходящих при в диапазоне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	273-373 градусов кельвина, выполняется правило Вант-Гоффа: при повышении температуры на 10 градусов – скорость реакции увеличивается в 2-4 раза.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8291513" cy="5762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Правило Вант-Гоффа: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771775" y="1700213"/>
          <a:ext cx="3744913" cy="1597025"/>
        </p:xfrm>
        <a:graphic>
          <a:graphicData uri="http://schemas.openxmlformats.org/presentationml/2006/ole">
            <p:oleObj spid="_x0000_s26628" name="Формула" r:id="rId4" imgW="863280" imgH="368280" progId="Equation.3">
              <p:embed/>
            </p:oleObj>
          </a:graphicData>
        </a:graphic>
      </p:graphicFrame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79388" y="3429000"/>
            <a:ext cx="87852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	Здесь </a:t>
            </a:r>
            <a:r>
              <a:rPr lang="en-US" sz="2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ru-RU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</a:t>
            </a:r>
            <a:r>
              <a:rPr lang="ru-RU" sz="2800" b="1" baseline="-4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и </a:t>
            </a:r>
            <a:r>
              <a:rPr lang="en-US" sz="28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</a:t>
            </a:r>
            <a:r>
              <a:rPr lang="ru-RU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</a:t>
            </a:r>
            <a:r>
              <a:rPr lang="ru-RU" sz="2800" b="1" i="1" baseline="-4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скорости реакции соответственно при температурах </a:t>
            </a:r>
            <a:r>
              <a:rPr lang="en-US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</a:t>
            </a:r>
            <a:r>
              <a:rPr lang="en-US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  <a:r>
              <a:rPr lang="en-US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</a:t>
            </a:r>
            <a:r>
              <a:rPr lang="en-US" sz="2800" b="1" i="1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ru-RU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	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g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-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коэффициент Вант-Гоффа (или температурный коэффициент скорости реакции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Для каждой химической реакции 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g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своя.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13787" cy="20875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Катализатора: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Катализатор – промежуточный реагент, понижающий энергию активации химической реакции, за счёт образования промежуточных соединений с меньшими затратами энергии.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Катализатор — вещества или внешние воздействия (например ультразвук или ионизирующие излучения), которые ускоряют различные химические и физические процессы (например полимеризация) в заданном направлении.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Основная функция катализатора — образовывать с исходными веществами более реакционно-способные промежуточные соединения и комплексы, позволяющие снизить энергию активации химической реакции.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Ингибитора:</a:t>
            </a:r>
          </a:p>
          <a:p>
            <a:pPr>
              <a:lnSpc>
                <a:spcPct val="80000"/>
              </a:lnSpc>
            </a:pPr>
            <a:endParaRPr lang="ru-RU" sz="12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Ингибитор — вещество, замедляющие или предотвращающие течение различных химических реакций: окисления, полимеризации, коррозию металлов и др. Например, гидрохинон — ингибитор окисления бензальдегида; соединения технеция — ингибитор коррозии сталей.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	Основная функция ингибитора — образовывать с исходными веществами менее реакционно-способные промежуточные соединения и комплексы, позволяющие увеличить энергию активации химической реакции.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60413"/>
          </a:xfrm>
        </p:spPr>
        <p:txBody>
          <a:bodyPr/>
          <a:lstStyle/>
          <a:p>
            <a:r>
              <a:rPr lang="ru-RU"/>
              <a:t>Скорость реакции, факторы: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96975"/>
            <a:ext cx="8785225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Фактор Концентрации (Закон действующих масс)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i="1" u="sng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u="sng"/>
              <a:t>def</a:t>
            </a:r>
            <a:r>
              <a:rPr lang="en-US" sz="2400"/>
              <a:t> :</a:t>
            </a:r>
            <a:r>
              <a:rPr lang="ru-RU" sz="2400"/>
              <a:t> Закон действующих масс устанавливает соотношение между массами реагирующих веществ в химических реакциях при равновесии. Закон действующих масс сформулирован в 1864—1867 гг. К. Гульдбергом и П. Вааге. Согласно этому закону скорость, с которой вещества реагируют друг с другом, зависит от их концентрации. Закон действующих масс используют при различных расчетах химических процессов. Он позволяет решить вопрос, в каком направлении возможно самопроизвольное течение рассматриваемой реакции при заданном соотношении концентраций реагирующих веществ, какой выход нужного продукта может быть получен.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:50=">
  <a:themeElements>
    <a:clrScheme name=":50=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:50=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:50=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:50=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285</TotalTime>
  <Words>425</Words>
  <Application>Microsoft Office PowerPoint</Application>
  <PresentationFormat>Экран (4:3)</PresentationFormat>
  <Paragraphs>75</Paragraphs>
  <Slides>11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Tahoma</vt:lpstr>
      <vt:lpstr>Wingdings</vt:lpstr>
      <vt:lpstr>Times New Roman</vt:lpstr>
      <vt:lpstr>Symbol</vt:lpstr>
      <vt:lpstr>_x001e_:50=</vt:lpstr>
      <vt:lpstr>Microsoft Equation 3.0</vt:lpstr>
      <vt:lpstr>Органическая химия Скорость химических реакций</vt:lpstr>
      <vt:lpstr>Определение: </vt:lpstr>
      <vt:lpstr>  Пояснение: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факторы:</vt:lpstr>
      <vt:lpstr>Скорость реакции, заключение:</vt:lpstr>
    </vt:vector>
  </TitlesOfParts>
  <Company>Russian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Органическая химия</dc:title>
  <dc:creator>Best User</dc:creator>
  <cp:lastModifiedBy>Admin</cp:lastModifiedBy>
  <cp:revision>15</cp:revision>
  <dcterms:created xsi:type="dcterms:W3CDTF">2007-05-22T17:00:44Z</dcterms:created>
  <dcterms:modified xsi:type="dcterms:W3CDTF">2012-01-22T16:30:12Z</dcterms:modified>
</cp:coreProperties>
</file>