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handoutMasterIdLst>
    <p:handoutMasterId r:id="rId24"/>
  </p:handoutMasterIdLst>
  <p:sldIdLst>
    <p:sldId id="276" r:id="rId2"/>
    <p:sldId id="256" r:id="rId3"/>
    <p:sldId id="257" r:id="rId4"/>
    <p:sldId id="268" r:id="rId5"/>
    <p:sldId id="258" r:id="rId6"/>
    <p:sldId id="273" r:id="rId7"/>
    <p:sldId id="261" r:id="rId8"/>
    <p:sldId id="259" r:id="rId9"/>
    <p:sldId id="262" r:id="rId10"/>
    <p:sldId id="270" r:id="rId11"/>
    <p:sldId id="260" r:id="rId12"/>
    <p:sldId id="279" r:id="rId13"/>
    <p:sldId id="263" r:id="rId14"/>
    <p:sldId id="281" r:id="rId15"/>
    <p:sldId id="269" r:id="rId16"/>
    <p:sldId id="280" r:id="rId17"/>
    <p:sldId id="284" r:id="rId18"/>
    <p:sldId id="285" r:id="rId19"/>
    <p:sldId id="272" r:id="rId20"/>
    <p:sldId id="271" r:id="rId21"/>
    <p:sldId id="278" r:id="rId22"/>
    <p:sldId id="286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ru-RU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endParaRPr lang="ru-RU"/>
          </a:p>
        </p:txBody>
      </p:sp>
      <p:sp>
        <p:nvSpPr>
          <p:cNvPr id="131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ru-RU"/>
          </a:p>
        </p:txBody>
      </p:sp>
      <p:sp>
        <p:nvSpPr>
          <p:cNvPr id="131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FEF320EF-D4E4-4509-A199-B42DE7A601C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2" name="Group 2"/>
          <p:cNvGrpSpPr>
            <a:grpSpLocks/>
          </p:cNvGrpSpPr>
          <p:nvPr/>
        </p:nvGrpSpPr>
        <p:grpSpPr bwMode="auto">
          <a:xfrm>
            <a:off x="4763" y="0"/>
            <a:ext cx="1728787" cy="6865938"/>
            <a:chOff x="3" y="0"/>
            <a:chExt cx="1089" cy="4325"/>
          </a:xfrm>
        </p:grpSpPr>
        <p:sp>
          <p:nvSpPr>
            <p:cNvPr id="81923" name="Arc 3"/>
            <p:cNvSpPr>
              <a:spLocks/>
            </p:cNvSpPr>
            <p:nvPr/>
          </p:nvSpPr>
          <p:spPr bwMode="auto">
            <a:xfrm>
              <a:off x="3" y="293"/>
              <a:ext cx="252" cy="403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21600"/>
                <a:gd name="T1" fmla="*/ 43200 h 43200"/>
                <a:gd name="T2" fmla="*/ 21600 w 21600"/>
                <a:gd name="T3" fmla="*/ 0 h 43200"/>
                <a:gd name="T4" fmla="*/ 2160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21600" h="43200" stroke="0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1924" name="Arc 4"/>
            <p:cNvSpPr>
              <a:spLocks/>
            </p:cNvSpPr>
            <p:nvPr/>
          </p:nvSpPr>
          <p:spPr bwMode="auto">
            <a:xfrm>
              <a:off x="840" y="293"/>
              <a:ext cx="252" cy="40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1925" name="Rectangle 5"/>
            <p:cNvSpPr>
              <a:spLocks noChangeArrowheads="1"/>
            </p:cNvSpPr>
            <p:nvPr/>
          </p:nvSpPr>
          <p:spPr bwMode="auto">
            <a:xfrm>
              <a:off x="204" y="0"/>
              <a:ext cx="672" cy="4319"/>
            </a:xfrm>
            <a:prstGeom prst="rect">
              <a:avLst/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1926" name="AutoShape 6"/>
            <p:cNvSpPr>
              <a:spLocks noChangeArrowheads="1"/>
            </p:cNvSpPr>
            <p:nvPr/>
          </p:nvSpPr>
          <p:spPr bwMode="auto">
            <a:xfrm rot="6000000">
              <a:off x="348" y="1644"/>
              <a:ext cx="456" cy="360"/>
            </a:xfrm>
            <a:prstGeom prst="triangle">
              <a:avLst>
                <a:gd name="adj" fmla="val 4999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1927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1370013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1928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1929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1930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2004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1931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74A419D-14AB-471F-B6EE-1A51707210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ADBEA-3419-432A-9F31-DDA8BFCE0C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9313" y="247650"/>
            <a:ext cx="1943100" cy="55435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247650"/>
            <a:ext cx="5676900" cy="55435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B0160D-5C33-42FB-B574-5C0F67A620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24765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370013" y="16764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2413" y="16764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267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237413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A34D916-53C6-4E8A-A0B0-B35E5A402D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37FB16-BB3C-4909-A8FE-A25920F5B3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C9A86-FFEF-4920-BE9E-75A96866BE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2413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0BF58D-01F3-4A62-8D14-A6060B809D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F226A-C273-49F5-9819-0BCC4B40EA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14D99-E38B-4132-A40E-25DEEE237C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2B633-05B7-431C-A150-0D28FC9B55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E68DC-B070-45B7-9928-2922E1B205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AB29C-8B72-4957-8EC0-4DC9A6BC19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Group 2"/>
          <p:cNvGrpSpPr>
            <a:grpSpLocks/>
          </p:cNvGrpSpPr>
          <p:nvPr/>
        </p:nvGrpSpPr>
        <p:grpSpPr bwMode="auto">
          <a:xfrm>
            <a:off x="4763" y="0"/>
            <a:ext cx="1728787" cy="6865938"/>
            <a:chOff x="3" y="0"/>
            <a:chExt cx="1089" cy="4325"/>
          </a:xfrm>
        </p:grpSpPr>
        <p:sp>
          <p:nvSpPr>
            <p:cNvPr id="80899" name="Arc 3"/>
            <p:cNvSpPr>
              <a:spLocks/>
            </p:cNvSpPr>
            <p:nvPr/>
          </p:nvSpPr>
          <p:spPr bwMode="auto">
            <a:xfrm>
              <a:off x="3" y="293"/>
              <a:ext cx="252" cy="403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21600"/>
                <a:gd name="T1" fmla="*/ 43200 h 43200"/>
                <a:gd name="T2" fmla="*/ 21600 w 21600"/>
                <a:gd name="T3" fmla="*/ 0 h 43200"/>
                <a:gd name="T4" fmla="*/ 2160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21600" h="43200" stroke="0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00" name="Arc 4"/>
            <p:cNvSpPr>
              <a:spLocks/>
            </p:cNvSpPr>
            <p:nvPr/>
          </p:nvSpPr>
          <p:spPr bwMode="auto">
            <a:xfrm>
              <a:off x="840" y="293"/>
              <a:ext cx="252" cy="40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01" name="Rectangle 5"/>
            <p:cNvSpPr>
              <a:spLocks noChangeArrowheads="1"/>
            </p:cNvSpPr>
            <p:nvPr/>
          </p:nvSpPr>
          <p:spPr bwMode="auto">
            <a:xfrm>
              <a:off x="204" y="0"/>
              <a:ext cx="672" cy="4319"/>
            </a:xfrm>
            <a:prstGeom prst="rect">
              <a:avLst/>
            </a:prstGeom>
            <a:blipFill dpi="0" rotWithShape="0">
              <a:blip r:embed="rId14" cstate="print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0902" name="AutoShape 6"/>
            <p:cNvSpPr>
              <a:spLocks noChangeArrowheads="1"/>
            </p:cNvSpPr>
            <p:nvPr/>
          </p:nvSpPr>
          <p:spPr bwMode="auto">
            <a:xfrm rot="6000000">
              <a:off x="348" y="372"/>
              <a:ext cx="456" cy="360"/>
            </a:xfrm>
            <a:prstGeom prst="triangle">
              <a:avLst>
                <a:gd name="adj" fmla="val 4999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090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2476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090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676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09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809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67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809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7413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j-lt"/>
              </a:defRPr>
            </a:lvl1pPr>
          </a:lstStyle>
          <a:p>
            <a:fld id="{12472F8C-8BB0-472C-8EB6-C215E111029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990600"/>
            <a:ext cx="7391400" cy="1143000"/>
          </a:xfrm>
        </p:spPr>
        <p:txBody>
          <a:bodyPr/>
          <a:lstStyle/>
          <a:p>
            <a:r>
              <a:rPr lang="ru-RU" sz="2800" b="1" i="1" dirty="0">
                <a:latin typeface="Arial" charset="0"/>
              </a:rPr>
              <a:t>Как мы видим, что мы видим?</a:t>
            </a:r>
          </a:p>
        </p:txBody>
      </p:sp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1676400" y="2667000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r>
              <a:rPr kumimoji="0" lang="ru-RU" sz="2800" b="1" i="1" dirty="0">
                <a:solidFill>
                  <a:schemeClr val="tx2"/>
                </a:solidFill>
              </a:rPr>
              <a:t>Как мы слышим, что мы слышим?</a:t>
            </a:r>
          </a:p>
        </p:txBody>
      </p:sp>
      <p:sp>
        <p:nvSpPr>
          <p:cNvPr id="117768" name="Rectangle 8"/>
          <p:cNvSpPr>
            <a:spLocks noChangeArrowheads="1"/>
          </p:cNvSpPr>
          <p:nvPr/>
        </p:nvSpPr>
        <p:spPr bwMode="auto">
          <a:xfrm>
            <a:off x="1447800" y="4495800"/>
            <a:ext cx="769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b"/>
          <a:lstStyle/>
          <a:p>
            <a:r>
              <a:rPr kumimoji="0" lang="ru-RU" sz="2800" b="1" i="1" dirty="0">
                <a:solidFill>
                  <a:schemeClr val="tx2"/>
                </a:solidFill>
              </a:rPr>
              <a:t>Как мы чувствуем, что мы чувствуем?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7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8191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r>
              <a:rPr lang="ru-RU"/>
              <a:t>	Анализатор:</a:t>
            </a:r>
          </a:p>
          <a:p>
            <a:pPr marL="990600" lvl="1" indent="-533400">
              <a:buFont typeface="Wingdings" pitchFamily="2" charset="2"/>
              <a:buChar char="ü"/>
            </a:pPr>
            <a:r>
              <a:rPr lang="ru-RU" sz="2400"/>
              <a:t>рецептор,</a:t>
            </a:r>
          </a:p>
          <a:p>
            <a:pPr marL="990600" lvl="1" indent="-533400">
              <a:buFont typeface="Wingdings" pitchFamily="2" charset="2"/>
              <a:buChar char="ü"/>
            </a:pPr>
            <a:r>
              <a:rPr lang="ru-RU" sz="2400"/>
              <a:t>нервный путь,</a:t>
            </a:r>
          </a:p>
          <a:p>
            <a:pPr marL="990600" lvl="1" indent="-533400">
              <a:buFont typeface="Wingdings" pitchFamily="2" charset="2"/>
              <a:buChar char="ü"/>
            </a:pPr>
            <a:r>
              <a:rPr lang="ru-RU" sz="2400"/>
              <a:t>зона коры головного мозга</a:t>
            </a:r>
            <a:r>
              <a:rPr lang="ru-RU"/>
              <a:t>.</a:t>
            </a:r>
          </a:p>
        </p:txBody>
      </p:sp>
      <p:grpSp>
        <p:nvGrpSpPr>
          <p:cNvPr id="108558" name="Group 14"/>
          <p:cNvGrpSpPr>
            <a:grpSpLocks/>
          </p:cNvGrpSpPr>
          <p:nvPr/>
        </p:nvGrpSpPr>
        <p:grpSpPr bwMode="auto">
          <a:xfrm>
            <a:off x="1295400" y="4724400"/>
            <a:ext cx="1981200" cy="1066800"/>
            <a:chOff x="864" y="2352"/>
            <a:chExt cx="1248" cy="672"/>
          </a:xfrm>
        </p:grpSpPr>
        <p:sp>
          <p:nvSpPr>
            <p:cNvPr id="108548" name="Rectangle 4"/>
            <p:cNvSpPr>
              <a:spLocks noChangeArrowheads="1"/>
            </p:cNvSpPr>
            <p:nvPr/>
          </p:nvSpPr>
          <p:spPr bwMode="auto">
            <a:xfrm>
              <a:off x="864" y="2352"/>
              <a:ext cx="1200" cy="6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553" name="Text Box 9"/>
            <p:cNvSpPr txBox="1">
              <a:spLocks noChangeArrowheads="1"/>
            </p:cNvSpPr>
            <p:nvPr/>
          </p:nvSpPr>
          <p:spPr bwMode="auto">
            <a:xfrm>
              <a:off x="912" y="2544"/>
              <a:ext cx="120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400" b="1">
                  <a:latin typeface="Times New Roman" pitchFamily="18" charset="0"/>
                </a:rPr>
                <a:t>рецептор</a:t>
              </a:r>
            </a:p>
          </p:txBody>
        </p:sp>
      </p:grpSp>
      <p:grpSp>
        <p:nvGrpSpPr>
          <p:cNvPr id="108562" name="Group 18"/>
          <p:cNvGrpSpPr>
            <a:grpSpLocks/>
          </p:cNvGrpSpPr>
          <p:nvPr/>
        </p:nvGrpSpPr>
        <p:grpSpPr bwMode="auto">
          <a:xfrm>
            <a:off x="3200400" y="4648200"/>
            <a:ext cx="2590800" cy="1066800"/>
            <a:chOff x="2016" y="2928"/>
            <a:chExt cx="1632" cy="672"/>
          </a:xfrm>
        </p:grpSpPr>
        <p:grpSp>
          <p:nvGrpSpPr>
            <p:cNvPr id="108559" name="Group 15"/>
            <p:cNvGrpSpPr>
              <a:grpSpLocks/>
            </p:cNvGrpSpPr>
            <p:nvPr/>
          </p:nvGrpSpPr>
          <p:grpSpPr bwMode="auto">
            <a:xfrm>
              <a:off x="2448" y="2928"/>
              <a:ext cx="1200" cy="672"/>
              <a:chOff x="2496" y="2352"/>
              <a:chExt cx="1200" cy="672"/>
            </a:xfrm>
          </p:grpSpPr>
          <p:sp>
            <p:nvSpPr>
              <p:cNvPr id="108550" name="Rectangle 6"/>
              <p:cNvSpPr>
                <a:spLocks noChangeArrowheads="1"/>
              </p:cNvSpPr>
              <p:nvPr/>
            </p:nvSpPr>
            <p:spPr bwMode="auto">
              <a:xfrm>
                <a:off x="2496" y="2352"/>
                <a:ext cx="1200" cy="67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8554" name="Text Box 10"/>
              <p:cNvSpPr txBox="1">
                <a:spLocks noChangeArrowheads="1"/>
              </p:cNvSpPr>
              <p:nvPr/>
            </p:nvSpPr>
            <p:spPr bwMode="auto">
              <a:xfrm>
                <a:off x="2496" y="2352"/>
                <a:ext cx="1200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latin typeface="Times New Roman" pitchFamily="18" charset="0"/>
                  </a:rPr>
                  <a:t>нервный путь</a:t>
                </a:r>
              </a:p>
            </p:txBody>
          </p:sp>
        </p:grpSp>
        <p:sp>
          <p:nvSpPr>
            <p:cNvPr id="108556" name="Line 12"/>
            <p:cNvSpPr>
              <a:spLocks noChangeShapeType="1"/>
            </p:cNvSpPr>
            <p:nvPr/>
          </p:nvSpPr>
          <p:spPr bwMode="auto">
            <a:xfrm>
              <a:off x="2016" y="3312"/>
              <a:ext cx="4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8563" name="Group 19"/>
          <p:cNvGrpSpPr>
            <a:grpSpLocks/>
          </p:cNvGrpSpPr>
          <p:nvPr/>
        </p:nvGrpSpPr>
        <p:grpSpPr bwMode="auto">
          <a:xfrm>
            <a:off x="5791200" y="4572000"/>
            <a:ext cx="2667000" cy="1187450"/>
            <a:chOff x="3648" y="2880"/>
            <a:chExt cx="1680" cy="748"/>
          </a:xfrm>
        </p:grpSpPr>
        <p:grpSp>
          <p:nvGrpSpPr>
            <p:cNvPr id="108560" name="Group 16"/>
            <p:cNvGrpSpPr>
              <a:grpSpLocks/>
            </p:cNvGrpSpPr>
            <p:nvPr/>
          </p:nvGrpSpPr>
          <p:grpSpPr bwMode="auto">
            <a:xfrm>
              <a:off x="4080" y="2880"/>
              <a:ext cx="1248" cy="748"/>
              <a:chOff x="4128" y="2304"/>
              <a:chExt cx="1248" cy="748"/>
            </a:xfrm>
          </p:grpSpPr>
          <p:sp>
            <p:nvSpPr>
              <p:cNvPr id="108551" name="Rectangle 7"/>
              <p:cNvSpPr>
                <a:spLocks noChangeArrowheads="1"/>
              </p:cNvSpPr>
              <p:nvPr/>
            </p:nvSpPr>
            <p:spPr bwMode="auto">
              <a:xfrm>
                <a:off x="4128" y="2352"/>
                <a:ext cx="1200" cy="67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8555" name="Text Box 11"/>
              <p:cNvSpPr txBox="1">
                <a:spLocks noChangeArrowheads="1"/>
              </p:cNvSpPr>
              <p:nvPr/>
            </p:nvSpPr>
            <p:spPr bwMode="auto">
              <a:xfrm>
                <a:off x="4128" y="2304"/>
                <a:ext cx="1248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400" b="1">
                    <a:latin typeface="Times New Roman" pitchFamily="18" charset="0"/>
                  </a:rPr>
                  <a:t>зона коры головного мозга</a:t>
                </a:r>
              </a:p>
            </p:txBody>
          </p:sp>
        </p:grpSp>
        <p:sp>
          <p:nvSpPr>
            <p:cNvPr id="108557" name="Line 13"/>
            <p:cNvSpPr>
              <a:spLocks noChangeShapeType="1"/>
            </p:cNvSpPr>
            <p:nvPr/>
          </p:nvSpPr>
          <p:spPr bwMode="auto">
            <a:xfrm>
              <a:off x="3648" y="3264"/>
              <a:ext cx="4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772400" cy="83820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371600" y="1828800"/>
            <a:ext cx="3810000" cy="4114800"/>
          </a:xfrm>
        </p:spPr>
        <p:txBody>
          <a:bodyPr/>
          <a:lstStyle/>
          <a:p>
            <a:pPr>
              <a:buFontTx/>
              <a:buNone/>
            </a:pPr>
            <a:r>
              <a:rPr lang="ru-RU" sz="2400"/>
              <a:t>	Как называется анализатор?</a:t>
            </a:r>
          </a:p>
          <a:p>
            <a:pPr>
              <a:buFontTx/>
              <a:buNone/>
            </a:pPr>
            <a:r>
              <a:rPr lang="ru-RU" sz="2400"/>
              <a:t>	Где находятся его составные части?</a:t>
            </a:r>
          </a:p>
          <a:p>
            <a:pPr>
              <a:buFontTx/>
              <a:buNone/>
            </a:pPr>
            <a:r>
              <a:rPr lang="ru-RU" sz="2400"/>
              <a:t>	Какие вещества способны вызывать у нас ощущение запаха?</a:t>
            </a:r>
          </a:p>
        </p:txBody>
      </p:sp>
      <p:pic>
        <p:nvPicPr>
          <p:cNvPr id="85000" name="Picture 8" descr="L13_p01_p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078038"/>
            <a:ext cx="4113213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772400" cy="83820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/>
              <a:t>	Обонятельный анализатор: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/>
              <a:t>рецепторы полости носа;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/>
              <a:t>обонятельный нерв;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/>
              <a:t>обонятельная  зона коры височной доли головного мозга</a:t>
            </a:r>
            <a:r>
              <a:rPr lang="ru-RU"/>
              <a:t>.</a:t>
            </a:r>
          </a:p>
          <a:p>
            <a:pPr>
              <a:lnSpc>
                <a:spcPct val="90000"/>
              </a:lnSpc>
            </a:pPr>
            <a:endParaRPr lang="ru-RU" sz="2800"/>
          </a:p>
        </p:txBody>
      </p:sp>
      <p:pic>
        <p:nvPicPr>
          <p:cNvPr id="122888" name="Picture 8" descr="GBI_2B13_00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2413" y="2174875"/>
            <a:ext cx="3810000" cy="31178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4" name="Rectangle 8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8953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pic>
        <p:nvPicPr>
          <p:cNvPr id="91146" name="Picture 10" descr="U13_0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29363" y="3748088"/>
            <a:ext cx="2814637" cy="3109912"/>
          </a:xfrm>
          <a:noFill/>
          <a:ln/>
        </p:spPr>
      </p:pic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1524000" y="1295400"/>
            <a:ext cx="6629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400" b="1"/>
              <a:t>Как называется анализатор?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400" b="1"/>
              <a:t> Где находятся его составные части?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400" b="1"/>
              <a:t>Почему мы не можем ощущать вкус        	сухой пищи?</a:t>
            </a:r>
          </a:p>
        </p:txBody>
      </p:sp>
      <p:pic>
        <p:nvPicPr>
          <p:cNvPr id="91149" name="Picture 13" descr="E4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47800" y="3352800"/>
            <a:ext cx="4876800" cy="32781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772400" cy="83820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533400" indent="-533400">
              <a:buFontTx/>
              <a:buNone/>
            </a:pPr>
            <a:r>
              <a:rPr lang="ru-RU"/>
              <a:t>	Вкусовой анализатор:</a:t>
            </a:r>
          </a:p>
          <a:p>
            <a:pPr marL="914400" lvl="1" indent="-457200">
              <a:buFont typeface="Wingdings" pitchFamily="2" charset="2"/>
              <a:buChar char="Ø"/>
            </a:pPr>
            <a:r>
              <a:rPr lang="ru-RU" sz="2400"/>
              <a:t>рецепторы</a:t>
            </a:r>
          </a:p>
          <a:p>
            <a:pPr marL="914400" lvl="1" indent="-457200">
              <a:buFontTx/>
              <a:buNone/>
            </a:pPr>
            <a:r>
              <a:rPr lang="ru-RU" sz="2400"/>
              <a:t>	на языке;</a:t>
            </a:r>
          </a:p>
          <a:p>
            <a:pPr marL="914400" lvl="1" indent="-457200">
              <a:buFont typeface="Wingdings" pitchFamily="2" charset="2"/>
              <a:buChar char="Ø"/>
            </a:pPr>
            <a:r>
              <a:rPr lang="ru-RU" sz="2400"/>
              <a:t>вкусовой нерв;</a:t>
            </a:r>
          </a:p>
          <a:p>
            <a:pPr marL="914400" lvl="1" indent="-457200">
              <a:buFont typeface="Wingdings" pitchFamily="2" charset="2"/>
              <a:buChar char="Ø"/>
            </a:pPr>
            <a:r>
              <a:rPr lang="ru-RU" sz="2400"/>
              <a:t>вкусовая  зона коры височной доли головного мозга</a:t>
            </a:r>
            <a:r>
              <a:rPr lang="ru-RU"/>
              <a:t>.</a:t>
            </a:r>
          </a:p>
          <a:p>
            <a:pPr marL="533400" indent="-533400"/>
            <a:endParaRPr lang="ru-RU" sz="2800"/>
          </a:p>
        </p:txBody>
      </p:sp>
      <p:pic>
        <p:nvPicPr>
          <p:cNvPr id="124934" name="Picture 6" descr="U13_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0" y="3124200"/>
            <a:ext cx="3657600" cy="3033713"/>
          </a:xfrm>
          <a:noFill/>
          <a:ln/>
        </p:spPr>
      </p:pic>
      <p:pic>
        <p:nvPicPr>
          <p:cNvPr id="124935" name="Picture 7" descr="U13_10_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990600"/>
            <a:ext cx="3429000" cy="29670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4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4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4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4" name="Rectangle 4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8191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370013" y="1676400"/>
            <a:ext cx="7164387" cy="4114800"/>
          </a:xfrm>
        </p:spPr>
        <p:txBody>
          <a:bodyPr/>
          <a:lstStyle/>
          <a:p>
            <a:pPr>
              <a:buFontTx/>
              <a:buNone/>
            </a:pPr>
            <a:r>
              <a:rPr lang="ru-RU" sz="2400"/>
              <a:t>	Где находятся части осязательного анализатора?</a:t>
            </a:r>
          </a:p>
          <a:p>
            <a:pPr>
              <a:buFontTx/>
              <a:buNone/>
            </a:pPr>
            <a:r>
              <a:rPr lang="ru-RU" sz="2400"/>
              <a:t>	Какую информацию мы можем получить с их помощью? </a:t>
            </a:r>
          </a:p>
          <a:p>
            <a:pPr>
              <a:buFontTx/>
              <a:buNone/>
            </a:pPr>
            <a:r>
              <a:rPr lang="ru-RU" sz="2400"/>
              <a:t>	Как Вы думаете, различные ощущения вызывают раздражение разных или одинаковых рецепторных клеток?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772400" cy="83820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70013" y="1676400"/>
            <a:ext cx="4040187" cy="4114800"/>
          </a:xfrm>
        </p:spPr>
        <p:txBody>
          <a:bodyPr/>
          <a:lstStyle/>
          <a:p>
            <a:pPr marL="533400" indent="-533400">
              <a:buFontTx/>
              <a:buNone/>
            </a:pPr>
            <a:r>
              <a:rPr lang="ru-RU"/>
              <a:t>	Осязательный анализатор:</a:t>
            </a:r>
          </a:p>
          <a:p>
            <a:pPr marL="914400" lvl="1" indent="-457200">
              <a:buFont typeface="Wingdings" pitchFamily="2" charset="2"/>
              <a:buChar char="Ø"/>
            </a:pPr>
            <a:r>
              <a:rPr lang="ru-RU" sz="2400"/>
              <a:t>рецепторы	кожи;</a:t>
            </a:r>
          </a:p>
          <a:p>
            <a:pPr marL="914400" lvl="1" indent="-457200">
              <a:buFont typeface="Wingdings" pitchFamily="2" charset="2"/>
              <a:buChar char="Ø"/>
            </a:pPr>
            <a:r>
              <a:rPr lang="ru-RU" sz="2400"/>
              <a:t>осязательный нерв;</a:t>
            </a:r>
          </a:p>
          <a:p>
            <a:pPr marL="914400" lvl="1" indent="-457200">
              <a:buFont typeface="Wingdings" pitchFamily="2" charset="2"/>
              <a:buChar char="Ø"/>
            </a:pPr>
            <a:r>
              <a:rPr lang="ru-RU" sz="2400"/>
              <a:t>осязательная  зона коры теменной доли головного мозга</a:t>
            </a:r>
            <a:r>
              <a:rPr lang="ru-RU"/>
              <a:t>.</a:t>
            </a:r>
          </a:p>
          <a:p>
            <a:pPr marL="533400" indent="-533400"/>
            <a:endParaRPr lang="ru-RU" sz="2800"/>
          </a:p>
        </p:txBody>
      </p:sp>
      <p:pic>
        <p:nvPicPr>
          <p:cNvPr id="123910" name="Picture 6" descr="j028491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81600" y="1828800"/>
            <a:ext cx="3962400" cy="2620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3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9715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06988" y="1447800"/>
            <a:ext cx="4037012" cy="5410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Что Вы видите на слайде?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Перед Вами – </a:t>
            </a:r>
            <a:r>
              <a:rPr lang="ru-RU" sz="2000" i="1">
                <a:solidFill>
                  <a:schemeClr val="tx2"/>
                </a:solidFill>
              </a:rPr>
              <a:t>иллюзия</a:t>
            </a:r>
            <a:r>
              <a:rPr lang="ru-RU" sz="2000">
                <a:solidFill>
                  <a:schemeClr val="tx2"/>
                </a:solidFill>
              </a:rPr>
              <a:t> </a:t>
            </a:r>
            <a:r>
              <a:rPr lang="ru-RU" sz="2000"/>
              <a:t>или ложное восприятие. 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Какими бывают иллюзии?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Как организм получает достоверное представление об окружающей действительности?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Чем иллюзия отличается от галлюцинации?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/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(стр.243) в учебнике,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работы № 186,187 в рабочей тетради</a:t>
            </a:r>
          </a:p>
        </p:txBody>
      </p:sp>
      <p:grpSp>
        <p:nvGrpSpPr>
          <p:cNvPr id="129034" name="Group 10"/>
          <p:cNvGrpSpPr>
            <a:grpSpLocks/>
          </p:cNvGrpSpPr>
          <p:nvPr/>
        </p:nvGrpSpPr>
        <p:grpSpPr bwMode="auto">
          <a:xfrm>
            <a:off x="1752600" y="2362200"/>
            <a:ext cx="3048000" cy="3200400"/>
            <a:chOff x="1440" y="1488"/>
            <a:chExt cx="1920" cy="2016"/>
          </a:xfrm>
        </p:grpSpPr>
        <p:sp>
          <p:nvSpPr>
            <p:cNvPr id="129028" name="Rectangle 4"/>
            <p:cNvSpPr>
              <a:spLocks noChangeArrowheads="1"/>
            </p:cNvSpPr>
            <p:nvPr/>
          </p:nvSpPr>
          <p:spPr bwMode="auto">
            <a:xfrm>
              <a:off x="2016" y="2064"/>
              <a:ext cx="816" cy="816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029" name="Rectangle 5"/>
            <p:cNvSpPr>
              <a:spLocks noChangeArrowheads="1"/>
            </p:cNvSpPr>
            <p:nvPr/>
          </p:nvSpPr>
          <p:spPr bwMode="auto">
            <a:xfrm>
              <a:off x="1440" y="1488"/>
              <a:ext cx="1920" cy="2016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030" name="Line 6"/>
            <p:cNvSpPr>
              <a:spLocks noChangeShapeType="1"/>
            </p:cNvSpPr>
            <p:nvPr/>
          </p:nvSpPr>
          <p:spPr bwMode="auto">
            <a:xfrm>
              <a:off x="1440" y="1488"/>
              <a:ext cx="576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31" name="Line 7"/>
            <p:cNvSpPr>
              <a:spLocks noChangeShapeType="1"/>
            </p:cNvSpPr>
            <p:nvPr/>
          </p:nvSpPr>
          <p:spPr bwMode="auto">
            <a:xfrm flipV="1">
              <a:off x="1440" y="2880"/>
              <a:ext cx="576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32" name="Line 8"/>
            <p:cNvSpPr>
              <a:spLocks noChangeShapeType="1"/>
            </p:cNvSpPr>
            <p:nvPr/>
          </p:nvSpPr>
          <p:spPr bwMode="auto">
            <a:xfrm flipH="1">
              <a:off x="2832" y="1488"/>
              <a:ext cx="528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33" name="Line 9"/>
            <p:cNvSpPr>
              <a:spLocks noChangeShapeType="1"/>
            </p:cNvSpPr>
            <p:nvPr/>
          </p:nvSpPr>
          <p:spPr bwMode="auto">
            <a:xfrm flipH="1" flipV="1">
              <a:off x="2832" y="2880"/>
              <a:ext cx="528" cy="6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9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9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9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9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9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90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90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90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90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pic>
        <p:nvPicPr>
          <p:cNvPr id="130052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09800" y="1676400"/>
            <a:ext cx="5100638" cy="3778250"/>
          </a:xfrm>
          <a:noFill/>
          <a:ln/>
        </p:spPr>
      </p:pic>
      <p:sp>
        <p:nvSpPr>
          <p:cNvPr id="130053" name="Text Box 5"/>
          <p:cNvSpPr txBox="1">
            <a:spLocks noChangeArrowheads="1"/>
          </p:cNvSpPr>
          <p:nvPr/>
        </p:nvSpPr>
        <p:spPr bwMode="auto">
          <a:xfrm>
            <a:off x="1752600" y="5867400"/>
            <a:ext cx="6781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Разные анализаторы взаимно дополняют и уточняют друг друга.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7429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pic>
        <p:nvPicPr>
          <p:cNvPr id="110598" name="Picture 6" descr="U11_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35500" y="2209800"/>
            <a:ext cx="4508500" cy="4648200"/>
          </a:xfrm>
          <a:noFill/>
          <a:ln/>
        </p:spPr>
      </p:pic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1219200" y="1828800"/>
            <a:ext cx="3048000" cy="466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ru-RU" sz="2000" b="1"/>
              <a:t>На рисунке изображены зрительные анализаторы здорового человека и больных. </a:t>
            </a:r>
          </a:p>
          <a:p>
            <a:pPr>
              <a:spcBef>
                <a:spcPct val="20000"/>
              </a:spcBef>
            </a:pPr>
            <a:r>
              <a:rPr kumimoji="0" lang="ru-RU" sz="2000" b="1"/>
              <a:t>Определите, кто из пациентов здоров и какая часть зрительного анализатора повреждена у каждого больного.</a:t>
            </a:r>
          </a:p>
          <a:p>
            <a:pPr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4495800" y="3962400"/>
            <a:ext cx="38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Б</a:t>
            </a: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4495800" y="2286000"/>
            <a:ext cx="38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3399"/>
                </a:solidFill>
                <a:latin typeface="Times New Roman" pitchFamily="18" charset="0"/>
              </a:rPr>
              <a:t>А</a:t>
            </a:r>
          </a:p>
        </p:txBody>
      </p:sp>
      <p:sp>
        <p:nvSpPr>
          <p:cNvPr id="110602" name="Text Box 10"/>
          <p:cNvSpPr txBox="1">
            <a:spLocks noChangeArrowheads="1"/>
          </p:cNvSpPr>
          <p:nvPr/>
        </p:nvSpPr>
        <p:spPr bwMode="auto">
          <a:xfrm>
            <a:off x="4419600" y="4800600"/>
            <a:ext cx="38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В</a:t>
            </a:r>
          </a:p>
        </p:txBody>
      </p:sp>
      <p:sp>
        <p:nvSpPr>
          <p:cNvPr id="110603" name="Text Box 11"/>
          <p:cNvSpPr txBox="1">
            <a:spLocks noChangeArrowheads="1"/>
          </p:cNvSpPr>
          <p:nvPr/>
        </p:nvSpPr>
        <p:spPr bwMode="auto">
          <a:xfrm>
            <a:off x="4419600" y="5638800"/>
            <a:ext cx="38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Times New Roman" pitchFamily="18" charset="0"/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800" b="1">
                <a:latin typeface="Arial" charset="0"/>
              </a:rPr>
              <a:t>Анализаторы.</a:t>
            </a:r>
            <a:br>
              <a:rPr lang="ru-RU" sz="4800" b="1">
                <a:latin typeface="Arial" charset="0"/>
              </a:rPr>
            </a:br>
            <a:r>
              <a:rPr lang="ru-RU" sz="4800" b="1">
                <a:latin typeface="Arial" charset="0"/>
              </a:rPr>
              <a:t>Органы чувств.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276600" y="4572000"/>
            <a:ext cx="5867400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ru-RU" b="1" i="1" dirty="0"/>
              <a:t>Автор: </a:t>
            </a:r>
            <a:r>
              <a:rPr kumimoji="0" lang="ru-RU" b="1" i="1" dirty="0" err="1"/>
              <a:t>Слободянюк</a:t>
            </a:r>
            <a:r>
              <a:rPr kumimoji="0" lang="ru-RU" b="1" i="1" dirty="0"/>
              <a:t> В.И.,</a:t>
            </a:r>
          </a:p>
          <a:p>
            <a:r>
              <a:rPr kumimoji="0" lang="ru-RU" b="1" i="1" dirty="0"/>
              <a:t>учитель биологии высшей квалификационной категории</a:t>
            </a:r>
            <a:r>
              <a:rPr kumimoji="0" lang="en-US" b="1" i="1" dirty="0"/>
              <a:t> </a:t>
            </a:r>
            <a:r>
              <a:rPr kumimoji="0" lang="ru-RU" b="1" i="1" dirty="0"/>
              <a:t>Гимназии №10</a:t>
            </a:r>
          </a:p>
          <a:p>
            <a:endParaRPr kumimoji="0" lang="ru-RU" b="1" i="1" dirty="0"/>
          </a:p>
          <a:p>
            <a:r>
              <a:rPr kumimoji="0" lang="ru-RU" b="1" i="1" dirty="0"/>
              <a:t>Для </a:t>
            </a:r>
            <a:r>
              <a:rPr kumimoji="0" lang="en-US" b="1" i="1" dirty="0"/>
              <a:t>8</a:t>
            </a:r>
            <a:r>
              <a:rPr kumimoji="0" lang="ru-RU" b="1" i="1" dirty="0"/>
              <a:t>-</a:t>
            </a:r>
            <a:r>
              <a:rPr kumimoji="0" lang="ru-RU" b="1" i="1" dirty="0" err="1"/>
              <a:t>х</a:t>
            </a:r>
            <a:r>
              <a:rPr kumimoji="0" lang="ru-RU" b="1" i="1" dirty="0"/>
              <a:t> классов общеобразовательных школ.</a:t>
            </a:r>
            <a:endParaRPr kumimoji="0" lang="ru-RU" dirty="0"/>
          </a:p>
          <a:p>
            <a:pPr>
              <a:spcBef>
                <a:spcPct val="50000"/>
              </a:spcBef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9715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0">
                <a:latin typeface="Times New Roman" pitchFamily="18" charset="0"/>
              </a:rPr>
              <a:t>	</a:t>
            </a:r>
            <a:r>
              <a:rPr lang="ru-RU" sz="2400"/>
              <a:t>Операции на мозге ведутся под местным наркозом. Больной находится в сознании, и с ним можно общаться. Чтобы не повредить здоровые ткани, приходится раздражать участки мозга специальными электродами – тестерами. 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Во время операции больной «слышал» речь своих сослуживцев, обсуждавших профессиональные дела. Какие участки мозга раздражал хирург? В какой доле переднего мозга они находятся?</a:t>
            </a:r>
          </a:p>
          <a:p>
            <a:pPr lvl="1">
              <a:lnSpc>
                <a:spcPct val="90000"/>
              </a:lnSpc>
            </a:pPr>
            <a:r>
              <a:rPr lang="ru-RU" sz="2000"/>
              <a:t>Больной видел светящиеся точки. Какие участки мозга раздражал хирург? В каком полушарии они находятся?</a:t>
            </a:r>
          </a:p>
          <a:p>
            <a:pPr>
              <a:lnSpc>
                <a:spcPct val="90000"/>
              </a:lnSpc>
            </a:pPr>
            <a:endParaRPr lang="ru-RU" sz="2400" b="0"/>
          </a:p>
          <a:p>
            <a:pPr>
              <a:lnSpc>
                <a:spcPct val="90000"/>
              </a:lnSpc>
            </a:pPr>
            <a:endParaRPr lang="ru-RU" sz="2400" b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9715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52600" y="1676400"/>
            <a:ext cx="7389813" cy="35814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i="1" dirty="0"/>
              <a:t>Выводы:</a:t>
            </a:r>
          </a:p>
          <a:p>
            <a:pPr lvl="1"/>
            <a:r>
              <a:rPr lang="ru-RU" sz="2400" dirty="0"/>
              <a:t>раскрыли различия между понятиями «анализатор» и «органы чувств»;</a:t>
            </a:r>
          </a:p>
          <a:p>
            <a:pPr lvl="1"/>
            <a:r>
              <a:rPr lang="ru-RU" sz="2400" dirty="0"/>
              <a:t>выяснили значение системы анализаторов в жизни человека;</a:t>
            </a:r>
          </a:p>
          <a:p>
            <a:pPr lvl="1"/>
            <a:r>
              <a:rPr lang="ru-RU" sz="2400" dirty="0"/>
              <a:t>узнали о важном значении совместного действия анализаторов для проверки достоверности полученной информации.</a:t>
            </a:r>
          </a:p>
          <a:p>
            <a:endParaRPr lang="ru-RU" sz="2800" i="1" dirty="0"/>
          </a:p>
          <a:p>
            <a:pPr lvl="1"/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>
                <a:latin typeface="Arial" charset="0"/>
              </a:rPr>
              <a:t>Использованные источники:</a:t>
            </a:r>
            <a:endParaRPr lang="ru-RU" sz="3600" b="1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7772400" cy="41148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kumimoji="1" lang="ru-RU" sz="2400"/>
              <a:t>«Биология. Человек. 8 класс»</a:t>
            </a:r>
            <a:r>
              <a:rPr kumimoji="1" lang="en-US" sz="2400"/>
              <a:t> </a:t>
            </a:r>
            <a:r>
              <a:rPr lang="ru-RU" sz="2400"/>
              <a:t> </a:t>
            </a:r>
            <a:r>
              <a:rPr kumimoji="1" lang="ru-RU" sz="2400"/>
              <a:t>Д.В. Колесов, Р.Д. Маш, И.Н. Беляев</a:t>
            </a:r>
            <a:r>
              <a:rPr kumimoji="1" lang="en-US" sz="2400"/>
              <a:t> </a:t>
            </a:r>
            <a:r>
              <a:rPr lang="ru-RU" sz="2400"/>
              <a:t>– М.:</a:t>
            </a:r>
            <a:r>
              <a:rPr lang="en-US" sz="2400"/>
              <a:t> </a:t>
            </a:r>
            <a:r>
              <a:rPr lang="ru-RU" sz="2400"/>
              <a:t> Дрофа, 2003. - 336 с.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/>
              <a:t>«Виртуальная школа Кирилла и Мефодия. Уроки биологии. Человек и его здоровье» ООО «Кирилл и Мефодий», 2006.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400"/>
              <a:t>Биология. Анатомия и физиология человека. Электронная библиотека «Просвещение». Мультимедийное учебное пособие нового образца. 2003г.</a:t>
            </a:r>
            <a:r>
              <a:rPr lang="ru-RU"/>
              <a:t> </a:t>
            </a:r>
          </a:p>
          <a:p>
            <a:pPr marL="609600" indent="-609600">
              <a:lnSpc>
                <a:spcPct val="90000"/>
              </a:lnSpc>
            </a:pP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8953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0013" y="1676400"/>
            <a:ext cx="7545387" cy="411480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dirty="0"/>
              <a:t>	Цели и задачи урока:</a:t>
            </a:r>
          </a:p>
          <a:p>
            <a:pPr lvl="1"/>
            <a:r>
              <a:rPr lang="ru-RU" sz="2400" dirty="0"/>
              <a:t>раскрыть значение системы анализаторов в жизни человека;</a:t>
            </a:r>
          </a:p>
          <a:p>
            <a:pPr lvl="1"/>
            <a:r>
              <a:rPr lang="ru-RU" sz="2400" dirty="0"/>
              <a:t>знать различия между понятиями «анализатор» и «органы чувств»;</a:t>
            </a:r>
          </a:p>
          <a:p>
            <a:pPr lvl="1"/>
            <a:r>
              <a:rPr lang="ru-RU" sz="2400" dirty="0"/>
              <a:t>понимать значение совместного действия анализаторов для проверки достоверности полученной информации;</a:t>
            </a:r>
          </a:p>
          <a:p>
            <a:pPr lvl="1"/>
            <a:r>
              <a:rPr lang="ru-RU" sz="2400" dirty="0"/>
              <a:t>понимать природу иллюзий.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Rectangle 4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8953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370013" y="1676400"/>
            <a:ext cx="4268787" cy="4800600"/>
          </a:xfrm>
        </p:spPr>
        <p:txBody>
          <a:bodyPr/>
          <a:lstStyle/>
          <a:p>
            <a:pPr>
              <a:spcBef>
                <a:spcPct val="100000"/>
              </a:spcBef>
              <a:buFontTx/>
              <a:buNone/>
            </a:pPr>
            <a:r>
              <a:rPr lang="ru-RU" sz="2400" dirty="0"/>
              <a:t>	Всю информацию об окружающем нас мире мы получаем благодаря сенсорным системам. </a:t>
            </a:r>
          </a:p>
          <a:p>
            <a:pPr>
              <a:spcBef>
                <a:spcPct val="100000"/>
              </a:spcBef>
              <a:buFont typeface="Wingdings" pitchFamily="2" charset="2"/>
              <a:buNone/>
            </a:pPr>
            <a:r>
              <a:rPr lang="ru-RU" sz="2400" dirty="0"/>
              <a:t>	Сколько их у человека?</a:t>
            </a:r>
          </a:p>
          <a:p>
            <a:pPr>
              <a:spcBef>
                <a:spcPct val="100000"/>
              </a:spcBef>
              <a:buFont typeface="Wingdings" pitchFamily="2" charset="2"/>
              <a:buNone/>
            </a:pPr>
            <a:r>
              <a:rPr lang="ru-RU" sz="2400" dirty="0"/>
              <a:t>	Как они называются?</a:t>
            </a:r>
          </a:p>
        </p:txBody>
      </p:sp>
      <p:pic>
        <p:nvPicPr>
          <p:cNvPr id="105481" name="Picture 9" descr="U09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447800"/>
            <a:ext cx="2878138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54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54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054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5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5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05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/>
      <p:bldP spid="10547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8191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295400"/>
            <a:ext cx="4113213" cy="4953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	Зрительный анализатор позволяет опознавать предметы, определять их место в пространстве,	 следить за перемещениями.</a:t>
            </a:r>
          </a:p>
          <a:p>
            <a:pPr>
              <a:lnSpc>
                <a:spcPct val="90000"/>
              </a:lnSpc>
            </a:pPr>
            <a:endParaRPr lang="ru-RU" sz="2400"/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/>
              <a:t>	 До 90% информации мы получаем через зрительный сенсорный канал.</a:t>
            </a:r>
          </a:p>
        </p:txBody>
      </p:sp>
      <p:pic>
        <p:nvPicPr>
          <p:cNvPr id="82951" name="Picture 7" descr="GBI_2B12_00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2413" y="2174875"/>
            <a:ext cx="3810000" cy="3117850"/>
          </a:xfr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4" name="Rectangle 4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8953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219200" y="1371600"/>
            <a:ext cx="4267200" cy="54864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/>
              <a:t>Зрительный анализатор: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/>
              <a:t>рецепторы сетчатки, 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/>
              <a:t>зрительный нерв,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/>
              <a:t> зрительная зона коры. 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endParaRPr lang="ru-RU" sz="24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/>
              <a:t>	В первичных чувствительных зонах- анализ ощущений,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/>
              <a:t>	во вторичных зонах – формирование образов.</a:t>
            </a:r>
          </a:p>
        </p:txBody>
      </p:sp>
      <p:pic>
        <p:nvPicPr>
          <p:cNvPr id="112648" name="Picture 8" descr="A09_02_01"/>
          <p:cNvPicPr>
            <a:picLocks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3063" y="1752600"/>
            <a:ext cx="3690937" cy="4672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8953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370013" y="1676400"/>
            <a:ext cx="3049587" cy="4953000"/>
          </a:xfrm>
        </p:spPr>
        <p:txBody>
          <a:bodyPr/>
          <a:lstStyle/>
          <a:p>
            <a:pPr>
              <a:buFontTx/>
              <a:buNone/>
            </a:pPr>
            <a:r>
              <a:rPr lang="ru-RU" sz="2400"/>
              <a:t>	Зрительный анализатор состоит из трех частей:</a:t>
            </a:r>
          </a:p>
          <a:p>
            <a:pPr lvl="1"/>
            <a:r>
              <a:rPr lang="ru-RU" sz="2000"/>
              <a:t>рецепторы сетчатки глаза,</a:t>
            </a:r>
          </a:p>
          <a:p>
            <a:pPr lvl="1"/>
            <a:r>
              <a:rPr lang="ru-RU" sz="2000"/>
              <a:t>зрительный нерв,</a:t>
            </a:r>
          </a:p>
          <a:p>
            <a:pPr lvl="1"/>
            <a:r>
              <a:rPr lang="ru-RU" sz="2000"/>
              <a:t>зрительная зона коры больших полушарий головного мозга.</a:t>
            </a:r>
          </a:p>
        </p:txBody>
      </p:sp>
      <p:pic>
        <p:nvPicPr>
          <p:cNvPr id="86025" name="Picture 9" descr="U09_0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37063" y="1524000"/>
            <a:ext cx="4706937" cy="4724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8953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676400"/>
            <a:ext cx="4267200" cy="4953000"/>
          </a:xfrm>
        </p:spPr>
        <p:txBody>
          <a:bodyPr/>
          <a:lstStyle/>
          <a:p>
            <a:pPr>
              <a:spcBef>
                <a:spcPct val="100000"/>
              </a:spcBef>
              <a:buFontTx/>
              <a:buNone/>
            </a:pPr>
            <a:r>
              <a:rPr lang="ru-RU" sz="2400"/>
              <a:t>	С помощью слуха можно воспринимать информацию на значительном расстоянии.</a:t>
            </a:r>
          </a:p>
          <a:p>
            <a:pPr>
              <a:spcBef>
                <a:spcPct val="100000"/>
              </a:spcBef>
              <a:buFontTx/>
              <a:buNone/>
            </a:pPr>
            <a:r>
              <a:rPr lang="ru-RU" sz="2400"/>
              <a:t> </a:t>
            </a:r>
          </a:p>
          <a:p>
            <a:pPr>
              <a:buFontTx/>
              <a:buNone/>
            </a:pPr>
            <a:r>
              <a:rPr lang="ru-RU" sz="2400"/>
              <a:t>	Для человека с этим анализатором связана членораздельная речь.</a:t>
            </a:r>
          </a:p>
        </p:txBody>
      </p:sp>
      <p:pic>
        <p:nvPicPr>
          <p:cNvPr id="83977" name="Picture 9" descr="L17_06_p0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2145" r="22145"/>
          <a:stretch>
            <a:fillRect/>
          </a:stretch>
        </p:blipFill>
        <p:spPr>
          <a:xfrm>
            <a:off x="6096000" y="1752600"/>
            <a:ext cx="2830513" cy="3810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4"/>
          <p:cNvSpPr>
            <a:spLocks noGrp="1" noChangeArrowheads="1"/>
          </p:cNvSpPr>
          <p:nvPr>
            <p:ph type="title"/>
          </p:nvPr>
        </p:nvSpPr>
        <p:spPr>
          <a:xfrm>
            <a:off x="1370013" y="247650"/>
            <a:ext cx="7772400" cy="742950"/>
          </a:xfrm>
        </p:spPr>
        <p:txBody>
          <a:bodyPr/>
          <a:lstStyle/>
          <a:p>
            <a:r>
              <a:rPr lang="ru-RU" sz="4000">
                <a:latin typeface="Arial" charset="0"/>
              </a:rPr>
              <a:t>Анализаторы. Органы чувств.</a:t>
            </a:r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370013" y="1219200"/>
            <a:ext cx="4116387" cy="5486400"/>
          </a:xfrm>
        </p:spPr>
        <p:txBody>
          <a:bodyPr/>
          <a:lstStyle/>
          <a:p>
            <a:pPr>
              <a:spcBef>
                <a:spcPct val="100000"/>
              </a:spcBef>
              <a:buFontTx/>
              <a:buNone/>
            </a:pPr>
            <a:r>
              <a:rPr lang="ru-RU" sz="2800"/>
              <a:t>	</a:t>
            </a:r>
            <a:r>
              <a:rPr lang="ru-RU" sz="2000"/>
              <a:t>Звуковые колебания через органы среднего и внутреннего уха достигают слуховых рецепторов.</a:t>
            </a:r>
          </a:p>
          <a:p>
            <a:pPr>
              <a:spcBef>
                <a:spcPct val="100000"/>
              </a:spcBef>
              <a:buFontTx/>
              <a:buNone/>
            </a:pPr>
            <a:r>
              <a:rPr lang="ru-RU" sz="2000"/>
              <a:t>	 Нервные импульсы по слуховому нерву передаются в слуховую зону коры в височной доле головного мозга.</a:t>
            </a:r>
          </a:p>
          <a:p>
            <a:pPr>
              <a:spcBef>
                <a:spcPct val="100000"/>
              </a:spcBef>
              <a:buFontTx/>
              <a:buNone/>
            </a:pPr>
            <a:r>
              <a:rPr lang="ru-RU" sz="2000"/>
              <a:t>	 Там звуки опознаются, анализируются , оцениваются.</a:t>
            </a:r>
          </a:p>
        </p:txBody>
      </p:sp>
      <p:pic>
        <p:nvPicPr>
          <p:cNvPr id="90119" name="Picture 7" descr="U12_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t="12599"/>
          <a:stretch>
            <a:fillRect/>
          </a:stretch>
        </p:blipFill>
        <p:spPr>
          <a:xfrm>
            <a:off x="5327650" y="2243138"/>
            <a:ext cx="3521075" cy="3929062"/>
          </a:xfrm>
          <a:noFill/>
          <a:ln/>
        </p:spPr>
      </p:pic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6477000" y="18288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sz="1400" b="1" i="1">
                <a:solidFill>
                  <a:srgbClr val="000000"/>
                </a:solidFill>
                <a:latin typeface="Times New Roman" pitchFamily="18" charset="0"/>
              </a:rPr>
              <a:t>Слуховые</a:t>
            </a:r>
            <a:r>
              <a:rPr lang="ru-RU" sz="1400" b="1" i="1">
                <a:latin typeface="Times New Roman" pitchFamily="18" charset="0"/>
              </a:rPr>
              <a:t> </a:t>
            </a:r>
            <a:r>
              <a:rPr lang="ru-RU" sz="1400" b="1" i="1">
                <a:solidFill>
                  <a:srgbClr val="000000"/>
                </a:solidFill>
                <a:latin typeface="Times New Roman" pitchFamily="18" charset="0"/>
              </a:rPr>
              <a:t>центры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arketing Plan">
  <a:themeElements>
    <a:clrScheme name="Marketing Plan 2">
      <a:dk1>
        <a:srgbClr val="003366"/>
      </a:dk1>
      <a:lt1>
        <a:srgbClr val="CCECFF"/>
      </a:lt1>
      <a:dk2>
        <a:srgbClr val="4B3384"/>
      </a:dk2>
      <a:lt2>
        <a:srgbClr val="849CBB"/>
      </a:lt2>
      <a:accent1>
        <a:srgbClr val="90DBFF"/>
      </a:accent1>
      <a:accent2>
        <a:srgbClr val="99FFCC"/>
      </a:accent2>
      <a:accent3>
        <a:srgbClr val="E2F4FF"/>
      </a:accent3>
      <a:accent4>
        <a:srgbClr val="002A56"/>
      </a:accent4>
      <a:accent5>
        <a:srgbClr val="C6EAFF"/>
      </a:accent5>
      <a:accent6>
        <a:srgbClr val="8AE7B9"/>
      </a:accent6>
      <a:hlink>
        <a:srgbClr val="DFC0FF"/>
      </a:hlink>
      <a:folHlink>
        <a:srgbClr val="6DC5DE"/>
      </a:folHlink>
    </a:clrScheme>
    <a:fontScheme name="Marketing Plan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arketing Plan 1">
        <a:dk1>
          <a:srgbClr val="336699"/>
        </a:dk1>
        <a:lt1>
          <a:srgbClr val="FFFFFF"/>
        </a:lt1>
        <a:dk2>
          <a:srgbClr val="0066FF"/>
        </a:dk2>
        <a:lt2>
          <a:srgbClr val="AFB5D2"/>
        </a:lt2>
        <a:accent1>
          <a:srgbClr val="66CCFF"/>
        </a:accent1>
        <a:accent2>
          <a:srgbClr val="99FFCC"/>
        </a:accent2>
        <a:accent3>
          <a:srgbClr val="FFFFFF"/>
        </a:accent3>
        <a:accent4>
          <a:srgbClr val="2A5682"/>
        </a:accent4>
        <a:accent5>
          <a:srgbClr val="B8E2FF"/>
        </a:accent5>
        <a:accent6>
          <a:srgbClr val="8AE7B9"/>
        </a:accent6>
        <a:hlink>
          <a:srgbClr val="FF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rketing Plan 2">
        <a:dk1>
          <a:srgbClr val="003366"/>
        </a:dk1>
        <a:lt1>
          <a:srgbClr val="CCECFF"/>
        </a:lt1>
        <a:dk2>
          <a:srgbClr val="4B3384"/>
        </a:dk2>
        <a:lt2>
          <a:srgbClr val="849CBB"/>
        </a:lt2>
        <a:accent1>
          <a:srgbClr val="90DBFF"/>
        </a:accent1>
        <a:accent2>
          <a:srgbClr val="99FFCC"/>
        </a:accent2>
        <a:accent3>
          <a:srgbClr val="E2F4FF"/>
        </a:accent3>
        <a:accent4>
          <a:srgbClr val="002A56"/>
        </a:accent4>
        <a:accent5>
          <a:srgbClr val="C6EAFF"/>
        </a:accent5>
        <a:accent6>
          <a:srgbClr val="8AE7B9"/>
        </a:accent6>
        <a:hlink>
          <a:srgbClr val="DFC0FF"/>
        </a:hlink>
        <a:folHlink>
          <a:srgbClr val="6DC5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rketing Plan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Marketing Plan</Template>
  <TotalTime>985</TotalTime>
  <Words>376</Words>
  <Application>Microsoft Office PowerPoint</Application>
  <PresentationFormat>Экран (4:3)</PresentationFormat>
  <Paragraphs>115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Marketing Plan</vt:lpstr>
      <vt:lpstr>Как мы видим, что мы видим?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Анализаторы. Органы чувств.</vt:lpstr>
      <vt:lpstr>Использованные 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Николай</dc:creator>
  <cp:lastModifiedBy>Николай</cp:lastModifiedBy>
  <cp:revision>83</cp:revision>
  <cp:lastPrinted>1601-01-01T00:00:00Z</cp:lastPrinted>
  <dcterms:created xsi:type="dcterms:W3CDTF">1601-01-01T00:00:00Z</dcterms:created>
  <dcterms:modified xsi:type="dcterms:W3CDTF">2012-09-10T07:02:44Z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