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287F-41A3-4F26-9EF6-23BC7862E41B}" type="datetimeFigureOut">
              <a:rPr lang="ru-RU" smtClean="0"/>
              <a:pPr/>
              <a:t>28.09.2013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33D23-30E9-462E-84F3-CAD4113C5E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88236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287F-41A3-4F26-9EF6-23BC7862E41B}" type="datetimeFigureOut">
              <a:rPr lang="ru-RU" smtClean="0"/>
              <a:pPr/>
              <a:t>28.09.2013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33D23-30E9-462E-84F3-CAD4113C5E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50950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287F-41A3-4F26-9EF6-23BC7862E41B}" type="datetimeFigureOut">
              <a:rPr lang="ru-RU" smtClean="0"/>
              <a:pPr/>
              <a:t>28.09.2013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33D23-30E9-462E-84F3-CAD4113C5E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10152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287F-41A3-4F26-9EF6-23BC7862E41B}" type="datetimeFigureOut">
              <a:rPr lang="ru-RU" smtClean="0"/>
              <a:pPr/>
              <a:t>28.09.2013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33D23-30E9-462E-84F3-CAD4113C5E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86523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287F-41A3-4F26-9EF6-23BC7862E41B}" type="datetimeFigureOut">
              <a:rPr lang="ru-RU" smtClean="0"/>
              <a:pPr/>
              <a:t>28.09.2013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33D23-30E9-462E-84F3-CAD4113C5E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22084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287F-41A3-4F26-9EF6-23BC7862E41B}" type="datetimeFigureOut">
              <a:rPr lang="ru-RU" smtClean="0"/>
              <a:pPr/>
              <a:t>28.09.2013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33D23-30E9-462E-84F3-CAD4113C5E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06984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287F-41A3-4F26-9EF6-23BC7862E41B}" type="datetimeFigureOut">
              <a:rPr lang="ru-RU" smtClean="0"/>
              <a:pPr/>
              <a:t>28.09.2013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33D23-30E9-462E-84F3-CAD4113C5E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8765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287F-41A3-4F26-9EF6-23BC7862E41B}" type="datetimeFigureOut">
              <a:rPr lang="ru-RU" smtClean="0"/>
              <a:pPr/>
              <a:t>28.09.2013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33D23-30E9-462E-84F3-CAD4113C5E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23298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287F-41A3-4F26-9EF6-23BC7862E41B}" type="datetimeFigureOut">
              <a:rPr lang="ru-RU" smtClean="0"/>
              <a:pPr/>
              <a:t>28.09.2013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33D23-30E9-462E-84F3-CAD4113C5E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94066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287F-41A3-4F26-9EF6-23BC7862E41B}" type="datetimeFigureOut">
              <a:rPr lang="ru-RU" smtClean="0"/>
              <a:pPr/>
              <a:t>28.09.2013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33D23-30E9-462E-84F3-CAD4113C5E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03966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287F-41A3-4F26-9EF6-23BC7862E41B}" type="datetimeFigureOut">
              <a:rPr lang="ru-RU" smtClean="0"/>
              <a:pPr/>
              <a:t>28.09.2013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33D23-30E9-462E-84F3-CAD4113C5E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66722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D8287F-41A3-4F26-9EF6-23BC7862E41B}" type="datetimeFigureOut">
              <a:rPr lang="ru-RU" smtClean="0"/>
              <a:pPr/>
              <a:t>28.09.2013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733D23-30E9-462E-84F3-CAD4113C5E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56804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лена\Downloads\звездопад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578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71600" y="1268760"/>
            <a:ext cx="7200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solidFill>
                  <a:srgbClr val="FF0000"/>
                </a:solidFill>
                <a:latin typeface="Arial Black" pitchFamily="34" charset="0"/>
              </a:rPr>
              <a:t>ЗВЕЗДНЫЙ ЧАС</a:t>
            </a:r>
            <a:endParaRPr lang="ru-RU" sz="72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28860" y="4071942"/>
            <a:ext cx="63579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Презентация к итоговому уроку по химии в 9 классе с использованием игровой технологии.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Исполнитель: учитель химии МБОУ «Томская СОШ» Е. Н. Усанова.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4052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Елена\Downloads\звездопад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710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3568" y="476672"/>
            <a:ext cx="79208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ПОЗДРАВЛЯЮ</a:t>
            </a:r>
          </a:p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 С </a:t>
            </a:r>
          </a:p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ПОБЕДОЙ!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5306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30537" y="225514"/>
            <a:ext cx="720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ПЕРВЫЙ ТУР</a:t>
            </a:r>
            <a:endParaRPr lang="ru-RU" sz="3600" b="1" dirty="0">
              <a:solidFill>
                <a:srgbClr val="FF00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55097774"/>
              </p:ext>
            </p:extLst>
          </p:nvPr>
        </p:nvGraphicFramePr>
        <p:xfrm>
          <a:off x="210457" y="1196752"/>
          <a:ext cx="8640960" cy="1095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/>
                <a:gridCol w="1728192"/>
                <a:gridCol w="1728192"/>
                <a:gridCol w="1728192"/>
                <a:gridCol w="1728192"/>
              </a:tblGrid>
              <a:tr h="1095896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Al</a:t>
                      </a:r>
                    </a:p>
                    <a:p>
                      <a:pPr algn="ctr"/>
                      <a:r>
                        <a:rPr lang="en-US" sz="3200" dirty="0" smtClean="0"/>
                        <a:t>1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Am</a:t>
                      </a:r>
                    </a:p>
                    <a:p>
                      <a:pPr algn="ctr"/>
                      <a:r>
                        <a:rPr lang="en-US" sz="3200" dirty="0" smtClean="0"/>
                        <a:t>2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err="1" smtClean="0"/>
                        <a:t>Ru</a:t>
                      </a:r>
                      <a:endParaRPr lang="en-US" sz="3200" dirty="0" smtClean="0"/>
                    </a:p>
                    <a:p>
                      <a:pPr algn="ctr"/>
                      <a:r>
                        <a:rPr lang="en-US" sz="3200" dirty="0" smtClean="0"/>
                        <a:t>3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Na</a:t>
                      </a:r>
                    </a:p>
                    <a:p>
                      <a:pPr algn="ctr"/>
                      <a:r>
                        <a:rPr lang="en-US" sz="3200" dirty="0" smtClean="0"/>
                        <a:t>4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Ta</a:t>
                      </a:r>
                    </a:p>
                    <a:p>
                      <a:pPr algn="ctr"/>
                      <a:r>
                        <a:rPr lang="en-US" sz="3200" dirty="0" smtClean="0"/>
                        <a:t>5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46461" y="2443780"/>
            <a:ext cx="856895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2800" dirty="0" smtClean="0"/>
              <a:t>Атом какого из элементов относится к щелочным металлам?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Какой из приведенных элементов назван в честь страны?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Какой из приведенных элементов назван в честь континента?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Атомы какого элемента образуют простое вещество, </a:t>
            </a:r>
            <a:r>
              <a:rPr lang="ru-RU" sz="2800" smtClean="0"/>
              <a:t>названное металлом </a:t>
            </a:r>
            <a:r>
              <a:rPr lang="ru-RU" sz="2800" dirty="0" smtClean="0"/>
              <a:t>социализма?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Какой из этих элементов назван в честь мифического героя?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149912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28087" y="332655"/>
            <a:ext cx="26610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ВТОРОЙ ТУР</a:t>
            </a:r>
            <a:endParaRPr lang="ru-RU" sz="3600" b="1" dirty="0">
              <a:solidFill>
                <a:srgbClr val="FF00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19975030"/>
              </p:ext>
            </p:extLst>
          </p:nvPr>
        </p:nvGraphicFramePr>
        <p:xfrm>
          <a:off x="251520" y="978986"/>
          <a:ext cx="8640960" cy="139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/>
                <a:gridCol w="1728192"/>
                <a:gridCol w="1728192"/>
                <a:gridCol w="1728192"/>
                <a:gridCol w="1728192"/>
              </a:tblGrid>
              <a:tr h="1153870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H</a:t>
                      </a:r>
                      <a:r>
                        <a:rPr lang="en-US" sz="3200" baseline="-2000" dirty="0" smtClean="0"/>
                        <a:t>2</a:t>
                      </a:r>
                      <a:r>
                        <a:rPr lang="en-US" sz="3200" baseline="0" dirty="0" smtClean="0"/>
                        <a:t>O</a:t>
                      </a:r>
                    </a:p>
                    <a:p>
                      <a:pPr algn="ctr"/>
                      <a:r>
                        <a:rPr lang="en-US" sz="3200" baseline="0" dirty="0" smtClean="0"/>
                        <a:t>1</a:t>
                      </a:r>
                      <a:endParaRPr lang="ru-RU" sz="32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err="1" smtClean="0"/>
                        <a:t>HCl</a:t>
                      </a:r>
                      <a:endParaRPr lang="en-US" sz="3200" dirty="0" smtClean="0"/>
                    </a:p>
                    <a:p>
                      <a:pPr algn="ctr"/>
                      <a:r>
                        <a:rPr lang="en-US" sz="3200" dirty="0" smtClean="0"/>
                        <a:t>2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err="1" smtClean="0"/>
                        <a:t>NaOH</a:t>
                      </a:r>
                      <a:endParaRPr lang="en-US" sz="3200" dirty="0" smtClean="0"/>
                    </a:p>
                    <a:p>
                      <a:pPr algn="ctr"/>
                      <a:r>
                        <a:rPr lang="en-US" sz="3200" dirty="0" smtClean="0"/>
                        <a:t>3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err="1" smtClean="0"/>
                        <a:t>NaHS</a:t>
                      </a:r>
                      <a:endParaRPr lang="en-US" sz="3200" dirty="0" smtClean="0"/>
                    </a:p>
                    <a:p>
                      <a:pPr algn="ctr"/>
                      <a:r>
                        <a:rPr lang="en-US" sz="3200" dirty="0" smtClean="0"/>
                        <a:t>4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Na</a:t>
                      </a:r>
                      <a:r>
                        <a:rPr lang="en-US" sz="3200" baseline="-2000" dirty="0" smtClean="0"/>
                        <a:t>2</a:t>
                      </a:r>
                      <a:r>
                        <a:rPr lang="en-US" sz="3200" dirty="0" smtClean="0"/>
                        <a:t>CO</a:t>
                      </a:r>
                      <a:r>
                        <a:rPr lang="en-US" sz="3200" baseline="-2000" dirty="0" smtClean="0"/>
                        <a:t>3</a:t>
                      </a:r>
                    </a:p>
                    <a:p>
                      <a:pPr algn="ctr"/>
                      <a:r>
                        <a:rPr lang="en-US" sz="3200" baseline="0" dirty="0" smtClean="0"/>
                        <a:t>5</a:t>
                      </a:r>
                    </a:p>
                    <a:p>
                      <a:pPr algn="ctr"/>
                      <a:endParaRPr lang="ru-RU" sz="3200" baseline="-2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38131" y="3356992"/>
            <a:ext cx="864096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2800" dirty="0" smtClean="0"/>
              <a:t>Это соединение кислая соль.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Это соединение кислота.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Это соединение оксид.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Это соединение гидроксид.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Это соединение средняя соль.</a:t>
            </a:r>
          </a:p>
          <a:p>
            <a:pPr marL="514350" indent="-514350">
              <a:buAutoNum type="arabicPeriod"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2221156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332656"/>
            <a:ext cx="5760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ТРЕТИЙ ТУР</a:t>
            </a:r>
            <a:endParaRPr lang="ru-RU" sz="3600" b="1" dirty="0">
              <a:solidFill>
                <a:srgbClr val="FF00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20927934"/>
              </p:ext>
            </p:extLst>
          </p:nvPr>
        </p:nvGraphicFramePr>
        <p:xfrm>
          <a:off x="179510" y="1124744"/>
          <a:ext cx="8784980" cy="1717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6996"/>
                <a:gridCol w="1915414"/>
                <a:gridCol w="1598578"/>
                <a:gridCol w="1756996"/>
                <a:gridCol w="1756996"/>
              </a:tblGrid>
              <a:tr h="1692000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err="1" smtClean="0"/>
                        <a:t>CaO</a:t>
                      </a:r>
                      <a:endParaRPr lang="en-US" sz="3200" b="1" dirty="0" smtClean="0"/>
                    </a:p>
                    <a:p>
                      <a:pPr algn="ctr"/>
                      <a:r>
                        <a:rPr lang="en-US" sz="3200" b="1" dirty="0" smtClean="0"/>
                        <a:t>1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NaHCO</a:t>
                      </a:r>
                      <a:r>
                        <a:rPr lang="en-US" sz="3200" baseline="-2000" dirty="0" smtClean="0"/>
                        <a:t>3</a:t>
                      </a:r>
                    </a:p>
                    <a:p>
                      <a:pPr algn="ctr"/>
                      <a:r>
                        <a:rPr lang="en-US" sz="3200" baseline="0" dirty="0" smtClean="0"/>
                        <a:t>2</a:t>
                      </a:r>
                    </a:p>
                    <a:p>
                      <a:pPr algn="ctr"/>
                      <a:endParaRPr lang="en-US" sz="3200" baseline="-2000" dirty="0" smtClean="0"/>
                    </a:p>
                    <a:p>
                      <a:pPr algn="ctr"/>
                      <a:endParaRPr lang="ru-RU" sz="3200" baseline="-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err="1" smtClean="0"/>
                        <a:t>Ca</a:t>
                      </a:r>
                      <a:r>
                        <a:rPr lang="en-US" sz="3200" dirty="0" smtClean="0"/>
                        <a:t>(OH)</a:t>
                      </a:r>
                      <a:r>
                        <a:rPr lang="en-US" sz="3200" baseline="-2000" dirty="0" smtClean="0"/>
                        <a:t>2</a:t>
                      </a:r>
                    </a:p>
                    <a:p>
                      <a:pPr algn="ctr"/>
                      <a:r>
                        <a:rPr lang="en-US" sz="3200" baseline="0" dirty="0" smtClean="0"/>
                        <a:t>3</a:t>
                      </a:r>
                      <a:endParaRPr lang="ru-RU" sz="32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NH</a:t>
                      </a:r>
                      <a:r>
                        <a:rPr lang="en-US" sz="3200" baseline="-2000" dirty="0" smtClean="0"/>
                        <a:t>4</a:t>
                      </a:r>
                      <a:r>
                        <a:rPr lang="en-US" sz="3200" dirty="0" smtClean="0"/>
                        <a:t>NO</a:t>
                      </a:r>
                      <a:r>
                        <a:rPr lang="en-US" sz="3200" baseline="-2000" dirty="0" smtClean="0"/>
                        <a:t>3</a:t>
                      </a:r>
                    </a:p>
                    <a:p>
                      <a:pPr algn="ctr"/>
                      <a:r>
                        <a:rPr lang="en-US" sz="3200" baseline="0" dirty="0" smtClean="0"/>
                        <a:t>4</a:t>
                      </a:r>
                    </a:p>
                    <a:p>
                      <a:pPr algn="ctr"/>
                      <a:endParaRPr lang="ru-RU" sz="2800" baseline="-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K</a:t>
                      </a:r>
                      <a:r>
                        <a:rPr lang="en-US" sz="3200" baseline="-2000" dirty="0" smtClean="0"/>
                        <a:t>2</a:t>
                      </a:r>
                      <a:r>
                        <a:rPr lang="en-US" sz="3200" dirty="0" smtClean="0"/>
                        <a:t>CO</a:t>
                      </a:r>
                      <a:r>
                        <a:rPr lang="en-US" sz="3200" baseline="-2000" dirty="0" smtClean="0"/>
                        <a:t>3</a:t>
                      </a:r>
                      <a:endParaRPr lang="en-US" sz="3200" baseline="0" dirty="0" smtClean="0"/>
                    </a:p>
                    <a:p>
                      <a:pPr algn="ctr"/>
                      <a:r>
                        <a:rPr lang="en-US" sz="3200" baseline="0" dirty="0" smtClean="0"/>
                        <a:t>5</a:t>
                      </a:r>
                      <a:endParaRPr lang="ru-RU" sz="3200" baseline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51520" y="3212976"/>
            <a:ext cx="856895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2800" dirty="0" smtClean="0"/>
              <a:t>Это соединение гашеная известь.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Это соединение поташ.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Это соединение питьевая сода.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Это соединение негашеная известь.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Это соединение аммиачная селитра.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3892579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332656"/>
            <a:ext cx="5688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ЧЕТВЕРТЫЙ ТУР</a:t>
            </a:r>
            <a:endParaRPr lang="ru-RU" sz="3600" b="1" dirty="0">
              <a:solidFill>
                <a:srgbClr val="FF00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18288058"/>
              </p:ext>
            </p:extLst>
          </p:nvPr>
        </p:nvGraphicFramePr>
        <p:xfrm>
          <a:off x="179510" y="1397000"/>
          <a:ext cx="8712970" cy="1095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2594"/>
                <a:gridCol w="1742594"/>
                <a:gridCol w="1742594"/>
                <a:gridCol w="1742594"/>
                <a:gridCol w="1742594"/>
              </a:tblGrid>
              <a:tr h="1095896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Na</a:t>
                      </a:r>
                      <a:endParaRPr lang="ru-RU" sz="3200" dirty="0" smtClean="0"/>
                    </a:p>
                    <a:p>
                      <a:pPr algn="ctr"/>
                      <a:r>
                        <a:rPr lang="ru-RU" sz="3200" dirty="0" smtClean="0"/>
                        <a:t>1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Fe</a:t>
                      </a:r>
                      <a:endParaRPr lang="ru-RU" sz="3200" dirty="0" smtClean="0"/>
                    </a:p>
                    <a:p>
                      <a:pPr algn="ctr"/>
                      <a:r>
                        <a:rPr lang="ru-RU" sz="3200" dirty="0" smtClean="0"/>
                        <a:t>2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Au</a:t>
                      </a:r>
                      <a:endParaRPr lang="ru-RU" sz="3200" dirty="0" smtClean="0"/>
                    </a:p>
                    <a:p>
                      <a:pPr algn="ctr"/>
                      <a:r>
                        <a:rPr lang="ru-RU" sz="3200" dirty="0" smtClean="0"/>
                        <a:t>3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Ag</a:t>
                      </a:r>
                      <a:endParaRPr lang="ru-RU" sz="3200" dirty="0" smtClean="0"/>
                    </a:p>
                    <a:p>
                      <a:pPr algn="ctr"/>
                      <a:r>
                        <a:rPr lang="ru-RU" sz="3200" dirty="0" smtClean="0"/>
                        <a:t>4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W</a:t>
                      </a:r>
                      <a:endParaRPr lang="ru-RU" sz="3200" dirty="0" smtClean="0"/>
                    </a:p>
                    <a:p>
                      <a:pPr algn="ctr"/>
                      <a:r>
                        <a:rPr lang="ru-RU" sz="3200" dirty="0" smtClean="0"/>
                        <a:t>5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51520" y="2924944"/>
            <a:ext cx="864096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2800" dirty="0" smtClean="0"/>
              <a:t>Этот металл самый пластичный.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Этот металл самый тугоплавкий.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Этот металл лучше всех проводит тепло и электрический ток.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Этот металл символизирует век.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Этот металл можно резать ножом.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2551451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260648"/>
            <a:ext cx="5760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ПЯТЫЙ ТУР</a:t>
            </a:r>
            <a:endParaRPr lang="ru-RU" sz="3600" b="1" dirty="0">
              <a:solidFill>
                <a:srgbClr val="FF00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62597827"/>
              </p:ext>
            </p:extLst>
          </p:nvPr>
        </p:nvGraphicFramePr>
        <p:xfrm>
          <a:off x="323530" y="1052736"/>
          <a:ext cx="8568950" cy="12961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3790"/>
                <a:gridCol w="1713790"/>
                <a:gridCol w="1713790"/>
                <a:gridCol w="1713790"/>
                <a:gridCol w="1713790"/>
              </a:tblGrid>
              <a:tr h="1296144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err="1" smtClean="0"/>
                        <a:t>Cl</a:t>
                      </a:r>
                      <a:endParaRPr lang="en-US" sz="3200" dirty="0" smtClean="0"/>
                    </a:p>
                    <a:p>
                      <a:pPr algn="ctr"/>
                      <a:r>
                        <a:rPr lang="en-US" sz="3200" dirty="0" smtClean="0"/>
                        <a:t>1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err="1" smtClean="0"/>
                        <a:t>Ar</a:t>
                      </a:r>
                      <a:endParaRPr lang="en-US" sz="3200" dirty="0" smtClean="0"/>
                    </a:p>
                    <a:p>
                      <a:pPr algn="ctr"/>
                      <a:r>
                        <a:rPr lang="en-US" sz="3200" dirty="0" smtClean="0"/>
                        <a:t>2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Li</a:t>
                      </a:r>
                    </a:p>
                    <a:p>
                      <a:pPr algn="ctr"/>
                      <a:r>
                        <a:rPr lang="en-US" sz="3200" dirty="0" smtClean="0"/>
                        <a:t>3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err="1" smtClean="0"/>
                        <a:t>Ca</a:t>
                      </a:r>
                      <a:endParaRPr lang="en-US" sz="3200" dirty="0" smtClean="0"/>
                    </a:p>
                    <a:p>
                      <a:pPr algn="ctr"/>
                      <a:r>
                        <a:rPr lang="en-US" sz="3200" dirty="0" smtClean="0"/>
                        <a:t>4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err="1" smtClean="0"/>
                        <a:t>Sm</a:t>
                      </a:r>
                      <a:endParaRPr lang="en-US" sz="3200" dirty="0" smtClean="0"/>
                    </a:p>
                    <a:p>
                      <a:pPr algn="ctr"/>
                      <a:r>
                        <a:rPr lang="en-US" sz="3200" dirty="0" smtClean="0"/>
                        <a:t>5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51520" y="2852936"/>
            <a:ext cx="871296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2800" dirty="0" smtClean="0"/>
              <a:t>Этот элемент инертный газ.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Этот элемент щелочной металл.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Этот элемент лантаноид.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Этот элемент галоген.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Этот элемент щелочноземельный металл.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3410043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332656"/>
            <a:ext cx="5688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ШЕСТОЙ ТУР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7524" y="3933056"/>
            <a:ext cx="84969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2800" dirty="0" smtClean="0"/>
              <a:t>Он открыл Периодический закон.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Он получил Нобелевскую премию за открытие диссоциации веществ.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Его А. С. Пушкин назвал первым русским университетом.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Этот великий химик написал оперу «Князь Игорь».</a:t>
            </a:r>
            <a:endParaRPr lang="ru-RU" sz="2800" dirty="0"/>
          </a:p>
        </p:txBody>
      </p:sp>
      <p:pic>
        <p:nvPicPr>
          <p:cNvPr id="3074" name="Picture 2" descr="C:\Users\Елена\Downloads\Аррениус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978987"/>
            <a:ext cx="2004332" cy="251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Елена\Downloads\Бородин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26462" y="1000968"/>
            <a:ext cx="1691203" cy="2500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Елена\Downloads\Ломоносов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3" y="1000969"/>
            <a:ext cx="2016219" cy="2500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Елена\Downloads\Менделеев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47867" y="1000969"/>
            <a:ext cx="1736012" cy="2500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7544" y="3501081"/>
            <a:ext cx="8136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          1                               2                          3                              4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1458010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332656"/>
            <a:ext cx="5688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СЕДЬМОЙ ТУР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71600" y="1628800"/>
            <a:ext cx="712879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«Все мое», - сказало злато;</a:t>
            </a:r>
          </a:p>
          <a:p>
            <a:r>
              <a:rPr lang="ru-RU" sz="2800" dirty="0" smtClean="0"/>
              <a:t>«Все мое», - сказал булат;</a:t>
            </a:r>
          </a:p>
          <a:p>
            <a:r>
              <a:rPr lang="ru-RU" sz="2800" dirty="0" smtClean="0"/>
              <a:t>«Все куплю», - сказало злато;</a:t>
            </a:r>
          </a:p>
          <a:p>
            <a:r>
              <a:rPr lang="ru-RU" sz="2800" dirty="0" smtClean="0"/>
              <a:t>«Все возьму», - сказал булат.</a:t>
            </a:r>
          </a:p>
          <a:p>
            <a:r>
              <a:rPr lang="ru-RU" sz="2800" dirty="0"/>
              <a:t> </a:t>
            </a:r>
            <a:r>
              <a:rPr lang="ru-RU" sz="2800" dirty="0" smtClean="0"/>
              <a:t>                                                 </a:t>
            </a:r>
            <a:r>
              <a:rPr lang="ru-RU" sz="2800" i="1" dirty="0" smtClean="0"/>
              <a:t>А. С. Пушкин</a:t>
            </a:r>
          </a:p>
          <a:p>
            <a:endParaRPr lang="ru-RU" sz="2800" i="1" dirty="0"/>
          </a:p>
          <a:p>
            <a:r>
              <a:rPr lang="ru-RU" sz="2800" dirty="0" smtClean="0"/>
              <a:t>О каких двух </a:t>
            </a:r>
            <a:r>
              <a:rPr lang="ru-RU" sz="2800" dirty="0" smtClean="0"/>
              <a:t>металлах (условно) </a:t>
            </a:r>
            <a:r>
              <a:rPr lang="ru-RU" sz="2800" dirty="0" smtClean="0"/>
              <a:t>говорится в стихотворении?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1987157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332656"/>
            <a:ext cx="5688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ФИНАЛ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71600" y="1556792"/>
            <a:ext cx="72008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FF0000"/>
                </a:solidFill>
              </a:rPr>
              <a:t>Pa </a:t>
            </a:r>
            <a:r>
              <a:rPr lang="en-US" sz="4400" dirty="0" smtClean="0">
                <a:solidFill>
                  <a:srgbClr val="FF0000"/>
                </a:solidFill>
              </a:rPr>
              <a:t>(</a:t>
            </a:r>
            <a:r>
              <a:rPr lang="ru-RU" sz="4000" dirty="0" smtClean="0">
                <a:solidFill>
                  <a:srgbClr val="FF0000"/>
                </a:solidFill>
              </a:rPr>
              <a:t>ПРОТАКТИНИЙ</a:t>
            </a:r>
            <a:r>
              <a:rPr lang="en-US" sz="4000" dirty="0" smtClean="0">
                <a:solidFill>
                  <a:srgbClr val="FF0000"/>
                </a:solidFill>
              </a:rPr>
              <a:t>)</a:t>
            </a:r>
            <a:endParaRPr lang="ru-RU" sz="4000" dirty="0" smtClean="0">
              <a:solidFill>
                <a:srgbClr val="FF0000"/>
              </a:solidFill>
            </a:endParaRPr>
          </a:p>
          <a:p>
            <a:pPr algn="ctr"/>
            <a:endParaRPr lang="ru-RU" sz="4000" dirty="0">
              <a:solidFill>
                <a:srgbClr val="FF0000"/>
              </a:solidFill>
            </a:endParaRPr>
          </a:p>
          <a:p>
            <a:r>
              <a:rPr lang="ru-RU" sz="2800" dirty="0" smtClean="0"/>
              <a:t>Составьте из букв названия этого химического элемента 11 четырехбуквенных слов.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3723880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173</TotalTime>
  <Words>352</Words>
  <Application>Microsoft Office PowerPoint</Application>
  <PresentationFormat>Экран (4:3)</PresentationFormat>
  <Paragraphs>104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Елена Николаевна</cp:lastModifiedBy>
  <cp:revision>16</cp:revision>
  <dcterms:created xsi:type="dcterms:W3CDTF">2013-05-21T15:59:40Z</dcterms:created>
  <dcterms:modified xsi:type="dcterms:W3CDTF">2013-09-28T10:10:27Z</dcterms:modified>
</cp:coreProperties>
</file>