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7" r:id="rId5"/>
    <p:sldId id="263" r:id="rId6"/>
    <p:sldId id="264" r:id="rId7"/>
    <p:sldId id="265" r:id="rId8"/>
    <p:sldId id="266" r:id="rId9"/>
    <p:sldId id="267" r:id="rId10"/>
    <p:sldId id="269" r:id="rId11"/>
    <p:sldId id="261" r:id="rId12"/>
    <p:sldId id="262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895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7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http://pic34.nipic.com/20131014/11624852_134207290157_2.png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 l="-227" t="42849"/>
          <a:stretch>
            <a:fillRect/>
          </a:stretch>
        </p:blipFill>
        <p:spPr bwMode="auto">
          <a:xfrm rot="5400000" flipV="1">
            <a:off x="4731015" y="698225"/>
            <a:ext cx="4857784" cy="3604177"/>
          </a:xfrm>
          <a:prstGeom prst="rect">
            <a:avLst/>
          </a:prstGeom>
          <a:noFill/>
        </p:spPr>
      </p:pic>
      <p:pic>
        <p:nvPicPr>
          <p:cNvPr id="12298" name="Picture 10" descr="http://fotodruk24.nazwa.pl/public/STYLGALERIEFT/DZIECIECE/data/images1/dziec8013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214296"/>
            <a:ext cx="4376105" cy="4714908"/>
          </a:xfrm>
          <a:prstGeom prst="rect">
            <a:avLst/>
          </a:prstGeom>
          <a:noFill/>
        </p:spPr>
      </p:pic>
      <p:pic>
        <p:nvPicPr>
          <p:cNvPr id="14" name="Picture 12" descr="https://www.firestock.ru/wp-content/uploads/2013/07/shutterstock_61943332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2300" name="AutoShape 12" descr="http://proxy.whoisaaronbrown.com/proxy/http:/img-fotki.yandex.ru/get/6428/20573769.29/0_8f4c7_9bd579b6_L.png"/>
          <p:cNvSpPr>
            <a:spLocks noChangeAspect="1" noChangeArrowheads="1"/>
          </p:cNvSpPr>
          <p:nvPr userDrawn="1"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302" name="AutoShape 14" descr="http://proxy.whoisaaronbrown.com/proxy/http:/img-fotki.yandex.ru/get/6428/20573769.29/0_8f4c7_9bd579b6_L.png"/>
          <p:cNvSpPr>
            <a:spLocks noChangeAspect="1" noChangeArrowheads="1"/>
          </p:cNvSpPr>
          <p:nvPr userDrawn="1"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" name="Picture 22" descr="http://clipartist.net/NZE/Twitter_Bird_Tweet_Tweet/twitter_bird_tweet_tweet-65-1969px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20926789" flipH="1">
            <a:off x="4827386" y="192888"/>
            <a:ext cx="561502" cy="481288"/>
          </a:xfrm>
          <a:prstGeom prst="rect">
            <a:avLst/>
          </a:prstGeom>
          <a:noFill/>
        </p:spPr>
      </p:pic>
      <p:pic>
        <p:nvPicPr>
          <p:cNvPr id="22" name="Picture 22" descr="http://clipartist.net/NZE/Twitter_Bird_Tweet_Tweet/twitter_bird_tweet_tweet-65-1969px.png"/>
          <p:cNvPicPr>
            <a:picLocks noChangeAspect="1" noChangeArrowheads="1"/>
          </p:cNvPicPr>
          <p:nvPr userDrawn="1"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859493">
            <a:off x="3769783" y="344943"/>
            <a:ext cx="536389" cy="45976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8E87138-431F-4A9A-BB71-FE18B3C1C2F7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0322F0-6BB6-4D0D-B375-6D71E31F2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8E87138-431F-4A9A-BB71-FE18B3C1C2F7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0322F0-6BB6-4D0D-B375-6D71E31F2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pic34.nipic.com/20131014/11624852_134207290157_2.png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 l="-227" t="42849"/>
          <a:stretch>
            <a:fillRect/>
          </a:stretch>
        </p:blipFill>
        <p:spPr bwMode="auto">
          <a:xfrm rot="5400000" flipV="1">
            <a:off x="4802453" y="769663"/>
            <a:ext cx="4857784" cy="3604177"/>
          </a:xfrm>
          <a:prstGeom prst="rect">
            <a:avLst/>
          </a:prstGeom>
          <a:noFill/>
        </p:spPr>
      </p:pic>
      <p:pic>
        <p:nvPicPr>
          <p:cNvPr id="7" name="Picture 26" descr="http://pic34.nipic.com/20131014/11624852_134207290157_2.png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 b="56992"/>
          <a:stretch>
            <a:fillRect/>
          </a:stretch>
        </p:blipFill>
        <p:spPr bwMode="auto">
          <a:xfrm rot="5400000" flipV="1">
            <a:off x="-953906" y="1239610"/>
            <a:ext cx="4979582" cy="2786081"/>
          </a:xfrm>
          <a:prstGeom prst="rect">
            <a:avLst/>
          </a:prstGeom>
          <a:noFill/>
        </p:spPr>
      </p:pic>
      <p:pic>
        <p:nvPicPr>
          <p:cNvPr id="10" name="Picture 12" descr="https://www.firestock.ru/wp-content/uploads/2013/07/shutterstock_61943332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4" name="Picture 22" descr="http://clipartist.net/NZE/Twitter_Bird_Tweet_Tweet/twitter_bird_tweet_tweet-65-1969px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216395">
            <a:off x="2615718" y="4410920"/>
            <a:ext cx="561614" cy="481384"/>
          </a:xfrm>
          <a:prstGeom prst="rect">
            <a:avLst/>
          </a:prstGeom>
          <a:noFill/>
        </p:spPr>
      </p:pic>
      <p:pic>
        <p:nvPicPr>
          <p:cNvPr id="15" name="Picture 22" descr="http://clipartist.net/NZE/Twitter_Bird_Tweet_Tweet/twitter_bird_tweet_tweet-65-1969px.png"/>
          <p:cNvPicPr>
            <a:picLocks noChangeAspect="1" noChangeArrowheads="1"/>
          </p:cNvPicPr>
          <p:nvPr userDrawn="1"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16140" flipH="1">
            <a:off x="5322159" y="4471946"/>
            <a:ext cx="611828" cy="5244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6" descr="http://pic34.nipic.com/20131014/11624852_134207290157_2.png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 l="39240" b="56603"/>
          <a:stretch>
            <a:fillRect/>
          </a:stretch>
        </p:blipFill>
        <p:spPr bwMode="auto">
          <a:xfrm rot="16200000">
            <a:off x="58476" y="227226"/>
            <a:ext cx="2382343" cy="2213607"/>
          </a:xfrm>
          <a:prstGeom prst="rect">
            <a:avLst/>
          </a:prstGeom>
          <a:noFill/>
        </p:spPr>
      </p:pic>
      <p:pic>
        <p:nvPicPr>
          <p:cNvPr id="9" name="Picture 26" descr="http://pic34.nipic.com/20131014/11624852_134207290157_2.png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 l="40308" t="-1398" b="56640"/>
          <a:stretch>
            <a:fillRect/>
          </a:stretch>
        </p:blipFill>
        <p:spPr bwMode="auto">
          <a:xfrm rot="5400000" flipV="1">
            <a:off x="-24488" y="2667643"/>
            <a:ext cx="2477803" cy="2286016"/>
          </a:xfrm>
          <a:prstGeom prst="rect">
            <a:avLst/>
          </a:prstGeom>
          <a:noFill/>
        </p:spPr>
      </p:pic>
      <p:pic>
        <p:nvPicPr>
          <p:cNvPr id="7" name="Picture 12" descr="https://www.firestock.ru/wp-content/uploads/2013/07/shutterstock_61943332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Picture 10" descr="http://fotodruk24.nazwa.pl/public/STYLGALERIEFT/DZIECIECE/data/images1/dziec8013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571472" y="1214428"/>
            <a:ext cx="2718490" cy="292895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https://www.firestock.ru/wp-content/uploads/2013/07/shutterstock_6194333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Picture 10" descr="http://fotodruk24.nazwa.pl/public/STYLGALERIEFT/DZIECIECE/data/images1/dziec8013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5929322" y="1571618"/>
            <a:ext cx="2932804" cy="315986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6" descr="http://pic34.nipic.com/20131014/11624852_134207290157_2.png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 l="40308" t="-1398" b="56640"/>
          <a:stretch>
            <a:fillRect/>
          </a:stretch>
        </p:blipFill>
        <p:spPr bwMode="auto">
          <a:xfrm rot="5400000" flipV="1">
            <a:off x="46951" y="2667643"/>
            <a:ext cx="2477803" cy="2286016"/>
          </a:xfrm>
          <a:prstGeom prst="rect">
            <a:avLst/>
          </a:prstGeom>
          <a:noFill/>
        </p:spPr>
      </p:pic>
      <p:pic>
        <p:nvPicPr>
          <p:cNvPr id="12" name="Picture 26" descr="http://pic34.nipic.com/20131014/11624852_134207290157_2.png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 l="39240" b="56603"/>
          <a:stretch>
            <a:fillRect/>
          </a:stretch>
        </p:blipFill>
        <p:spPr bwMode="auto">
          <a:xfrm rot="10800000" flipH="1">
            <a:off x="6418498" y="2643187"/>
            <a:ext cx="2550026" cy="2369413"/>
          </a:xfrm>
          <a:prstGeom prst="rect">
            <a:avLst/>
          </a:prstGeom>
          <a:noFill/>
        </p:spPr>
      </p:pic>
      <p:pic>
        <p:nvPicPr>
          <p:cNvPr id="10" name="Picture 12" descr="https://www.firestock.ru/wp-content/uploads/2013/07/shutterstock_61943332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https://www.firestock.ru/wp-content/uploads/2013/07/shutterstock_6194333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8E87138-431F-4A9A-BB71-FE18B3C1C2F7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0322F0-6BB6-4D0D-B375-6D71E31F2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8E87138-431F-4A9A-BB71-FE18B3C1C2F7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0322F0-6BB6-4D0D-B375-6D71E31F2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8E87138-431F-4A9A-BB71-FE18B3C1C2F7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0322F0-6BB6-4D0D-B375-6D71E31F2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4" name="Picture 12" descr="https://www.firestock.ru/wp-content/uploads/2013/07/shutterstock_61943332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epid.ru/images/piranha-2.jpg" TargetMode="External"/><Relationship Id="rId13" Type="http://schemas.openxmlformats.org/officeDocument/2006/relationships/hyperlink" Target="http://irackspace-web2.rspb.org.uk/Images/cross_tcm9-18259.jpg?width=530&amp;crop=(580,924,2104,1780)" TargetMode="External"/><Relationship Id="rId18" Type="http://schemas.openxmlformats.org/officeDocument/2006/relationships/hyperlink" Target="http://shopmatic.ru/uploads/products/17828/2172146/img_564edb66546a3.jpg" TargetMode="External"/><Relationship Id="rId3" Type="http://schemas.openxmlformats.org/officeDocument/2006/relationships/hyperlink" Target="http://www.ecosystema.ru/08nature/rept/173.jpg" TargetMode="External"/><Relationship Id="rId7" Type="http://schemas.openxmlformats.org/officeDocument/2006/relationships/hyperlink" Target="http://freemarket.kiev.ua/images_message/436/297171/907764/1681456.jpg" TargetMode="External"/><Relationship Id="rId12" Type="http://schemas.openxmlformats.org/officeDocument/2006/relationships/hyperlink" Target="http://rjev.bezformata.ru/content/image111221435.jpg" TargetMode="External"/><Relationship Id="rId17" Type="http://schemas.openxmlformats.org/officeDocument/2006/relationships/hyperlink" Target="http://img1.liveinternet.ru/images/attach/c/0/121/187/121187423_bank003.png" TargetMode="External"/><Relationship Id="rId2" Type="http://schemas.openxmlformats.org/officeDocument/2006/relationships/hyperlink" Target="http://www.animalsglobe.ru/wp-content/uploads/2015/07/homyak.jpg" TargetMode="External"/><Relationship Id="rId16" Type="http://schemas.openxmlformats.org/officeDocument/2006/relationships/hyperlink" Target="http://www.ikeaua.com/images/products/large/14084_korobki_i_korzini_korobka_hifs.jpg" TargetMode="External"/><Relationship Id="rId20" Type="http://schemas.openxmlformats.org/officeDocument/2006/relationships/hyperlink" Target="http://1.bp.blogspot.com/-hwBrH5OkKPs/UBUphvj66cI/AAAAAAAAAkg/qxWHocvBPCY/s1600/Common+Carp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novoivanovskay.ucoz.ru/_si/0/25754780.jpg" TargetMode="External"/><Relationship Id="rId11" Type="http://schemas.openxmlformats.org/officeDocument/2006/relationships/hyperlink" Target="http://totul.md/upfiles/announce/foto/835509001417190950.jpg" TargetMode="External"/><Relationship Id="rId5" Type="http://schemas.openxmlformats.org/officeDocument/2006/relationships/hyperlink" Target="http://www.desktopas.com/files/2013/06/Gray-Wolf-Minnesota-1536x1024.jpg" TargetMode="External"/><Relationship Id="rId15" Type="http://schemas.openxmlformats.org/officeDocument/2006/relationships/hyperlink" Target="http://shopmatic.ru/uploads/products/13372/1855940/img_53ebf77b2f364.jpg" TargetMode="External"/><Relationship Id="rId10" Type="http://schemas.openxmlformats.org/officeDocument/2006/relationships/hyperlink" Target="http://irkipedia.ru/sites/default/files/270polevoy_vorobey.jpg" TargetMode="External"/><Relationship Id="rId19" Type="http://schemas.openxmlformats.org/officeDocument/2006/relationships/hyperlink" Target="http://rybalovstvo.ru/wp-content/uploads/2009/07/karas_s2.jpg" TargetMode="External"/><Relationship Id="rId4" Type="http://schemas.openxmlformats.org/officeDocument/2006/relationships/hyperlink" Target="http://unitedliquormarts.webologize.com/wp-content/uploads/2015/03/COBRA.jpg" TargetMode="External"/><Relationship Id="rId9" Type="http://schemas.openxmlformats.org/officeDocument/2006/relationships/hyperlink" Target="http://thumbs.dreamstime.com/z/guppy-fish-white-background-isolated-46449887.jpg" TargetMode="External"/><Relationship Id="rId14" Type="http://schemas.openxmlformats.org/officeDocument/2006/relationships/hyperlink" Target="http://zoomir72.ru/wp-content/uploads/A04-1022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ic34.nipic.com/20131014/11624852_134207290157_2.png" TargetMode="External"/><Relationship Id="rId2" Type="http://schemas.openxmlformats.org/officeDocument/2006/relationships/hyperlink" Target="https://www.firestock.ru/wp-content/uploads/2013/07/shutterstock_61943332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hyperlink" Target="http://fotodruk24.nazwa.pl/public/STYLGALERIEFT/DZIECIECE/data/images1/dziec8013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55976" y="1707654"/>
            <a:ext cx="39593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3600" i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 Животные живого уголка</a:t>
            </a:r>
            <a:endParaRPr lang="ru-RU" sz="3600" i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350785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2C98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Работу выполнила:</a:t>
            </a:r>
          </a:p>
          <a:p>
            <a:pPr algn="ctr"/>
            <a:r>
              <a:rPr lang="ru-RU" b="1" dirty="0" smtClean="0">
                <a:solidFill>
                  <a:srgbClr val="2C98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solidFill>
                  <a:srgbClr val="2C98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МОУ СОШ №1 г. Камешково</a:t>
            </a:r>
          </a:p>
          <a:p>
            <a:pPr algn="ctr"/>
            <a:r>
              <a:rPr lang="ru-RU" b="1" dirty="0" smtClean="0">
                <a:solidFill>
                  <a:srgbClr val="2C98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Владимирской области</a:t>
            </a:r>
          </a:p>
          <a:p>
            <a:pPr algn="ctr"/>
            <a:r>
              <a:rPr lang="ru-RU" b="1" dirty="0" err="1" smtClean="0">
                <a:solidFill>
                  <a:srgbClr val="2C98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Курова</a:t>
            </a:r>
            <a:r>
              <a:rPr lang="ru-RU" b="1" dirty="0" smtClean="0">
                <a:solidFill>
                  <a:srgbClr val="2C98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b="1" dirty="0" smtClean="0">
                <a:solidFill>
                  <a:srgbClr val="2C98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2C98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Татьяна Владимировна </a:t>
            </a:r>
            <a:endParaRPr lang="ru-RU" b="1" dirty="0">
              <a:solidFill>
                <a:srgbClr val="2C98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8024" y="195486"/>
            <a:ext cx="2952328" cy="5040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478954"/>
                </a:solidFill>
              </a:rPr>
              <a:t>Окружающий мир  2 класс</a:t>
            </a:r>
          </a:p>
          <a:p>
            <a:pPr algn="ctr"/>
            <a:r>
              <a:rPr lang="ru-RU" b="1" dirty="0" smtClean="0">
                <a:solidFill>
                  <a:srgbClr val="478954"/>
                </a:solidFill>
              </a:rPr>
              <a:t>УМК «Школа России»</a:t>
            </a:r>
            <a:endParaRPr lang="ru-RU" b="1" dirty="0">
              <a:solidFill>
                <a:srgbClr val="4789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98757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Тест №20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19871" y="987575"/>
          <a:ext cx="4968553" cy="38164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17476"/>
                <a:gridCol w="817476"/>
                <a:gridCol w="817476"/>
                <a:gridCol w="817476"/>
                <a:gridCol w="817476"/>
                <a:gridCol w="881173"/>
              </a:tblGrid>
              <a:tr h="54520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 3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 4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1б.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54520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А2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1б.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54520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А3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1б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54520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А4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1б.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54520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В1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2б.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54520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В</a:t>
                      </a:r>
                      <a:r>
                        <a:rPr lang="ru-RU" sz="2800" b="1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2б.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54520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3б.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427984" y="339502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Ключ к тесту: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4" name="Кольцо 3"/>
          <p:cNvSpPr/>
          <p:nvPr/>
        </p:nvSpPr>
        <p:spPr>
          <a:xfrm flipH="1">
            <a:off x="5148064" y="4227934"/>
            <a:ext cx="504056" cy="504056"/>
          </a:xfrm>
          <a:prstGeom prst="donut">
            <a:avLst>
              <a:gd name="adj" fmla="val 1156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Кольцо 4"/>
          <p:cNvSpPr/>
          <p:nvPr/>
        </p:nvSpPr>
        <p:spPr>
          <a:xfrm flipH="1">
            <a:off x="4283968" y="987574"/>
            <a:ext cx="504056" cy="504056"/>
          </a:xfrm>
          <a:prstGeom prst="donut">
            <a:avLst>
              <a:gd name="adj" fmla="val 1156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 flipH="1">
            <a:off x="6804248" y="1563638"/>
            <a:ext cx="504056" cy="504056"/>
          </a:xfrm>
          <a:prstGeom prst="donut">
            <a:avLst>
              <a:gd name="adj" fmla="val 1156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Кольцо 6"/>
          <p:cNvSpPr/>
          <p:nvPr/>
        </p:nvSpPr>
        <p:spPr>
          <a:xfrm flipH="1">
            <a:off x="5148064" y="2067694"/>
            <a:ext cx="504056" cy="504056"/>
          </a:xfrm>
          <a:prstGeom prst="donut">
            <a:avLst>
              <a:gd name="adj" fmla="val 1156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Кольцо 7"/>
          <p:cNvSpPr/>
          <p:nvPr/>
        </p:nvSpPr>
        <p:spPr>
          <a:xfrm flipH="1">
            <a:off x="5940152" y="2643758"/>
            <a:ext cx="504056" cy="504056"/>
          </a:xfrm>
          <a:prstGeom prst="donut">
            <a:avLst>
              <a:gd name="adj" fmla="val 1156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Кольцо 8"/>
          <p:cNvSpPr/>
          <p:nvPr/>
        </p:nvSpPr>
        <p:spPr>
          <a:xfrm flipH="1">
            <a:off x="4283968" y="3147814"/>
            <a:ext cx="504056" cy="504056"/>
          </a:xfrm>
          <a:prstGeom prst="donut">
            <a:avLst>
              <a:gd name="adj" fmla="val 1156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Кольцо 9"/>
          <p:cNvSpPr/>
          <p:nvPr/>
        </p:nvSpPr>
        <p:spPr>
          <a:xfrm flipH="1">
            <a:off x="6804248" y="3723878"/>
            <a:ext cx="504056" cy="504056"/>
          </a:xfrm>
          <a:prstGeom prst="donut">
            <a:avLst>
              <a:gd name="adj" fmla="val 1156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83518"/>
            <a:ext cx="55983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"/>
              </a:rPr>
              <a:t>http://www.animalsglobe.ru/wp-content/uploads/2015/07/homyak.jpg</a:t>
            </a:r>
            <a:r>
              <a:rPr lang="ru-RU" sz="1200" dirty="0" smtClean="0"/>
              <a:t> - хомяк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69954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3"/>
              </a:rPr>
              <a:t>http://www.ecosystema.ru/08nature/rept/173.jpg</a:t>
            </a:r>
            <a:r>
              <a:rPr lang="ru-RU" sz="1200" dirty="0" smtClean="0"/>
              <a:t> - гадюка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15566"/>
            <a:ext cx="62464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4"/>
              </a:rPr>
              <a:t>http://unitedliquormarts.webologize.com/wp-content/uploads/2015/03/COBRA.jpg</a:t>
            </a:r>
            <a:r>
              <a:rPr lang="ru-RU" sz="1200" dirty="0" smtClean="0"/>
              <a:t> - кобра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131590"/>
            <a:ext cx="5742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5"/>
              </a:rPr>
              <a:t>http://www.desktopas.com/files/2013/06/Gray-Wolf-Minnesota-1536x1024.jpg</a:t>
            </a:r>
            <a:r>
              <a:rPr lang="ru-RU" sz="1200" dirty="0" smtClean="0"/>
              <a:t> - волк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34761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6"/>
              </a:rPr>
              <a:t>http://novoivanovskay.ucoz.ru/_si/0/25754780.jpg</a:t>
            </a:r>
            <a:r>
              <a:rPr lang="ru-RU" sz="1200" dirty="0" smtClean="0"/>
              <a:t> - окунь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563638"/>
            <a:ext cx="5742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7"/>
              </a:rPr>
              <a:t>http://freemarket.kiev.ua/images_message/436/297171/907764/1681456.jpg</a:t>
            </a:r>
            <a:r>
              <a:rPr lang="ru-RU" sz="1200" dirty="0" smtClean="0"/>
              <a:t> - щука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779662"/>
            <a:ext cx="42529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8"/>
              </a:rPr>
              <a:t>http://www.tepid.ru/images/piranha-2.jpg</a:t>
            </a:r>
            <a:r>
              <a:rPr lang="ru-RU" sz="1200" dirty="0" smtClean="0"/>
              <a:t> - пиранья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995686"/>
            <a:ext cx="62464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9"/>
              </a:rPr>
              <a:t>http://thumbs.dreamstime.com/z/guppy-fish-white-background-isolated-46449887.jpg</a:t>
            </a:r>
            <a:r>
              <a:rPr lang="ru-RU" sz="1200" dirty="0" smtClean="0"/>
              <a:t> - </a:t>
            </a:r>
            <a:r>
              <a:rPr lang="ru-RU" sz="1200" dirty="0" err="1" smtClean="0"/>
              <a:t>гуппи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2211710"/>
            <a:ext cx="62646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0"/>
              </a:rPr>
              <a:t>http://irkipedia.ru/sites/default/files/270polevoy_vorobey.jpg</a:t>
            </a:r>
            <a:r>
              <a:rPr lang="ru-RU" sz="1200" dirty="0" smtClean="0"/>
              <a:t> - воробей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427734"/>
            <a:ext cx="58326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1"/>
              </a:rPr>
              <a:t>http://totul.md/upfiles/announce/foto/835509001417190950.jpg</a:t>
            </a:r>
            <a:r>
              <a:rPr lang="ru-RU" sz="1200" dirty="0" smtClean="0"/>
              <a:t> - канарейка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264375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12"/>
              </a:rPr>
              <a:t>http://rjev.bezformata.ru/content/image111221435.jpg</a:t>
            </a:r>
            <a:r>
              <a:rPr lang="ru-RU" sz="1200" dirty="0" smtClean="0"/>
              <a:t> - дятел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2859782"/>
            <a:ext cx="41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3"/>
              </a:rPr>
              <a:t>http://irackspace-web2.rspb.org.uk/Images/cross_tcm9-18259.jpg?width=530&amp;crop=(580,924,2104,1780)</a:t>
            </a:r>
            <a:r>
              <a:rPr lang="ru-RU" sz="1200" dirty="0" smtClean="0"/>
              <a:t> - клест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329183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14"/>
              </a:rPr>
              <a:t>http://zoomir72.ru/wp-content/uploads/A04-1022.jpg</a:t>
            </a:r>
            <a:r>
              <a:rPr lang="ru-RU" sz="1200" dirty="0" smtClean="0"/>
              <a:t> - скребок</a:t>
            </a:r>
            <a:endParaRPr lang="ru-RU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179512" y="3507854"/>
            <a:ext cx="6048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15"/>
              </a:rPr>
              <a:t>http://shopmatic.ru/uploads/products/13372/1855940/img_53ebf77b2f364.jpg</a:t>
            </a:r>
            <a:r>
              <a:rPr lang="ru-RU" sz="1200" dirty="0" smtClean="0"/>
              <a:t> - щетка</a:t>
            </a:r>
            <a:endParaRPr lang="ru-RU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79512" y="3723878"/>
            <a:ext cx="6840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16"/>
              </a:rPr>
              <a:t>http://www.ikeaua.com/images/products/large/14084_korobki_i_korzini_korobka_hifs.jpg</a:t>
            </a:r>
            <a:r>
              <a:rPr lang="ru-RU" sz="1200" dirty="0" smtClean="0"/>
              <a:t> - коробка</a:t>
            </a:r>
            <a:endParaRPr lang="ru-RU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179512" y="3939902"/>
            <a:ext cx="6336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17"/>
              </a:rPr>
              <a:t>http://img1.liveinternet.ru/images/attach/c/0/121/187/121187423_bank003.png</a:t>
            </a:r>
            <a:r>
              <a:rPr lang="ru-RU" sz="1200" dirty="0" smtClean="0"/>
              <a:t> -  банка</a:t>
            </a:r>
            <a:endParaRPr lang="ru-RU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179512" y="4155926"/>
            <a:ext cx="7272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18"/>
              </a:rPr>
              <a:t>http://shopmatic.ru/uploads/products/17828/2172146/img_564edb66546a3.jpg</a:t>
            </a:r>
            <a:r>
              <a:rPr lang="ru-RU" sz="1200" dirty="0" smtClean="0"/>
              <a:t> - клетка</a:t>
            </a:r>
            <a:endParaRPr lang="ru-RU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179512" y="4371950"/>
            <a:ext cx="64087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19"/>
              </a:rPr>
              <a:t>http://rybalovstvo.ru/wp-content/uploads/2009/07/karas_s2.jpg</a:t>
            </a:r>
            <a:r>
              <a:rPr lang="ru-RU" sz="1200" dirty="0" smtClean="0"/>
              <a:t> - карась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179512" y="4587974"/>
            <a:ext cx="80648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20"/>
              </a:rPr>
              <a:t>http://1.bp.blogspot.com/-hwBrH5OkKPs/UBUphvj66cI/AAAAAAAAAkg/qxWHocvBPCY/s1600/Common+Carp.jpg</a:t>
            </a:r>
            <a:r>
              <a:rPr lang="en-US" sz="1200" dirty="0" smtClean="0"/>
              <a:t> - </a:t>
            </a:r>
            <a:r>
              <a:rPr lang="ru-RU" sz="1200" dirty="0" smtClean="0"/>
              <a:t>карп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539552" y="195486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Ссылки на интернет-ресурсы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34"/>
            <a:ext cx="850112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Ссылки на интернет-ресурсы</a:t>
            </a:r>
          </a:p>
          <a:p>
            <a:r>
              <a:rPr lang="en-US" sz="1000" dirty="0" smtClean="0">
                <a:hlinkClick r:id="rId2"/>
              </a:rPr>
              <a:t>https://www.firestock.ru/wp-content/uploads/2013/07/shutterstock_61943332.jpg</a:t>
            </a:r>
            <a:r>
              <a:rPr lang="ru-RU" sz="1000" dirty="0" smtClean="0"/>
              <a:t> </a:t>
            </a:r>
          </a:p>
          <a:p>
            <a:r>
              <a:rPr lang="en-US" sz="1000" dirty="0" smtClean="0">
                <a:hlinkClick r:id="rId3"/>
              </a:rPr>
              <a:t>http://pic34.nipic.com/20131014/11624852_134207290157_2.png</a:t>
            </a:r>
            <a:r>
              <a:rPr lang="ru-RU" sz="1000" dirty="0" smtClean="0"/>
              <a:t> </a:t>
            </a:r>
          </a:p>
          <a:p>
            <a:r>
              <a:rPr lang="en-US" sz="1000" dirty="0" smtClean="0">
                <a:hlinkClick r:id="rId4"/>
              </a:rPr>
              <a:t>http://fotodruk24.nazwa.pl/public/STYLGALERIEFT/DZIECIECE/data/images1/dziec8013.jpg</a:t>
            </a:r>
            <a:r>
              <a:rPr lang="ru-RU" sz="1000" dirty="0" smtClean="0"/>
              <a:t>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71736" y="1142990"/>
            <a:ext cx="414340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1200" b="1" i="1" dirty="0" smtClean="0">
                <a:solidFill>
                  <a:srgbClr val="FF0000"/>
                </a:solidFill>
                <a:latin typeface="Arial Black" pitchFamily="34" charset="0"/>
              </a:rPr>
              <a:t>Шаблон выполнен</a:t>
            </a:r>
          </a:p>
          <a:p>
            <a:pPr algn="ctr"/>
            <a:r>
              <a:rPr lang="ru-RU" sz="1200" b="1" i="1" dirty="0" smtClean="0">
                <a:solidFill>
                  <a:srgbClr val="FF0000"/>
                </a:solidFill>
                <a:latin typeface="Arial Black" pitchFamily="34" charset="0"/>
              </a:rPr>
              <a:t>учителем иностранного языка </a:t>
            </a:r>
          </a:p>
          <a:p>
            <a:pPr algn="ctr"/>
            <a:r>
              <a:rPr lang="ru-RU" sz="1200" b="1" i="1" dirty="0" smtClean="0">
                <a:solidFill>
                  <a:srgbClr val="FF0000"/>
                </a:solidFill>
                <a:latin typeface="Arial Black" pitchFamily="34" charset="0"/>
              </a:rPr>
              <a:t>МОУ СОШ №1 г. Камешково</a:t>
            </a:r>
          </a:p>
          <a:p>
            <a:pPr algn="ctr"/>
            <a:r>
              <a:rPr lang="ru-RU" sz="1200" b="1" i="1" dirty="0" err="1" smtClean="0">
                <a:solidFill>
                  <a:srgbClr val="FF0000"/>
                </a:solidFill>
                <a:latin typeface="Arial Black" pitchFamily="34" charset="0"/>
              </a:rPr>
              <a:t>Шахториной</a:t>
            </a:r>
            <a:r>
              <a:rPr lang="ru-RU" sz="1200" b="1" i="1" dirty="0" smtClean="0">
                <a:solidFill>
                  <a:srgbClr val="FF0000"/>
                </a:solidFill>
                <a:latin typeface="Arial Black" pitchFamily="34" charset="0"/>
              </a:rPr>
              <a:t> О. В.</a:t>
            </a:r>
            <a:endParaRPr lang="ru-RU" sz="12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011910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Литература: </a:t>
            </a:r>
          </a:p>
          <a:p>
            <a:r>
              <a:rPr lang="ru-RU" dirty="0" smtClean="0"/>
              <a:t>Контрольно-измерительные материалы. Окружающий мир. 2 класс.  Автор И.Ф. </a:t>
            </a:r>
            <a:r>
              <a:rPr lang="ru-RU" dirty="0" err="1" smtClean="0"/>
              <a:t>Яценко</a:t>
            </a:r>
            <a:endParaRPr lang="ru-RU" dirty="0"/>
          </a:p>
        </p:txBody>
      </p:sp>
      <p:pic>
        <p:nvPicPr>
          <p:cNvPr id="5" name="Picture 2" descr="&amp;Kcy;&amp;ocy;&amp;ncy;&amp;tcy;&amp;rcy;&amp;ocy;&amp;lcy;&amp;softcy;&amp;ncy;&amp;ocy;-&amp;icy;&amp;zcy;&amp;mcy;&amp;iecy;&amp;rcy;&amp;icy;&amp;tcy;&amp;iecy;&amp;lcy;&amp;softcy;&amp;ncy;&amp;ycy;&amp;iecy; &amp;mcy;&amp;acy;&amp;tcy;&amp;iecy;&amp;rcy;&amp;icy;&amp;acy;&amp;lcy;&amp;ycy;. &amp;Ocy;&amp;kcy;&amp;rcy;&amp;ucy;&amp;zhcy;&amp;acy;&amp;yucy;&amp;shchcy;&amp;icy;&amp;jcy; &amp;mcy;&amp;icy;&amp;rcy;. 2 &amp;kcy;&amp;lcy;&amp;acy;&amp;scy;&amp;scy;. &amp;Fcy;&amp;Gcy;&amp;Ocy;&amp;S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3363838"/>
            <a:ext cx="1080120" cy="15391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71093"/>
            <a:ext cx="59766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Все вопросы и задания разделены на три уровня сложности: уровень А – базовый, уровень В – средней сложности, уровень С – повышенной сложности. Задания уровней А и В предполагают один верный ответ, в заданиях уровня С может быть как один, так и несколько правильных ответов.</a:t>
            </a:r>
          </a:p>
          <a:p>
            <a:r>
              <a:rPr lang="ru-RU" b="1" dirty="0" smtClean="0"/>
              <a:t>  Рекомендации по оцениванию результатов:</a:t>
            </a:r>
          </a:p>
          <a:p>
            <a:r>
              <a:rPr lang="ru-RU" dirty="0" smtClean="0"/>
              <a:t>Каждое верно выполненное задание </a:t>
            </a:r>
            <a:endParaRPr lang="en-US" dirty="0" smtClean="0"/>
          </a:p>
          <a:p>
            <a:r>
              <a:rPr lang="ru-RU" dirty="0" smtClean="0"/>
              <a:t>уровня А оценивается в 1 балл, </a:t>
            </a:r>
          </a:p>
          <a:p>
            <a:r>
              <a:rPr lang="ru-RU" dirty="0" smtClean="0"/>
              <a:t>уровня В – </a:t>
            </a:r>
            <a:r>
              <a:rPr lang="ru-RU" dirty="0" err="1" smtClean="0"/>
              <a:t>в</a:t>
            </a:r>
            <a:r>
              <a:rPr lang="ru-RU" dirty="0" smtClean="0"/>
              <a:t> 2 балла, </a:t>
            </a:r>
          </a:p>
          <a:p>
            <a:r>
              <a:rPr lang="ru-RU" dirty="0" smtClean="0"/>
              <a:t>уровня С – в 3 балла.</a:t>
            </a:r>
          </a:p>
          <a:p>
            <a:r>
              <a:rPr lang="ru-RU" dirty="0" smtClean="0"/>
              <a:t>80 – 100% - оценка «5»;</a:t>
            </a:r>
          </a:p>
          <a:p>
            <a:r>
              <a:rPr lang="ru-RU" dirty="0" smtClean="0"/>
              <a:t>60 – 80%  -  оценка «4»;</a:t>
            </a:r>
          </a:p>
          <a:p>
            <a:r>
              <a:rPr lang="ru-RU" dirty="0" smtClean="0"/>
              <a:t>40 – 60%  -  оценка «3»;</a:t>
            </a:r>
          </a:p>
          <a:p>
            <a:r>
              <a:rPr lang="ru-RU" dirty="0" smtClean="0"/>
              <a:t>0   -  40%  - оценка «2».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19672" y="267494"/>
            <a:ext cx="7128792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Какое животное можно содержать в живом уголке?</a:t>
            </a:r>
            <a:endParaRPr lang="ru-RU" sz="2800" b="1" dirty="0"/>
          </a:p>
        </p:txBody>
      </p:sp>
      <p:sp>
        <p:nvSpPr>
          <p:cNvPr id="3" name="Овал 2"/>
          <p:cNvSpPr/>
          <p:nvPr/>
        </p:nvSpPr>
        <p:spPr>
          <a:xfrm>
            <a:off x="611560" y="267494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А1</a:t>
            </a:r>
            <a:endParaRPr lang="ru-RU" sz="2400" b="1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3131840" y="3147814"/>
            <a:ext cx="2520280" cy="1728192"/>
            <a:chOff x="3131840" y="3147814"/>
            <a:chExt cx="2520280" cy="1728192"/>
          </a:xfrm>
        </p:grpSpPr>
        <p:pic>
          <p:nvPicPr>
            <p:cNvPr id="5124" name="Picture 4" descr="http://www.ecosystema.ru/08nature/rept/173.jpg"/>
            <p:cNvPicPr>
              <a:picLocks noChangeAspect="1" noChangeArrowheads="1"/>
            </p:cNvPicPr>
            <p:nvPr/>
          </p:nvPicPr>
          <p:blipFill>
            <a:blip r:embed="rId2" cstate="print"/>
            <a:srcRect l="50759"/>
            <a:stretch>
              <a:fillRect/>
            </a:stretch>
          </p:blipFill>
          <p:spPr bwMode="auto">
            <a:xfrm>
              <a:off x="3131840" y="3219822"/>
              <a:ext cx="2376264" cy="165618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0" name="TextBox 9"/>
            <p:cNvSpPr txBox="1"/>
            <p:nvPr/>
          </p:nvSpPr>
          <p:spPr>
            <a:xfrm>
              <a:off x="4283968" y="3147814"/>
              <a:ext cx="1368152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2. гадюку</a:t>
              </a:r>
              <a:endParaRPr lang="ru-RU" sz="20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156176" y="1275606"/>
            <a:ext cx="2304256" cy="1656185"/>
            <a:chOff x="6156176" y="1275606"/>
            <a:chExt cx="2304256" cy="1656185"/>
          </a:xfrm>
        </p:grpSpPr>
        <p:pic>
          <p:nvPicPr>
            <p:cNvPr id="5126" name="Picture 6" descr="http://unitedliquormarts.webologize.com/wp-content/uploads/2015/03/COBR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56176" y="1347615"/>
              <a:ext cx="2304256" cy="158417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7308304" y="1275606"/>
              <a:ext cx="1152128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3. кобру</a:t>
              </a:r>
              <a:endParaRPr lang="ru-RU" sz="2000" b="1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156176" y="3147814"/>
            <a:ext cx="2304256" cy="1728192"/>
            <a:chOff x="6156176" y="3147814"/>
            <a:chExt cx="2304256" cy="1728192"/>
          </a:xfrm>
        </p:grpSpPr>
        <p:pic>
          <p:nvPicPr>
            <p:cNvPr id="5128" name="Picture 8" descr="http://www.desktopas.com/files/2013/06/Gray-Wolf-Minnesota-1536x102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6156176" y="3219822"/>
              <a:ext cx="2304256" cy="165618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2" name="TextBox 11"/>
            <p:cNvSpPr txBox="1"/>
            <p:nvPr/>
          </p:nvSpPr>
          <p:spPr>
            <a:xfrm>
              <a:off x="7380312" y="3147814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4. волка</a:t>
              </a:r>
              <a:endParaRPr lang="ru-RU" sz="20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131841" y="1275606"/>
            <a:ext cx="2376263" cy="1728192"/>
            <a:chOff x="3131841" y="1275606"/>
            <a:chExt cx="2376263" cy="1728192"/>
          </a:xfrm>
        </p:grpSpPr>
        <p:pic>
          <p:nvPicPr>
            <p:cNvPr id="20" name="Picture 2" descr="http://www.animalsglobe.ru/wp-content/uploads/2015/07/homyak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31841" y="1347614"/>
              <a:ext cx="2349734" cy="165618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21" name="TextBox 20"/>
            <p:cNvSpPr txBox="1"/>
            <p:nvPr/>
          </p:nvSpPr>
          <p:spPr>
            <a:xfrm>
              <a:off x="4211960" y="1275606"/>
              <a:ext cx="1296144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1. хомяка</a:t>
              </a:r>
              <a:endParaRPr lang="ru-RU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827584" y="33950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А2</a:t>
            </a:r>
            <a:endParaRPr lang="ru-RU" sz="24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91680" y="267494"/>
            <a:ext cx="7056784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800" b="1" dirty="0" smtClean="0"/>
              <a:t>Найдите название аквариумной рыбки.</a:t>
            </a:r>
            <a:endParaRPr lang="ru-RU" sz="24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827584" y="1275606"/>
            <a:ext cx="3600400" cy="1728192"/>
            <a:chOff x="827584" y="1275606"/>
            <a:chExt cx="3600400" cy="1728192"/>
          </a:xfrm>
        </p:grpSpPr>
        <p:pic>
          <p:nvPicPr>
            <p:cNvPr id="5" name="Picture 2" descr="http://novoivanovskay.ucoz.ru/_si/0/2575478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1275606"/>
              <a:ext cx="3600400" cy="172819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827584" y="1275606"/>
              <a:ext cx="1728192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1. окунь</a:t>
              </a:r>
              <a:endParaRPr lang="ru-RU" sz="20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27584" y="3147814"/>
            <a:ext cx="3600400" cy="1656184"/>
            <a:chOff x="827584" y="3147814"/>
            <a:chExt cx="3600400" cy="1656184"/>
          </a:xfrm>
        </p:grpSpPr>
        <p:pic>
          <p:nvPicPr>
            <p:cNvPr id="4" name="Picture 4" descr="http://freemarket.kiev.ua/images_message/436/297171/907764/1681456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827584" y="3147814"/>
              <a:ext cx="3600400" cy="165618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9" name="TextBox 8"/>
            <p:cNvSpPr txBox="1"/>
            <p:nvPr/>
          </p:nvSpPr>
          <p:spPr>
            <a:xfrm>
              <a:off x="827584" y="3147814"/>
              <a:ext cx="1872208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2. щука</a:t>
              </a:r>
              <a:endParaRPr lang="ru-RU" sz="2000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860032" y="1203598"/>
            <a:ext cx="3607046" cy="1800200"/>
            <a:chOff x="4860032" y="1203598"/>
            <a:chExt cx="3607046" cy="1800200"/>
          </a:xfrm>
        </p:grpSpPr>
        <p:pic>
          <p:nvPicPr>
            <p:cNvPr id="6146" name="Picture 2" descr="http://www.tepid.ru/images/piranha-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60032" y="1275606"/>
              <a:ext cx="3607046" cy="172819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0" name="TextBox 9"/>
            <p:cNvSpPr txBox="1"/>
            <p:nvPr/>
          </p:nvSpPr>
          <p:spPr>
            <a:xfrm>
              <a:off x="4860032" y="1203598"/>
              <a:ext cx="2304256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3. пиранья</a:t>
              </a:r>
              <a:endParaRPr lang="ru-RU" sz="20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932040" y="3147814"/>
            <a:ext cx="3600400" cy="1656184"/>
            <a:chOff x="4932040" y="3147814"/>
            <a:chExt cx="3600400" cy="1656184"/>
          </a:xfrm>
        </p:grpSpPr>
        <p:pic>
          <p:nvPicPr>
            <p:cNvPr id="6148" name="Picture 4" descr="http://thumbs.dreamstime.com/z/guppy-fish-white-background-isolated-46449887.jpg"/>
            <p:cNvPicPr>
              <a:picLocks noChangeAspect="1" noChangeArrowheads="1"/>
            </p:cNvPicPr>
            <p:nvPr/>
          </p:nvPicPr>
          <p:blipFill>
            <a:blip r:embed="rId5" cstate="print"/>
            <a:srcRect b="20690"/>
            <a:stretch>
              <a:fillRect/>
            </a:stretch>
          </p:blipFill>
          <p:spPr bwMode="auto">
            <a:xfrm>
              <a:off x="4932040" y="3147814"/>
              <a:ext cx="3600400" cy="165618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4932040" y="3147814"/>
              <a:ext cx="2448272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4. </a:t>
              </a:r>
              <a:r>
                <a:rPr lang="ru-RU" sz="2000" b="1" dirty="0" err="1" smtClean="0"/>
                <a:t>гуппи</a:t>
              </a:r>
              <a:endParaRPr lang="ru-RU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331640" y="267494"/>
            <a:ext cx="7416824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 </a:t>
            </a:r>
            <a:r>
              <a:rPr lang="ru-RU" sz="2800" b="1" dirty="0" smtClean="0"/>
              <a:t>Какую птицу чаще всего содержат в клетке?</a:t>
            </a:r>
            <a:endParaRPr lang="ru-RU" sz="2400" b="1" dirty="0"/>
          </a:p>
        </p:txBody>
      </p:sp>
      <p:sp>
        <p:nvSpPr>
          <p:cNvPr id="3" name="Овал 2"/>
          <p:cNvSpPr/>
          <p:nvPr/>
        </p:nvSpPr>
        <p:spPr>
          <a:xfrm>
            <a:off x="395536" y="33950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А3</a:t>
            </a:r>
            <a:endParaRPr lang="ru-RU" sz="2400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3131840" y="1203598"/>
            <a:ext cx="2448272" cy="1821758"/>
            <a:chOff x="3131840" y="1203598"/>
            <a:chExt cx="2448272" cy="1821758"/>
          </a:xfrm>
        </p:grpSpPr>
        <p:pic>
          <p:nvPicPr>
            <p:cNvPr id="20486" name="Picture 6" descr="http://irkipedia.ru/sites/default/files/270polevoy_vorobey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3131840" y="1203598"/>
              <a:ext cx="2448272" cy="182175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3131840" y="1203598"/>
              <a:ext cx="1368152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</a:t>
              </a:r>
              <a:r>
                <a:rPr lang="ru-RU" sz="2000" b="1" dirty="0" smtClean="0"/>
                <a:t>. воробья</a:t>
              </a:r>
              <a:endParaRPr lang="ru-RU" sz="20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084168" y="1203598"/>
            <a:ext cx="2592288" cy="1800200"/>
            <a:chOff x="6084168" y="1203598"/>
            <a:chExt cx="2592288" cy="1800200"/>
          </a:xfrm>
        </p:grpSpPr>
        <p:pic>
          <p:nvPicPr>
            <p:cNvPr id="20490" name="Picture 10" descr="http://rjev.bezformata.ru/content/image111221435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6084168" y="1203598"/>
              <a:ext cx="2520280" cy="18002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0" name="TextBox 9"/>
            <p:cNvSpPr txBox="1"/>
            <p:nvPr/>
          </p:nvSpPr>
          <p:spPr>
            <a:xfrm>
              <a:off x="7596336" y="1203598"/>
              <a:ext cx="1080120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З. дятла</a:t>
              </a:r>
              <a:endParaRPr lang="ru-RU" sz="20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084168" y="3147814"/>
            <a:ext cx="2664296" cy="1777103"/>
            <a:chOff x="6084168" y="3147814"/>
            <a:chExt cx="2664296" cy="1777103"/>
          </a:xfrm>
        </p:grpSpPr>
        <p:pic>
          <p:nvPicPr>
            <p:cNvPr id="20492" name="Picture 12" descr="http://irackspace-web2.rspb.org.uk/Images/cross_tcm9-18259.jpg?width=530&amp;crop=%28580,924,2104,1780%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6084168" y="3147814"/>
              <a:ext cx="2592288" cy="177710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7524328" y="3147814"/>
              <a:ext cx="1224136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4. клеста</a:t>
              </a:r>
              <a:endParaRPr lang="ru-RU" sz="2000" b="1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131840" y="3147814"/>
            <a:ext cx="2448272" cy="1828269"/>
            <a:chOff x="3131840" y="3147814"/>
            <a:chExt cx="2448272" cy="1828269"/>
          </a:xfrm>
        </p:grpSpPr>
        <p:pic>
          <p:nvPicPr>
            <p:cNvPr id="18" name="Picture 8" descr="http://totul.md/upfiles/announce/foto/83550900141719095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3131840" y="3147814"/>
              <a:ext cx="2448272" cy="182826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9" name="TextBox 18"/>
            <p:cNvSpPr txBox="1"/>
            <p:nvPr/>
          </p:nvSpPr>
          <p:spPr>
            <a:xfrm>
              <a:off x="3131840" y="3147814"/>
              <a:ext cx="1728192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2. канарейку</a:t>
              </a:r>
              <a:endParaRPr lang="ru-RU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91680" y="267494"/>
            <a:ext cx="7056784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 </a:t>
            </a:r>
            <a:r>
              <a:rPr lang="ru-RU" sz="2800" b="1" dirty="0" smtClean="0"/>
              <a:t>Какое приспособление необходимо для чистки стенок аквариума?</a:t>
            </a:r>
            <a:endParaRPr lang="ru-RU" sz="2400" b="1" dirty="0"/>
          </a:p>
        </p:txBody>
      </p:sp>
      <p:sp>
        <p:nvSpPr>
          <p:cNvPr id="3" name="Овал 2"/>
          <p:cNvSpPr/>
          <p:nvPr/>
        </p:nvSpPr>
        <p:spPr>
          <a:xfrm>
            <a:off x="827584" y="33950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А4</a:t>
            </a:r>
            <a:endParaRPr lang="ru-RU" sz="24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259632" y="1347614"/>
            <a:ext cx="3240360" cy="1584176"/>
            <a:chOff x="1259632" y="1347614"/>
            <a:chExt cx="3240360" cy="1584176"/>
          </a:xfrm>
        </p:grpSpPr>
        <p:pic>
          <p:nvPicPr>
            <p:cNvPr id="21506" name="Picture 2" descr="http://zoorestoran.ru/published/publicdata/ZOOREST31/attachments/SC/products_pictures/C15678_enl.gif"/>
            <p:cNvPicPr>
              <a:picLocks noChangeAspect="1" noChangeArrowheads="1"/>
            </p:cNvPicPr>
            <p:nvPr/>
          </p:nvPicPr>
          <p:blipFill>
            <a:blip r:embed="rId2" cstate="print"/>
            <a:srcRect t="7342" b="31474"/>
            <a:stretch>
              <a:fillRect/>
            </a:stretch>
          </p:blipFill>
          <p:spPr bwMode="auto">
            <a:xfrm>
              <a:off x="1259632" y="1347614"/>
              <a:ext cx="3240360" cy="158417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1259632" y="1347614"/>
              <a:ext cx="1944216" cy="461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1. сачок</a:t>
              </a:r>
              <a:endParaRPr lang="ru-RU" sz="24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259632" y="3075806"/>
            <a:ext cx="3240360" cy="1584176"/>
            <a:chOff x="1259632" y="3075806"/>
            <a:chExt cx="3240360" cy="1584176"/>
          </a:xfrm>
        </p:grpSpPr>
        <p:pic>
          <p:nvPicPr>
            <p:cNvPr id="21508" name="Picture 4" descr="http://otzyvy.pro/image.php?nocache=1&amp;img=uploads/reviews/2015-11/46a51fbc509a59ce66bd9950939e13be.png"/>
            <p:cNvPicPr>
              <a:picLocks noChangeAspect="1" noChangeArrowheads="1"/>
            </p:cNvPicPr>
            <p:nvPr/>
          </p:nvPicPr>
          <p:blipFill>
            <a:blip r:embed="rId3" cstate="print"/>
            <a:srcRect b="10714"/>
            <a:stretch>
              <a:fillRect/>
            </a:stretch>
          </p:blipFill>
          <p:spPr bwMode="auto">
            <a:xfrm>
              <a:off x="1259632" y="3075806"/>
              <a:ext cx="3240360" cy="158417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9" name="TextBox 8"/>
            <p:cNvSpPr txBox="1"/>
            <p:nvPr/>
          </p:nvSpPr>
          <p:spPr>
            <a:xfrm>
              <a:off x="1259632" y="3075806"/>
              <a:ext cx="1584176" cy="461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2. губка</a:t>
              </a:r>
              <a:endParaRPr lang="ru-RU" sz="24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860032" y="3003798"/>
            <a:ext cx="3240360" cy="1656184"/>
            <a:chOff x="4860032" y="3003798"/>
            <a:chExt cx="3240360" cy="1656184"/>
          </a:xfrm>
        </p:grpSpPr>
        <p:pic>
          <p:nvPicPr>
            <p:cNvPr id="21512" name="Picture 8" descr="http://shopmatic.ru/uploads/products/13372/1855940/img_53ebf77b2f36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60032" y="3075806"/>
              <a:ext cx="3240360" cy="158417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4860032" y="3003798"/>
              <a:ext cx="2232248" cy="461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4. щётка</a:t>
              </a:r>
              <a:endParaRPr lang="ru-RU" sz="24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860032" y="1347614"/>
            <a:ext cx="3240360" cy="1584176"/>
            <a:chOff x="4860032" y="1347614"/>
            <a:chExt cx="3240360" cy="1584176"/>
          </a:xfrm>
        </p:grpSpPr>
        <p:pic>
          <p:nvPicPr>
            <p:cNvPr id="17" name="Picture 6" descr="http://zoomir72.ru/wp-content/uploads/A04-1022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60032" y="1347614"/>
              <a:ext cx="3240360" cy="158417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8" name="TextBox 17"/>
            <p:cNvSpPr txBox="1"/>
            <p:nvPr/>
          </p:nvSpPr>
          <p:spPr>
            <a:xfrm>
              <a:off x="4860032" y="1347614"/>
              <a:ext cx="2088232" cy="461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3. скребок</a:t>
              </a:r>
              <a:endParaRPr lang="ru-RU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91680" y="267494"/>
            <a:ext cx="7056784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 </a:t>
            </a:r>
            <a:r>
              <a:rPr lang="ru-RU" sz="2800" b="1" dirty="0" smtClean="0"/>
              <a:t>Как сохранить аквариумных мальков?</a:t>
            </a:r>
            <a:endParaRPr lang="ru-RU" sz="2400" b="1" dirty="0"/>
          </a:p>
        </p:txBody>
      </p:sp>
      <p:sp>
        <p:nvSpPr>
          <p:cNvPr id="3" name="Овал 2"/>
          <p:cNvSpPr/>
          <p:nvPr/>
        </p:nvSpPr>
        <p:spPr>
          <a:xfrm>
            <a:off x="827584" y="33950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В1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31840" y="3363838"/>
            <a:ext cx="2736304" cy="12961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2. кормить их особым кормом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84168" y="1563638"/>
            <a:ext cx="2736304" cy="14401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3. пересадить родившихся мальков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3363838"/>
            <a:ext cx="2736304" cy="12961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4. отгородить мальков сеткой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59832" y="1563638"/>
            <a:ext cx="2736304" cy="14401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1. пересадить самку с брюшком в отдельную банку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91680" y="267494"/>
            <a:ext cx="7056784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 </a:t>
            </a:r>
            <a:r>
              <a:rPr lang="ru-RU" sz="2800" b="1" dirty="0" smtClean="0"/>
              <a:t> Где надо держать хомяков?</a:t>
            </a:r>
            <a:endParaRPr lang="ru-RU" sz="2400" b="1" dirty="0"/>
          </a:p>
        </p:txBody>
      </p:sp>
      <p:sp>
        <p:nvSpPr>
          <p:cNvPr id="3" name="Овал 2"/>
          <p:cNvSpPr/>
          <p:nvPr/>
        </p:nvSpPr>
        <p:spPr>
          <a:xfrm>
            <a:off x="827584" y="33950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В2</a:t>
            </a:r>
            <a:endParaRPr lang="ru-RU" sz="2400" b="1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1043608" y="3075806"/>
            <a:ext cx="3456384" cy="1296144"/>
            <a:chOff x="1043608" y="3075806"/>
            <a:chExt cx="3456384" cy="129614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043608" y="3075806"/>
              <a:ext cx="3456384" cy="129614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            </a:t>
              </a:r>
              <a:r>
                <a:rPr lang="ru-RU" sz="2800" b="1" dirty="0" smtClean="0"/>
                <a:t>2. в аквариуме</a:t>
              </a:r>
              <a:endParaRPr lang="ru-RU" sz="2400" b="1" dirty="0"/>
            </a:p>
          </p:txBody>
        </p:sp>
        <p:pic>
          <p:nvPicPr>
            <p:cNvPr id="22534" name="Picture 6" descr="http://catalog.mirchar.ru/_sf/18/1847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43608" y="3219822"/>
              <a:ext cx="864096" cy="86409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9" name="Группа 18"/>
          <p:cNvGrpSpPr/>
          <p:nvPr/>
        </p:nvGrpSpPr>
        <p:grpSpPr>
          <a:xfrm>
            <a:off x="1043608" y="1563638"/>
            <a:ext cx="3456384" cy="1296144"/>
            <a:chOff x="1043608" y="1563638"/>
            <a:chExt cx="3456384" cy="1296144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043608" y="1563638"/>
              <a:ext cx="3456384" cy="129614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               </a:t>
              </a:r>
              <a:r>
                <a:rPr lang="ru-RU" sz="2800" b="1" dirty="0" smtClean="0"/>
                <a:t>1. в коробке</a:t>
              </a:r>
              <a:endParaRPr lang="ru-RU" sz="2400" b="1" dirty="0"/>
            </a:p>
          </p:txBody>
        </p:sp>
        <p:pic>
          <p:nvPicPr>
            <p:cNvPr id="22530" name="Picture 2" descr="http://www.ikeaua.com/images/products/large/14084_korobki_i_korzini_korobka_hifs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9149" b="21277"/>
            <a:stretch>
              <a:fillRect/>
            </a:stretch>
          </p:blipFill>
          <p:spPr bwMode="auto">
            <a:xfrm>
              <a:off x="1115616" y="1851670"/>
              <a:ext cx="1116775" cy="665313"/>
            </a:xfrm>
            <a:prstGeom prst="rect">
              <a:avLst/>
            </a:prstGeom>
            <a:noFill/>
          </p:spPr>
        </p:pic>
      </p:grpSp>
      <p:grpSp>
        <p:nvGrpSpPr>
          <p:cNvPr id="21" name="Группа 20"/>
          <p:cNvGrpSpPr/>
          <p:nvPr/>
        </p:nvGrpSpPr>
        <p:grpSpPr>
          <a:xfrm>
            <a:off x="4860032" y="1563638"/>
            <a:ext cx="3240360" cy="1296144"/>
            <a:chOff x="4860032" y="1563638"/>
            <a:chExt cx="3240360" cy="129614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860032" y="1563638"/>
              <a:ext cx="3240360" cy="129614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              3. в банке</a:t>
              </a:r>
              <a:endParaRPr lang="ru-RU" sz="2800" b="1" dirty="0"/>
            </a:p>
          </p:txBody>
        </p:sp>
        <p:pic>
          <p:nvPicPr>
            <p:cNvPr id="22538" name="Picture 10" descr="http://img1.liveinternet.ru/images/attach/c/0/121/187/121187423_bank003.png"/>
            <p:cNvPicPr>
              <a:picLocks noChangeAspect="1" noChangeArrowheads="1"/>
            </p:cNvPicPr>
            <p:nvPr/>
          </p:nvPicPr>
          <p:blipFill>
            <a:blip r:embed="rId4" cstate="print"/>
            <a:srcRect r="41597"/>
            <a:stretch>
              <a:fillRect/>
            </a:stretch>
          </p:blipFill>
          <p:spPr bwMode="auto">
            <a:xfrm>
              <a:off x="5148064" y="1707654"/>
              <a:ext cx="838179" cy="1008112"/>
            </a:xfrm>
            <a:prstGeom prst="rect">
              <a:avLst/>
            </a:prstGeom>
            <a:noFill/>
          </p:spPr>
        </p:pic>
      </p:grpSp>
      <p:grpSp>
        <p:nvGrpSpPr>
          <p:cNvPr id="22" name="Группа 21"/>
          <p:cNvGrpSpPr/>
          <p:nvPr/>
        </p:nvGrpSpPr>
        <p:grpSpPr>
          <a:xfrm>
            <a:off x="4860032" y="3075806"/>
            <a:ext cx="3240360" cy="1296144"/>
            <a:chOff x="4860032" y="3075806"/>
            <a:chExt cx="3240360" cy="129614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4860032" y="3075806"/>
              <a:ext cx="3240360" cy="129614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               4. в клетке</a:t>
              </a:r>
              <a:endParaRPr lang="ru-RU" sz="2800" b="1" dirty="0"/>
            </a:p>
          </p:txBody>
        </p:sp>
        <p:pic>
          <p:nvPicPr>
            <p:cNvPr id="22540" name="Picture 12" descr="http://shopmatic.ru/uploads/products/17828/2172146/img_564edb66546a3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6250" b="6250"/>
            <a:stretch>
              <a:fillRect/>
            </a:stretch>
          </p:blipFill>
          <p:spPr bwMode="auto">
            <a:xfrm>
              <a:off x="5076056" y="3291830"/>
              <a:ext cx="1152128" cy="100811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91680" y="267494"/>
            <a:ext cx="7056784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Какую рыбу использовали для выведения пород золотых рыбок</a:t>
            </a:r>
            <a:r>
              <a:rPr lang="ru-RU" sz="2800" b="1" dirty="0" smtClean="0"/>
              <a:t>?</a:t>
            </a:r>
            <a:endParaRPr lang="ru-RU" sz="2400" b="1" dirty="0"/>
          </a:p>
        </p:txBody>
      </p:sp>
      <p:sp>
        <p:nvSpPr>
          <p:cNvPr id="3" name="Овал 2"/>
          <p:cNvSpPr/>
          <p:nvPr/>
        </p:nvSpPr>
        <p:spPr>
          <a:xfrm>
            <a:off x="827584" y="33950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С1</a:t>
            </a:r>
            <a:endParaRPr lang="ru-RU" sz="2400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043608" y="1347614"/>
            <a:ext cx="3600400" cy="1656184"/>
            <a:chOff x="1043608" y="1347614"/>
            <a:chExt cx="3600400" cy="1656184"/>
          </a:xfrm>
        </p:grpSpPr>
        <p:pic>
          <p:nvPicPr>
            <p:cNvPr id="12" name="Picture 4" descr="http://freemarket.kiev.ua/images_message/436/297171/907764/168145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1043608" y="1347614"/>
              <a:ext cx="3600400" cy="165618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1043608" y="1347614"/>
              <a:ext cx="1296144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</a:t>
              </a:r>
              <a:r>
                <a:rPr lang="ru-RU" sz="2000" b="1" dirty="0" smtClean="0"/>
                <a:t>. щуку</a:t>
              </a:r>
              <a:endParaRPr lang="ru-RU" sz="20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88024" y="1347614"/>
            <a:ext cx="3600400" cy="1656184"/>
            <a:chOff x="4788024" y="1347614"/>
            <a:chExt cx="3600400" cy="1656184"/>
          </a:xfrm>
        </p:grpSpPr>
        <p:pic>
          <p:nvPicPr>
            <p:cNvPr id="14" name="Picture 2" descr="http://novoivanovskay.ucoz.ru/_si/0/2575478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788024" y="1347614"/>
              <a:ext cx="3600400" cy="165618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0" name="TextBox 9"/>
            <p:cNvSpPr txBox="1"/>
            <p:nvPr/>
          </p:nvSpPr>
          <p:spPr>
            <a:xfrm>
              <a:off x="7236296" y="1347614"/>
              <a:ext cx="1152128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3. окуня</a:t>
              </a:r>
              <a:endParaRPr lang="ru-RU" sz="2000" b="1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788024" y="3219822"/>
            <a:ext cx="3600400" cy="1656184"/>
            <a:chOff x="4788024" y="3219822"/>
            <a:chExt cx="3600400" cy="1656184"/>
          </a:xfrm>
        </p:grpSpPr>
        <p:pic>
          <p:nvPicPr>
            <p:cNvPr id="24580" name="Picture 4" descr="http://1.bp.blogspot.com/-hwBrH5OkKPs/UBUphvj66cI/AAAAAAAAAkg/qxWHocvBPCY/s1600/Common+Carp.jpg"/>
            <p:cNvPicPr>
              <a:picLocks noChangeAspect="1" noChangeArrowheads="1"/>
            </p:cNvPicPr>
            <p:nvPr/>
          </p:nvPicPr>
          <p:blipFill>
            <a:blip r:embed="rId4" cstate="print"/>
            <a:srcRect b="17043"/>
            <a:stretch>
              <a:fillRect/>
            </a:stretch>
          </p:blipFill>
          <p:spPr bwMode="auto">
            <a:xfrm flipH="1">
              <a:off x="4788024" y="3219822"/>
              <a:ext cx="3600400" cy="165618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7236296" y="3219822"/>
              <a:ext cx="1152128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4. карпа</a:t>
              </a:r>
              <a:endParaRPr lang="ru-RU" sz="20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971600" y="3219822"/>
            <a:ext cx="3600400" cy="1656184"/>
            <a:chOff x="971600" y="3219822"/>
            <a:chExt cx="3600400" cy="1656184"/>
          </a:xfrm>
        </p:grpSpPr>
        <p:pic>
          <p:nvPicPr>
            <p:cNvPr id="19" name="Picture 2" descr="http://rybalovstvo.ru/wp-content/uploads/2009/07/karas_s2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971600" y="3219822"/>
              <a:ext cx="3600400" cy="165618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sp>
          <p:nvSpPr>
            <p:cNvPr id="20" name="TextBox 19"/>
            <p:cNvSpPr txBox="1"/>
            <p:nvPr/>
          </p:nvSpPr>
          <p:spPr>
            <a:xfrm>
              <a:off x="971600" y="3219822"/>
              <a:ext cx="1656184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2. карася</a:t>
              </a:r>
              <a:endParaRPr lang="ru-RU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548</Words>
  <Application>Microsoft Office PowerPoint</Application>
  <PresentationFormat>Экран (16:9)</PresentationFormat>
  <Paragraphs>134</Paragraphs>
  <Slides>12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Артем</cp:lastModifiedBy>
  <cp:revision>32</cp:revision>
  <dcterms:created xsi:type="dcterms:W3CDTF">2016-05-18T15:43:02Z</dcterms:created>
  <dcterms:modified xsi:type="dcterms:W3CDTF">2016-06-09T12:07:07Z</dcterms:modified>
</cp:coreProperties>
</file>