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08" r:id="rId3"/>
  </p:sldMasterIdLst>
  <p:notesMasterIdLst>
    <p:notesMasterId r:id="rId36"/>
  </p:notesMasterIdLst>
  <p:sldIdLst>
    <p:sldId id="256" r:id="rId4"/>
    <p:sldId id="267" r:id="rId5"/>
    <p:sldId id="257" r:id="rId6"/>
    <p:sldId id="259" r:id="rId7"/>
    <p:sldId id="261" r:id="rId8"/>
    <p:sldId id="284" r:id="rId9"/>
    <p:sldId id="285" r:id="rId10"/>
    <p:sldId id="286" r:id="rId11"/>
    <p:sldId id="290" r:id="rId12"/>
    <p:sldId id="278" r:id="rId13"/>
    <p:sldId id="291" r:id="rId14"/>
    <p:sldId id="262" r:id="rId15"/>
    <p:sldId id="263" r:id="rId16"/>
    <p:sldId id="264" r:id="rId17"/>
    <p:sldId id="269" r:id="rId18"/>
    <p:sldId id="265" r:id="rId19"/>
    <p:sldId id="268" r:id="rId20"/>
    <p:sldId id="277" r:id="rId21"/>
    <p:sldId id="270" r:id="rId22"/>
    <p:sldId id="271" r:id="rId23"/>
    <p:sldId id="272" r:id="rId24"/>
    <p:sldId id="274" r:id="rId25"/>
    <p:sldId id="282" r:id="rId26"/>
    <p:sldId id="273" r:id="rId27"/>
    <p:sldId id="266" r:id="rId28"/>
    <p:sldId id="275" r:id="rId29"/>
    <p:sldId id="276" r:id="rId30"/>
    <p:sldId id="283" r:id="rId31"/>
    <p:sldId id="279" r:id="rId32"/>
    <p:sldId id="280" r:id="rId33"/>
    <p:sldId id="281" r:id="rId34"/>
    <p:sldId id="287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3333CC"/>
    <a:srgbClr val="006699"/>
    <a:srgbClr val="003366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C993B-8688-45B1-A2F8-3C97DAB87758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1195B4-A770-46E6-B41C-C8FFE0C6CA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Презентацию подготовила учитель географии МОУ</a:t>
            </a:r>
            <a:r>
              <a:rPr lang="ru-RU" b="1" baseline="0" dirty="0" smtClean="0"/>
              <a:t> </a:t>
            </a:r>
          </a:p>
          <a:p>
            <a:pPr algn="ctr"/>
            <a:r>
              <a:rPr lang="ru-RU" b="1" baseline="0" dirty="0" smtClean="0"/>
              <a:t>«Основная общеобразовательная школа №26</a:t>
            </a:r>
            <a:r>
              <a:rPr lang="ru-RU" b="1" dirty="0" smtClean="0"/>
              <a:t>» г.Энгельса</a:t>
            </a:r>
            <a:r>
              <a:rPr lang="ru-RU" b="1" baseline="0" dirty="0" smtClean="0"/>
              <a:t> Саратовской области</a:t>
            </a:r>
          </a:p>
          <a:p>
            <a:pPr algn="ctr"/>
            <a:r>
              <a:rPr lang="ru-RU" b="1" dirty="0" smtClean="0"/>
              <a:t>Козлова Лариса Владимировна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195B4-A770-46E6-B41C-C8FFE0C6CA2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CEEF5E-250E-47D1-BCAB-35B5F3753716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2662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defTabSz="449263" eaLnBrk="0" hangingPunct="0"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18175C0F-13CD-474C-AFDD-65BB84DE77FE}" type="slidenum">
              <a:rPr lang="ru-RU" sz="120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pPr algn="r" defTabSz="449263" eaLnBrk="0" hangingPunct="0">
                <a:buClr>
                  <a:srgbClr val="000000"/>
                </a:buClr>
                <a:buSzPct val="100000"/>
                <a:buFont typeface="Arial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11</a:t>
            </a:fld>
            <a:endParaRPr lang="ru-RU" sz="120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2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26629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wrap="none" lIns="90000" tIns="46800" rIns="90000" bIns="46800" anchor="ctr"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195B4-A770-46E6-B41C-C8FFE0C6CA22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3D7EEC1-A631-4AE5-9F95-7DEE3E9C2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06D576-B7E8-4F80-A47D-B1DB8DC9B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9D30A1-EFA2-4F5D-A238-65E553504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59431B2-C8BC-4E51-9779-D37811C8760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3121AB-E15D-446F-BE7A-6A1E4CDB76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F9A42C-301C-487E-B816-5AA3AF9F02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50097-0075-401F-A837-2060F4897A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7A133E-CB9A-4C9E-AD56-AAA4A038E2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F38A2D-009A-4F5C-A7BB-4455A69CEF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2CA348-928B-4C1B-B404-F3D0B2E195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3159B-FFA0-4278-B059-4CBBB61857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17368B-F435-4F89-AE1C-5F75CC90D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1D653D-7535-4EE4-BF7C-C8C47B82B22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2D767-69E7-44BF-8601-F5CCB31705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A98FEE-4763-4E13-864A-FDEF61AD5E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0" y="5943600"/>
            <a:ext cx="9144000" cy="9144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3366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995988"/>
          </a:xfrm>
          <a:prstGeom prst="rect">
            <a:avLst/>
          </a:prstGeom>
          <a:noFill/>
        </p:spPr>
      </p:pic>
      <p:sp>
        <p:nvSpPr>
          <p:cNvPr id="6153" name="Freeform 9"/>
          <p:cNvSpPr>
            <a:spLocks/>
          </p:cNvSpPr>
          <p:nvPr/>
        </p:nvSpPr>
        <p:spPr bwMode="auto">
          <a:xfrm>
            <a:off x="0" y="0"/>
            <a:ext cx="4114800" cy="6858000"/>
          </a:xfrm>
          <a:custGeom>
            <a:avLst/>
            <a:gdLst/>
            <a:ahLst/>
            <a:cxnLst>
              <a:cxn ang="0">
                <a:pos x="624" y="0"/>
              </a:cxn>
              <a:cxn ang="0">
                <a:pos x="0" y="0"/>
              </a:cxn>
              <a:cxn ang="0">
                <a:pos x="0" y="4320"/>
              </a:cxn>
              <a:cxn ang="0">
                <a:pos x="2592" y="4320"/>
              </a:cxn>
              <a:cxn ang="0">
                <a:pos x="1552" y="3891"/>
              </a:cxn>
              <a:cxn ang="0">
                <a:pos x="935" y="3362"/>
              </a:cxn>
              <a:cxn ang="0">
                <a:pos x="570" y="2809"/>
              </a:cxn>
              <a:cxn ang="0">
                <a:pos x="306" y="2233"/>
              </a:cxn>
              <a:cxn ang="0">
                <a:pos x="192" y="1728"/>
              </a:cxn>
              <a:cxn ang="0">
                <a:pos x="170" y="1176"/>
              </a:cxn>
              <a:cxn ang="0">
                <a:pos x="200" y="782"/>
              </a:cxn>
              <a:cxn ang="0">
                <a:pos x="376" y="312"/>
              </a:cxn>
              <a:cxn ang="0">
                <a:pos x="624" y="0"/>
              </a:cxn>
            </a:cxnLst>
            <a:rect l="0" t="0" r="r" b="b"/>
            <a:pathLst>
              <a:path w="2592" h="4320">
                <a:moveTo>
                  <a:pt x="624" y="0"/>
                </a:moveTo>
                <a:lnTo>
                  <a:pt x="0" y="0"/>
                </a:lnTo>
                <a:lnTo>
                  <a:pt x="0" y="4320"/>
                </a:lnTo>
                <a:lnTo>
                  <a:pt x="2592" y="4320"/>
                </a:lnTo>
                <a:cubicBezTo>
                  <a:pt x="2592" y="4320"/>
                  <a:pt x="1828" y="4051"/>
                  <a:pt x="1552" y="3891"/>
                </a:cubicBezTo>
                <a:cubicBezTo>
                  <a:pt x="1276" y="3731"/>
                  <a:pt x="1095" y="3545"/>
                  <a:pt x="935" y="3362"/>
                </a:cubicBezTo>
                <a:cubicBezTo>
                  <a:pt x="775" y="3179"/>
                  <a:pt x="675" y="2997"/>
                  <a:pt x="570" y="2809"/>
                </a:cubicBezTo>
                <a:cubicBezTo>
                  <a:pt x="465" y="2621"/>
                  <a:pt x="369" y="2413"/>
                  <a:pt x="306" y="2233"/>
                </a:cubicBezTo>
                <a:cubicBezTo>
                  <a:pt x="239" y="2056"/>
                  <a:pt x="212" y="1928"/>
                  <a:pt x="192" y="1728"/>
                </a:cubicBezTo>
                <a:cubicBezTo>
                  <a:pt x="175" y="1551"/>
                  <a:pt x="162" y="1336"/>
                  <a:pt x="170" y="1176"/>
                </a:cubicBezTo>
                <a:cubicBezTo>
                  <a:pt x="171" y="1018"/>
                  <a:pt x="176" y="899"/>
                  <a:pt x="200" y="782"/>
                </a:cubicBezTo>
                <a:cubicBezTo>
                  <a:pt x="224" y="665"/>
                  <a:pt x="305" y="430"/>
                  <a:pt x="376" y="312"/>
                </a:cubicBezTo>
                <a:cubicBezTo>
                  <a:pt x="447" y="194"/>
                  <a:pt x="563" y="62"/>
                  <a:pt x="624" y="0"/>
                </a:cubicBezTo>
                <a:close/>
              </a:path>
            </a:pathLst>
          </a:custGeom>
          <a:gradFill rotWithShape="1">
            <a:gsLst>
              <a:gs pos="0">
                <a:srgbClr val="FF9900"/>
              </a:gs>
              <a:gs pos="100000">
                <a:srgbClr val="336699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6155" name="Picture 11" descr="s003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00" y="4191000"/>
            <a:ext cx="457200" cy="457200"/>
          </a:xfrm>
          <a:prstGeom prst="rect">
            <a:avLst/>
          </a:prstGeom>
          <a:noFill/>
        </p:spPr>
      </p:pic>
      <p:sp>
        <p:nvSpPr>
          <p:cNvPr id="6158" name="Rectangle 14"/>
          <p:cNvSpPr>
            <a:spLocks noGrp="1" noChangeArrowheads="1"/>
          </p:cNvSpPr>
          <p:nvPr>
            <p:ph type="dt" sz="quarter" idx="2"/>
          </p:nvPr>
        </p:nvSpPr>
        <p:spPr>
          <a:xfrm>
            <a:off x="0" y="6381750"/>
            <a:ext cx="2133600" cy="47625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15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81750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6160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629400" y="6381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3D7EEC1-A631-4AE5-9F95-7DEE3E9C2A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154" name="AutoShape 10"/>
          <p:cNvSpPr>
            <a:spLocks noChangeArrowheads="1"/>
          </p:cNvSpPr>
          <p:nvPr/>
        </p:nvSpPr>
        <p:spPr bwMode="auto">
          <a:xfrm>
            <a:off x="609600" y="4114800"/>
            <a:ext cx="7848600" cy="2286000"/>
          </a:xfrm>
          <a:prstGeom prst="roundRect">
            <a:avLst>
              <a:gd name="adj" fmla="val 16667"/>
            </a:avLst>
          </a:prstGeom>
          <a:solidFill>
            <a:srgbClr val="336699">
              <a:alpha val="42999"/>
            </a:srgbClr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9200" prstMaterial="legacyMetal">
            <a:bevelT w="13500" h="13500" prst="angle"/>
            <a:bevelB w="13500" h="13500" prst="angle"/>
            <a:extrusionClr>
              <a:srgbClr val="336699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762000" y="4191000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57912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F17368B-F435-4F89-AE1C-5F75CC90D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C5D392E-1CB6-4F15-A7FC-4B4274A629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D47EAE7-9787-46A1-8CC7-D9CA2A73B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B8D1501-A80F-4DC6-A4CE-9ACCC3CFDD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B3FA45F-00C7-48AD-9CC8-42F48A6D3A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F152F4D-CBAA-457F-8346-330CB42797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5D392E-1CB6-4F15-A7FC-4B4274A629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F05576E-E16A-4E82-9EF9-3BBA9F8E3A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601C79F-12BA-40F9-9811-491182D090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106D576-B7E8-4F80-A47D-B1DB8DC9B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49D30A1-EFA2-4F5D-A238-65E553504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7EAE7-9787-46A1-8CC7-D9CA2A73B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D1501-A80F-4DC6-A4CE-9ACCC3CFDD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3FA45F-00C7-48AD-9CC8-42F48A6D3A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152F4D-CBAA-457F-8346-330CB42797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05576E-E16A-4E82-9EF9-3BBA9F8E3A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01C79F-12BA-40F9-9811-491182D090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CC1C3A0-A61B-4D45-9EB5-1BA5CE5DFC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heel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3B7BA04-6231-4F43-A309-5787DE32BFAD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heel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90600" cy="6858000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001000" y="0"/>
            <a:ext cx="1143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9900">
                  <a:alpha val="82001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34" name="Picture 10" descr="glabal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gray">
          <a:xfrm>
            <a:off x="381000" y="152400"/>
            <a:ext cx="815975" cy="838200"/>
          </a:xfrm>
          <a:prstGeom prst="rect">
            <a:avLst/>
          </a:prstGeom>
          <a:noFill/>
        </p:spPr>
      </p:pic>
      <p:sp>
        <p:nvSpPr>
          <p:cNvPr id="103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CC1C3A0-A61B-4D45-9EB5-1BA5CE5DFC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wheel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1.jpeg"/><Relationship Id="rId4" Type="http://schemas.openxmlformats.org/officeDocument/2006/relationships/image" Target="../media/image7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4.xml"/><Relationship Id="rId1" Type="http://schemas.openxmlformats.org/officeDocument/2006/relationships/video" Target="file:///D:\&#1052;&#1086;&#1080;%20&#1076;&#1086;&#1082;&#1091;&#1084;&#1077;&#1085;&#1090;&#1099;\&#1054;&#1073;&#1097;&#1080;&#1077;%20&#1076;&#1086;&#1082;&#1091;&#1084;&#1077;&#1085;&#1090;&#1099;\&#1051;&#1072;&#1088;&#1080;&#1089;&#1072;%20-%20&#1076;&#1086;&#1082;&#1091;&#1084;&#1077;&#1085;&#1090;&#1099;\&#1042;&#1080;&#1076;&#1077;&#1086;%20&#1080;%20&#1087;&#1088;&#1077;&#1079;&#1077;&#1085;&#1090;&#1072;&#1094;&#1080;&#1080;%20&#1076;&#1083;&#1103;%20&#1096;&#1082;&#1086;&#1083;&#1099;\&#1055;&#1088;&#1077;&#1079;&#1077;&#1085;&#1090;&#1072;&#1094;&#1080;&#1080;1\&#1057;&#1084;&#1103;&#1090;&#1080;&#1077;%20&#1075;&#1087;.av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43608" y="4797152"/>
            <a:ext cx="7200800" cy="1224136"/>
          </a:xfrm>
        </p:spPr>
        <p:txBody>
          <a:bodyPr/>
          <a:lstStyle/>
          <a:p>
            <a:r>
              <a:rPr lang="ru-RU" sz="6600" b="1" dirty="0">
                <a:latin typeface="Arno Pro Smbd Caption" pitchFamily="18" charset="0"/>
              </a:rPr>
              <a:t>Вздохи Земли</a:t>
            </a:r>
          </a:p>
        </p:txBody>
      </p:sp>
      <p:pic>
        <p:nvPicPr>
          <p:cNvPr id="7" name="Рисунок 6" descr="glob-seism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260648"/>
            <a:ext cx="9144000" cy="4547567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325595302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79512" y="188640"/>
            <a:ext cx="8784976" cy="6464947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711864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6386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 eaLnBrk="0" hangingPunct="0">
              <a:buClr>
                <a:srgbClr val="000000"/>
              </a:buClr>
              <a:buSzPct val="100000"/>
              <a:buFont typeface="Arial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 eaLnBrk="0" hangingPunct="0">
              <a:buClr>
                <a:srgbClr val="000000"/>
              </a:buClr>
              <a:buSzPct val="100000"/>
              <a:buFont typeface="Arial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16389" name="Text Box 4"/>
          <p:cNvSpPr txBox="1">
            <a:spLocks noChangeArrowheads="1"/>
          </p:cNvSpPr>
          <p:nvPr/>
        </p:nvSpPr>
        <p:spPr bwMode="auto">
          <a:xfrm>
            <a:off x="0" y="260351"/>
            <a:ext cx="9144000" cy="11230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 defTabSz="449263" eaLnBrk="0" hangingPunct="0">
              <a:spcBef>
                <a:spcPts val="2500"/>
              </a:spcBef>
              <a:buClr>
                <a:srgbClr val="FF3300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dirty="0">
                <a:solidFill>
                  <a:srgbClr val="FFFF00"/>
                </a:solidFill>
              </a:rPr>
              <a:t>Тихоокеанское огненное </a:t>
            </a:r>
            <a:r>
              <a:rPr lang="ru-RU" sz="3600" b="1" dirty="0" smtClean="0">
                <a:solidFill>
                  <a:srgbClr val="FFFF00"/>
                </a:solidFill>
              </a:rPr>
              <a:t>кольцо</a:t>
            </a:r>
            <a:endParaRPr lang="en-US" sz="1000" b="1" dirty="0" smtClean="0">
              <a:solidFill>
                <a:srgbClr val="FFFF00"/>
              </a:solidFill>
            </a:endParaRPr>
          </a:p>
          <a:p>
            <a:pPr algn="ctr" defTabSz="449263" eaLnBrk="0" hangingPunct="0">
              <a:spcBef>
                <a:spcPts val="2500"/>
              </a:spcBef>
              <a:buClr>
                <a:srgbClr val="FF3300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000" b="1" dirty="0">
              <a:solidFill>
                <a:srgbClr val="FFFF00"/>
              </a:solidFill>
            </a:endParaRPr>
          </a:p>
        </p:txBody>
      </p:sp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268760"/>
            <a:ext cx="9144000" cy="587727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6853238" y="2336800"/>
            <a:ext cx="2327275" cy="4344988"/>
          </a:xfrm>
          <a:custGeom>
            <a:avLst/>
            <a:gdLst>
              <a:gd name="T0" fmla="*/ 2147483647 w 1466"/>
              <a:gd name="T1" fmla="*/ 2147483647 h 2737"/>
              <a:gd name="T2" fmla="*/ 2147483647 w 1466"/>
              <a:gd name="T3" fmla="*/ 2147483647 h 2737"/>
              <a:gd name="T4" fmla="*/ 2147483647 w 1466"/>
              <a:gd name="T5" fmla="*/ 2147483647 h 2737"/>
              <a:gd name="T6" fmla="*/ 2147483647 w 1466"/>
              <a:gd name="T7" fmla="*/ 2147483647 h 2737"/>
              <a:gd name="T8" fmla="*/ 2147483647 w 1466"/>
              <a:gd name="T9" fmla="*/ 2147483647 h 2737"/>
              <a:gd name="T10" fmla="*/ 2147483647 w 1466"/>
              <a:gd name="T11" fmla="*/ 2147483647 h 273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66"/>
              <a:gd name="T19" fmla="*/ 0 h 2737"/>
              <a:gd name="T20" fmla="*/ 1466 w 1466"/>
              <a:gd name="T21" fmla="*/ 2737 h 273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66" h="2737">
                <a:moveTo>
                  <a:pt x="1330" y="144"/>
                </a:moveTo>
                <a:cubicBezTo>
                  <a:pt x="1141" y="72"/>
                  <a:pt x="952" y="0"/>
                  <a:pt x="740" y="144"/>
                </a:cubicBezTo>
                <a:cubicBezTo>
                  <a:pt x="528" y="288"/>
                  <a:pt x="0" y="719"/>
                  <a:pt x="60" y="1006"/>
                </a:cubicBezTo>
                <a:cubicBezTo>
                  <a:pt x="120" y="1293"/>
                  <a:pt x="959" y="1602"/>
                  <a:pt x="1103" y="1867"/>
                </a:cubicBezTo>
                <a:cubicBezTo>
                  <a:pt x="1247" y="2132"/>
                  <a:pt x="861" y="2449"/>
                  <a:pt x="922" y="2593"/>
                </a:cubicBezTo>
                <a:cubicBezTo>
                  <a:pt x="983" y="2737"/>
                  <a:pt x="1375" y="2706"/>
                  <a:pt x="1466" y="2729"/>
                </a:cubicBezTo>
              </a:path>
            </a:pathLst>
          </a:custGeom>
          <a:noFill/>
          <a:ln w="5724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defTabSz="449263" eaLnBrk="0" hangingPunct="0">
              <a:buClr>
                <a:srgbClr val="000000"/>
              </a:buClr>
              <a:buSzPct val="100000"/>
              <a:buFont typeface="Arial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29703" name="AutoShape 7"/>
          <p:cNvSpPr>
            <a:spLocks noChangeArrowheads="1"/>
          </p:cNvSpPr>
          <p:nvPr/>
        </p:nvSpPr>
        <p:spPr bwMode="auto">
          <a:xfrm>
            <a:off x="250825" y="2133600"/>
            <a:ext cx="1955800" cy="4535488"/>
          </a:xfrm>
          <a:custGeom>
            <a:avLst/>
            <a:gdLst>
              <a:gd name="T0" fmla="*/ 0 w 1232"/>
              <a:gd name="T1" fmla="*/ 0 h 2857"/>
              <a:gd name="T2" fmla="*/ 2147483647 w 1232"/>
              <a:gd name="T3" fmla="*/ 2147483647 h 2857"/>
              <a:gd name="T4" fmla="*/ 2147483647 w 1232"/>
              <a:gd name="T5" fmla="*/ 2147483647 h 2857"/>
              <a:gd name="T6" fmla="*/ 2147483647 w 1232"/>
              <a:gd name="T7" fmla="*/ 2147483647 h 2857"/>
              <a:gd name="T8" fmla="*/ 2147483647 w 1232"/>
              <a:gd name="T9" fmla="*/ 2147483647 h 2857"/>
              <a:gd name="T10" fmla="*/ 2147483647 w 1232"/>
              <a:gd name="T11" fmla="*/ 2147483647 h 28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32"/>
              <a:gd name="T19" fmla="*/ 0 h 2857"/>
              <a:gd name="T20" fmla="*/ 1232 w 1232"/>
              <a:gd name="T21" fmla="*/ 2857 h 28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32" h="2857">
                <a:moveTo>
                  <a:pt x="0" y="0"/>
                </a:moveTo>
                <a:cubicBezTo>
                  <a:pt x="174" y="256"/>
                  <a:pt x="348" y="513"/>
                  <a:pt x="499" y="725"/>
                </a:cubicBezTo>
                <a:cubicBezTo>
                  <a:pt x="650" y="937"/>
                  <a:pt x="810" y="1104"/>
                  <a:pt x="908" y="1270"/>
                </a:cubicBezTo>
                <a:cubicBezTo>
                  <a:pt x="1006" y="1436"/>
                  <a:pt x="1036" y="1580"/>
                  <a:pt x="1089" y="1723"/>
                </a:cubicBezTo>
                <a:cubicBezTo>
                  <a:pt x="1142" y="1866"/>
                  <a:pt x="1232" y="1942"/>
                  <a:pt x="1225" y="2131"/>
                </a:cubicBezTo>
                <a:cubicBezTo>
                  <a:pt x="1218" y="2320"/>
                  <a:pt x="1131" y="2588"/>
                  <a:pt x="1044" y="2857"/>
                </a:cubicBezTo>
              </a:path>
            </a:pathLst>
          </a:custGeom>
          <a:noFill/>
          <a:ln w="5724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defTabSz="449263" eaLnBrk="0" hangingPunct="0">
              <a:buClr>
                <a:srgbClr val="000000"/>
              </a:buClr>
              <a:buSzPct val="100000"/>
              <a:buFont typeface="Arial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3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7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animBg="1"/>
      <p:bldP spid="2970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274638"/>
            <a:ext cx="7283152" cy="490066"/>
          </a:xfrm>
        </p:spPr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</a:rPr>
              <a:t>Извержение вулканов</a:t>
            </a:r>
            <a:endParaRPr lang="ru-RU" b="1" dirty="0">
              <a:solidFill>
                <a:schemeClr val="accent2"/>
              </a:solidFill>
            </a:endParaRPr>
          </a:p>
        </p:txBody>
      </p:sp>
      <p:pic>
        <p:nvPicPr>
          <p:cNvPr id="8" name="Рисунок 7" descr="1253681750_image00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5535" y="4077072"/>
            <a:ext cx="4104457" cy="2592288"/>
          </a:xfrm>
          <a:prstGeom prst="rect">
            <a:avLst/>
          </a:prstGeom>
        </p:spPr>
      </p:pic>
      <p:pic>
        <p:nvPicPr>
          <p:cNvPr id="11" name="Рисунок 10" descr="3433797_8d96441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44008" y="980728"/>
            <a:ext cx="4284269" cy="5688632"/>
          </a:xfrm>
          <a:prstGeom prst="rect">
            <a:avLst/>
          </a:prstGeom>
        </p:spPr>
      </p:pic>
      <p:pic>
        <p:nvPicPr>
          <p:cNvPr id="13" name="Содержимое 12" descr="57842388_1271412632_10032009120323v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395536" y="980728"/>
            <a:ext cx="4117548" cy="3024336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274638"/>
            <a:ext cx="7632848" cy="634082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accent6"/>
                </a:solidFill>
              </a:rPr>
              <a:t>Выбросы вулканического пепла</a:t>
            </a:r>
            <a:endParaRPr lang="ru-RU" sz="3600" b="1" dirty="0">
              <a:solidFill>
                <a:schemeClr val="accent6"/>
              </a:solidFill>
            </a:endParaRPr>
          </a:p>
        </p:txBody>
      </p:sp>
      <p:pic>
        <p:nvPicPr>
          <p:cNvPr id="6" name="Содержимое 5" descr="vulkan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23528" y="980729"/>
            <a:ext cx="4110406" cy="2736304"/>
          </a:xfrm>
        </p:spPr>
      </p:pic>
      <p:pic>
        <p:nvPicPr>
          <p:cNvPr id="7" name="Рисунок 6" descr="200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3528" y="3933056"/>
            <a:ext cx="4114743" cy="2736304"/>
          </a:xfrm>
          <a:prstGeom prst="rect">
            <a:avLst/>
          </a:prstGeom>
        </p:spPr>
      </p:pic>
      <p:pic>
        <p:nvPicPr>
          <p:cNvPr id="8" name="Рисунок 7" descr="224096363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16016" y="980728"/>
            <a:ext cx="4177159" cy="2703838"/>
          </a:xfrm>
          <a:prstGeom prst="rect">
            <a:avLst/>
          </a:prstGeom>
        </p:spPr>
      </p:pic>
      <p:pic>
        <p:nvPicPr>
          <p:cNvPr id="10" name="Рисунок 9" descr="1271749303_1439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16016" y="3905672"/>
            <a:ext cx="4163540" cy="2763688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274638"/>
            <a:ext cx="7499176" cy="490066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3366"/>
                </a:solidFill>
              </a:rPr>
              <a:t>Вулканы Камчатки</a:t>
            </a:r>
            <a:endParaRPr lang="ru-RU" sz="3600" b="1" dirty="0">
              <a:solidFill>
                <a:srgbClr val="003366"/>
              </a:solidFill>
            </a:endParaRPr>
          </a:p>
        </p:txBody>
      </p:sp>
      <p:pic>
        <p:nvPicPr>
          <p:cNvPr id="6" name="Содержимое 5" descr="386-big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499992" y="836712"/>
            <a:ext cx="4255820" cy="2743884"/>
          </a:xfrm>
        </p:spPr>
      </p:pic>
      <p:pic>
        <p:nvPicPr>
          <p:cNvPr id="7" name="Рисунок 6" descr="bezymjanny-2005-02-1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512" y="836712"/>
            <a:ext cx="4176464" cy="2774492"/>
          </a:xfrm>
          <a:prstGeom prst="rect">
            <a:avLst/>
          </a:prstGeom>
        </p:spPr>
      </p:pic>
      <p:pic>
        <p:nvPicPr>
          <p:cNvPr id="9" name="Рисунок 8" descr="0a2b1a5872c409d47ed78d84d4d87e2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3789040"/>
            <a:ext cx="4176464" cy="2906603"/>
          </a:xfrm>
          <a:prstGeom prst="rect">
            <a:avLst/>
          </a:prstGeom>
        </p:spPr>
      </p:pic>
      <p:pic>
        <p:nvPicPr>
          <p:cNvPr id="10" name="Рисунок 9" descr="picture_preview_5717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572000" y="3861048"/>
            <a:ext cx="4176464" cy="2803494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562074"/>
          </a:xfrm>
        </p:spPr>
        <p:txBody>
          <a:bodyPr/>
          <a:lstStyle/>
          <a:p>
            <a:r>
              <a:rPr lang="ru-RU" sz="3600" b="1" dirty="0" smtClean="0">
                <a:solidFill>
                  <a:srgbClr val="3333FF"/>
                </a:solidFill>
              </a:rPr>
              <a:t>Гейзеры и горячие источники</a:t>
            </a:r>
            <a:endParaRPr lang="ru-RU" sz="3600" b="1" dirty="0">
              <a:solidFill>
                <a:srgbClr val="3333FF"/>
              </a:solidFill>
            </a:endParaRPr>
          </a:p>
        </p:txBody>
      </p:sp>
      <p:pic>
        <p:nvPicPr>
          <p:cNvPr id="4" name="Содержимое 3" descr="55169652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23528" y="980728"/>
            <a:ext cx="3806576" cy="2880320"/>
          </a:xfrm>
        </p:spPr>
      </p:pic>
      <p:pic>
        <p:nvPicPr>
          <p:cNvPr id="5" name="Рисунок 4" descr="5806da6b0fd1b7e88a0c4890150_prev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3528" y="3933056"/>
            <a:ext cx="3816424" cy="2633341"/>
          </a:xfrm>
          <a:prstGeom prst="rect">
            <a:avLst/>
          </a:prstGeom>
        </p:spPr>
      </p:pic>
      <p:pic>
        <p:nvPicPr>
          <p:cNvPr id="6" name="Рисунок 5" descr="6cc8c9e388fa08e8d3fcb58cf9036654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355976" y="908720"/>
            <a:ext cx="4464496" cy="5733256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274638"/>
            <a:ext cx="7499176" cy="70609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6699"/>
                </a:solidFill>
              </a:rPr>
              <a:t>Долина Гейзеров на Камчатке</a:t>
            </a:r>
            <a:endParaRPr lang="ru-RU" sz="3600" b="1" dirty="0">
              <a:solidFill>
                <a:srgbClr val="006699"/>
              </a:solidFill>
            </a:endParaRPr>
          </a:p>
        </p:txBody>
      </p:sp>
      <p:pic>
        <p:nvPicPr>
          <p:cNvPr id="6" name="Содержимое 5" descr="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827584" y="1124744"/>
            <a:ext cx="7704856" cy="5471396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764704"/>
            <a:ext cx="2016224" cy="504056"/>
          </a:xfrm>
        </p:spPr>
        <p:txBody>
          <a:bodyPr/>
          <a:lstStyle/>
          <a:p>
            <a:r>
              <a:rPr lang="ru-RU" sz="2000" b="1" dirty="0" smtClean="0"/>
              <a:t>Гейзер</a:t>
            </a:r>
            <a:endParaRPr lang="ru-RU" sz="2000" b="1" dirty="0"/>
          </a:p>
        </p:txBody>
      </p:sp>
      <p:pic>
        <p:nvPicPr>
          <p:cNvPr id="4" name="Содержимое 3" descr="400_F_2404307_hogvRoKMNOtHIoLrj6pDjk7VWX3Qwo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355976" y="332656"/>
            <a:ext cx="4392488" cy="2910979"/>
          </a:xfrm>
        </p:spPr>
      </p:pic>
      <p:pic>
        <p:nvPicPr>
          <p:cNvPr id="5" name="Рисунок 4" descr="image00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55976" y="3356992"/>
            <a:ext cx="4392488" cy="3240360"/>
          </a:xfrm>
          <a:prstGeom prst="rect">
            <a:avLst/>
          </a:prstGeom>
        </p:spPr>
      </p:pic>
      <p:pic>
        <p:nvPicPr>
          <p:cNvPr id="7" name="Рисунок 6" descr="11_20091009_allcountry_556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23528" y="1412776"/>
            <a:ext cx="3888432" cy="5112568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Образование вулкана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17" name="Содержимое 16" descr="Рисунок3с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755576" y="1052736"/>
            <a:ext cx="7775530" cy="5544616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776864" cy="850106"/>
          </a:xfrm>
        </p:spPr>
        <p:txBody>
          <a:bodyPr/>
          <a:lstStyle/>
          <a:p>
            <a:r>
              <a:rPr lang="ru-RU" sz="2800" b="1" dirty="0" smtClean="0"/>
              <a:t>Цунами – последствие землетрясения</a:t>
            </a:r>
            <a:endParaRPr lang="ru-RU" sz="2800" b="1" dirty="0"/>
          </a:p>
        </p:txBody>
      </p:sp>
      <p:pic>
        <p:nvPicPr>
          <p:cNvPr id="6" name="Содержимое 5" descr="1288097512_1.gif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51520" y="1196752"/>
            <a:ext cx="5904655" cy="5400600"/>
          </a:xfrm>
        </p:spPr>
      </p:pic>
      <p:pic>
        <p:nvPicPr>
          <p:cNvPr id="7" name="Рисунок 6" descr="tsunami_large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72200" y="1196752"/>
            <a:ext cx="2520280" cy="2952328"/>
          </a:xfrm>
          <a:prstGeom prst="rect">
            <a:avLst/>
          </a:prstGeom>
        </p:spPr>
      </p:pic>
      <p:pic>
        <p:nvPicPr>
          <p:cNvPr id="8" name="Рисунок 7" descr="fran133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372200" y="4221088"/>
            <a:ext cx="2520280" cy="2376264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b="1" dirty="0" smtClean="0"/>
              <a:t>Землетрясения</a:t>
            </a:r>
            <a:endParaRPr lang="ru-RU" b="1" dirty="0"/>
          </a:p>
        </p:txBody>
      </p:sp>
      <p:pic>
        <p:nvPicPr>
          <p:cNvPr id="4" name="Содержимое 3" descr="Рисунок5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79511" y="1124744"/>
            <a:ext cx="5868115" cy="5040560"/>
          </a:xfrm>
        </p:spPr>
      </p:pic>
      <p:pic>
        <p:nvPicPr>
          <p:cNvPr id="5" name="Рисунок 4" descr="zemletr-ruin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56176" y="4077072"/>
            <a:ext cx="2718408" cy="2016224"/>
          </a:xfrm>
          <a:prstGeom prst="rect">
            <a:avLst/>
          </a:prstGeom>
        </p:spPr>
      </p:pic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150910" y="1124744"/>
            <a:ext cx="2669562" cy="2736303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7704856" cy="792088"/>
          </a:xfrm>
        </p:spPr>
        <p:txBody>
          <a:bodyPr/>
          <a:lstStyle/>
          <a:p>
            <a:r>
              <a:rPr lang="ru-RU" sz="2400" b="1" dirty="0" smtClean="0"/>
              <a:t>Гигантская волна разрушает все на своем пути</a:t>
            </a:r>
            <a:endParaRPr lang="ru-RU" sz="2400" b="1" dirty="0"/>
          </a:p>
        </p:txBody>
      </p:sp>
      <p:pic>
        <p:nvPicPr>
          <p:cNvPr id="4" name="Содержимое 3" descr="4fc8a06a1665091b453178171448bb1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491880" y="1196752"/>
            <a:ext cx="5472608" cy="5153732"/>
          </a:xfrm>
        </p:spPr>
      </p:pic>
      <p:pic>
        <p:nvPicPr>
          <p:cNvPr id="6" name="Рисунок 5" descr="1049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512" y="1484784"/>
            <a:ext cx="3168352" cy="2376264"/>
          </a:xfrm>
          <a:prstGeom prst="rect">
            <a:avLst/>
          </a:prstGeom>
        </p:spPr>
      </p:pic>
      <p:pic>
        <p:nvPicPr>
          <p:cNvPr id="9" name="Рисунок 8" descr="d0bfd0bed0b6d0b0d180-d18fd0bfd0bed0bdd0b8d18f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1" y="4205126"/>
            <a:ext cx="3168353" cy="2122615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 descr="65045164_1286568981_0_1cd8e_bfca330d_X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3528" y="188640"/>
            <a:ext cx="8568952" cy="6498722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_36c_1fb42e1_XL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23528" y="548680"/>
            <a:ext cx="8568951" cy="6048672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956376" cy="562074"/>
          </a:xfrm>
        </p:spPr>
        <p:txBody>
          <a:bodyPr/>
          <a:lstStyle/>
          <a:p>
            <a:r>
              <a:rPr lang="ru-RU" sz="2800" b="1" dirty="0" smtClean="0"/>
              <a:t>Огромная волна накрывает прибрежную часть города</a:t>
            </a:r>
            <a:endParaRPr lang="ru-RU" sz="2800" b="1" dirty="0"/>
          </a:p>
        </p:txBody>
      </p:sp>
      <p:pic>
        <p:nvPicPr>
          <p:cNvPr id="4" name="Содержимое 3" descr="KXvuTaqBaIu36AazA4MuvnmPp35BXy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683568" y="1052736"/>
            <a:ext cx="7920880" cy="5596935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274638"/>
            <a:ext cx="3888432" cy="346050"/>
          </a:xfrm>
        </p:spPr>
        <p:txBody>
          <a:bodyPr/>
          <a:lstStyle/>
          <a:p>
            <a:r>
              <a:rPr lang="ru-RU" sz="2400" b="1" dirty="0" smtClean="0"/>
              <a:t>Жертвы цунами</a:t>
            </a:r>
            <a:endParaRPr lang="ru-RU" sz="2400" b="1" dirty="0"/>
          </a:p>
        </p:txBody>
      </p:sp>
      <p:pic>
        <p:nvPicPr>
          <p:cNvPr id="6" name="Рисунок 5" descr="boy-in-tsunami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188640"/>
            <a:ext cx="3600400" cy="2584825"/>
          </a:xfrm>
          <a:prstGeom prst="rect">
            <a:avLst/>
          </a:prstGeom>
        </p:spPr>
      </p:pic>
      <p:pic>
        <p:nvPicPr>
          <p:cNvPr id="8" name="Рисунок 7" descr="9091432422299001354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067944" y="692697"/>
            <a:ext cx="4896544" cy="5616624"/>
          </a:xfrm>
          <a:prstGeom prst="rect">
            <a:avLst/>
          </a:prstGeom>
        </p:spPr>
      </p:pic>
      <p:pic>
        <p:nvPicPr>
          <p:cNvPr id="10" name="Содержимое 9" descr="costa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251520" y="2996952"/>
            <a:ext cx="3600400" cy="3645024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7571184" cy="792088"/>
          </a:xfrm>
        </p:spPr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Катастрофические разрушения в результате цунами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0Y9GAE0M5UKXTKDKhFzhxA9HyXt05G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95536" y="1130931"/>
            <a:ext cx="3672408" cy="2542693"/>
          </a:xfrm>
        </p:spPr>
      </p:pic>
      <p:pic>
        <p:nvPicPr>
          <p:cNvPr id="5" name="Рисунок 4" descr="4322_source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44008" y="1196752"/>
            <a:ext cx="4104456" cy="5328592"/>
          </a:xfrm>
          <a:prstGeom prst="rect">
            <a:avLst/>
          </a:prstGeom>
        </p:spPr>
      </p:pic>
      <p:pic>
        <p:nvPicPr>
          <p:cNvPr id="6" name="Рисунок 5" descr="o_49886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23528" y="3752782"/>
            <a:ext cx="3744416" cy="2808312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823728_tolko-posmotrev-v-glaza-smerti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39552" y="188640"/>
            <a:ext cx="8280920" cy="6497961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63408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3333CC"/>
                </a:solidFill>
              </a:rPr>
              <a:t>Образование волн- цунами</a:t>
            </a:r>
            <a:endParaRPr lang="ru-RU" sz="3600" b="1" dirty="0">
              <a:solidFill>
                <a:srgbClr val="3333CC"/>
              </a:solidFill>
            </a:endParaRPr>
          </a:p>
        </p:txBody>
      </p:sp>
      <p:pic>
        <p:nvPicPr>
          <p:cNvPr id="4" name="Содержимое 3" descr="SCI99b15N8-9_H01_00904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51520" y="1268760"/>
            <a:ext cx="5544616" cy="5256584"/>
          </a:xfrm>
        </p:spPr>
      </p:pic>
      <p:pic>
        <p:nvPicPr>
          <p:cNvPr id="5" name="Рисунок 4" descr="tsu_0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012160" y="1196752"/>
            <a:ext cx="2972969" cy="5400600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7499176" cy="576064"/>
          </a:xfrm>
        </p:spPr>
        <p:txBody>
          <a:bodyPr/>
          <a:lstStyle/>
          <a:p>
            <a:r>
              <a:rPr lang="ru-RU" sz="2000" b="1" dirty="0" smtClean="0"/>
              <a:t>Снимок из космоса у берегов Японии во время землетрясения в марте 2011 года</a:t>
            </a:r>
            <a:br>
              <a:rPr lang="ru-RU" sz="2000" b="1" dirty="0" smtClean="0"/>
            </a:br>
            <a:r>
              <a:rPr lang="ru-RU" sz="2000" b="1" dirty="0" smtClean="0"/>
              <a:t>Образование волн цунами</a:t>
            </a:r>
            <a:endParaRPr lang="ru-RU" sz="2000" b="1" dirty="0"/>
          </a:p>
        </p:txBody>
      </p:sp>
      <p:pic>
        <p:nvPicPr>
          <p:cNvPr id="6" name="Содержимое 5" descr="222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95536" y="1196752"/>
            <a:ext cx="8437446" cy="5392353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908720"/>
            <a:ext cx="7128792" cy="288032"/>
          </a:xfrm>
        </p:spPr>
        <p:txBody>
          <a:bodyPr/>
          <a:lstStyle/>
          <a:p>
            <a:r>
              <a:rPr lang="ru-RU" sz="2800" b="1" dirty="0" smtClean="0"/>
              <a:t>Карта сейсмичности территории России и сопредельных регионов.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Содержимое 3" descr="seismic-new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23528" y="1340768"/>
            <a:ext cx="8568952" cy="5328592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23925164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7544" y="476672"/>
            <a:ext cx="3816424" cy="2829491"/>
          </a:xfrm>
          <a:prstGeom prst="rect">
            <a:avLst/>
          </a:prstGeom>
        </p:spPr>
      </p:pic>
      <p:pic>
        <p:nvPicPr>
          <p:cNvPr id="9" name="Рисунок 8" descr="23926059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7544" y="3645024"/>
            <a:ext cx="3816424" cy="2705893"/>
          </a:xfrm>
          <a:prstGeom prst="rect">
            <a:avLst/>
          </a:prstGeom>
        </p:spPr>
      </p:pic>
      <p:pic>
        <p:nvPicPr>
          <p:cNvPr id="13" name="Рисунок 12" descr="Рисунок11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16016" y="3573016"/>
            <a:ext cx="3976953" cy="2820986"/>
          </a:xfrm>
          <a:prstGeom prst="rect">
            <a:avLst/>
          </a:prstGeom>
        </p:spPr>
      </p:pic>
      <p:pic>
        <p:nvPicPr>
          <p:cNvPr id="14" name="Рисунок 13" descr="Рисунок2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16016" y="476672"/>
            <a:ext cx="3966204" cy="2736304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/>
          <a:lstStyle/>
          <a:p>
            <a:r>
              <a:rPr lang="ru-RU" sz="2000" b="1" dirty="0" smtClean="0"/>
              <a:t>Границы </a:t>
            </a:r>
            <a:r>
              <a:rPr lang="ru-RU" sz="2000" b="1" dirty="0" err="1" smtClean="0"/>
              <a:t>литосферных</a:t>
            </a:r>
            <a:r>
              <a:rPr lang="ru-RU" sz="2000" b="1" dirty="0" smtClean="0"/>
              <a:t> плит</a:t>
            </a:r>
            <a:endParaRPr lang="ru-RU" sz="2000" b="1" dirty="0"/>
          </a:p>
        </p:txBody>
      </p:sp>
      <p:pic>
        <p:nvPicPr>
          <p:cNvPr id="6" name="Содержимое 5" descr="Рисунок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79512" y="620688"/>
            <a:ext cx="8784976" cy="6048672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476672"/>
            <a:ext cx="5050904" cy="1440160"/>
          </a:xfrm>
        </p:spPr>
        <p:txBody>
          <a:bodyPr/>
          <a:lstStyle/>
          <a:p>
            <a:r>
              <a:rPr lang="ru-RU" sz="2800" b="1" dirty="0" smtClean="0"/>
              <a:t>Сейсмограф – </a:t>
            </a:r>
            <a:br>
              <a:rPr lang="ru-RU" sz="2800" b="1" dirty="0" smtClean="0"/>
            </a:br>
            <a:r>
              <a:rPr lang="ru-RU" sz="2800" b="1" dirty="0" smtClean="0"/>
              <a:t>прибор для измерения силы землетрясения</a:t>
            </a:r>
            <a:endParaRPr lang="ru-RU" sz="2800" b="1" dirty="0"/>
          </a:p>
        </p:txBody>
      </p:sp>
      <p:pic>
        <p:nvPicPr>
          <p:cNvPr id="5" name="Содержимое 4" descr="Рисунок3.pn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3419872" y="2420888"/>
            <a:ext cx="5526983" cy="4176464"/>
          </a:xfrm>
        </p:spPr>
      </p:pic>
      <p:pic>
        <p:nvPicPr>
          <p:cNvPr id="6" name="Рисунок 5" descr="Рисунок8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1124744"/>
            <a:ext cx="2843808" cy="2456035"/>
          </a:xfrm>
          <a:prstGeom prst="rect">
            <a:avLst/>
          </a:prstGeom>
        </p:spPr>
      </p:pic>
      <p:pic>
        <p:nvPicPr>
          <p:cNvPr id="7" name="Рисунок 6" descr="812f29c9c3b25def947f28eea49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5536" y="3717032"/>
            <a:ext cx="2808312" cy="2872137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Спасибо за внимание !</a:t>
            </a:r>
            <a:endParaRPr lang="ru-RU" sz="3200" b="1" dirty="0"/>
          </a:p>
        </p:txBody>
      </p:sp>
      <p:pic>
        <p:nvPicPr>
          <p:cNvPr id="4" name="Содержимое 3" descr="апрель 2011 02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755576" y="1700808"/>
            <a:ext cx="2448272" cy="4080453"/>
          </a:xfr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3635896" y="1988840"/>
            <a:ext cx="5077072" cy="3672408"/>
          </a:xfrm>
          <a:prstGeom prst="wedgeRoundRectCallout">
            <a:avLst>
              <a:gd name="adj1" fmla="val -18121"/>
              <a:gd name="adj2" fmla="val 4986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3333FF"/>
                </a:solidFill>
              </a:rPr>
              <a:t>Презентацию подготовила:</a:t>
            </a:r>
          </a:p>
          <a:p>
            <a:pPr algn="ctr"/>
            <a:endParaRPr lang="ru-RU" b="1" dirty="0" smtClean="0">
              <a:solidFill>
                <a:srgbClr val="3333FF"/>
              </a:solidFill>
            </a:endParaRPr>
          </a:p>
          <a:p>
            <a:pPr algn="ctr"/>
            <a:r>
              <a:rPr lang="ru-RU" b="1" dirty="0" smtClean="0">
                <a:solidFill>
                  <a:srgbClr val="3333FF"/>
                </a:solidFill>
              </a:rPr>
              <a:t> учитель географии МОУ «Основная общеобразовательная школа №26» г.Энгельса Саратовской области</a:t>
            </a:r>
          </a:p>
          <a:p>
            <a:pPr algn="ctr"/>
            <a:endParaRPr lang="ru-RU" b="1" dirty="0" smtClean="0">
              <a:solidFill>
                <a:srgbClr val="3333FF"/>
              </a:solidFill>
            </a:endParaRPr>
          </a:p>
          <a:p>
            <a:pPr algn="ctr"/>
            <a:r>
              <a:rPr lang="ru-RU" sz="2200" b="1" dirty="0" smtClean="0">
                <a:solidFill>
                  <a:srgbClr val="3333FF"/>
                </a:solidFill>
              </a:rPr>
              <a:t>Козлова Лариса Владимировна</a:t>
            </a:r>
            <a:endParaRPr lang="ru-RU" sz="2200" b="1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ransition spd="slow">
    <p:whee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91001165059_padang_46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260648"/>
            <a:ext cx="4248472" cy="2815835"/>
          </a:xfrm>
          <a:prstGeom prst="rect">
            <a:avLst/>
          </a:prstGeom>
        </p:spPr>
      </p:pic>
      <p:pic>
        <p:nvPicPr>
          <p:cNvPr id="7" name="Рисунок 6" descr="Рисунок1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1520" y="3212976"/>
            <a:ext cx="4248472" cy="3240360"/>
          </a:xfrm>
          <a:prstGeom prst="rect">
            <a:avLst/>
          </a:prstGeom>
        </p:spPr>
      </p:pic>
      <p:pic>
        <p:nvPicPr>
          <p:cNvPr id="8" name="Рисунок 7" descr="animrail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44008" y="260648"/>
            <a:ext cx="4320480" cy="2736304"/>
          </a:xfrm>
          <a:prstGeom prst="rect">
            <a:avLst/>
          </a:prstGeom>
        </p:spPr>
      </p:pic>
      <p:pic>
        <p:nvPicPr>
          <p:cNvPr id="9" name="Рисунок 8" descr="4328_source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644008" y="3212976"/>
            <a:ext cx="4320480" cy="3240360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188640"/>
            <a:ext cx="7499176" cy="850106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3366"/>
                </a:solidFill>
              </a:rPr>
              <a:t>Разломы и разрывы в земной коре</a:t>
            </a:r>
            <a:endParaRPr lang="ru-RU" sz="3200" b="1" dirty="0">
              <a:solidFill>
                <a:srgbClr val="003366"/>
              </a:solidFill>
            </a:endParaRPr>
          </a:p>
        </p:txBody>
      </p:sp>
      <p:pic>
        <p:nvPicPr>
          <p:cNvPr id="6" name="Содержимое 5" descr="71967029_kto_kroil_Angelsudiya_pravednuyy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95536" y="1124744"/>
            <a:ext cx="3744416" cy="2645568"/>
          </a:xfrm>
        </p:spPr>
      </p:pic>
      <p:pic>
        <p:nvPicPr>
          <p:cNvPr id="7" name="Рисунок 6" descr="326750_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5536" y="4005064"/>
            <a:ext cx="3816424" cy="2671497"/>
          </a:xfrm>
          <a:prstGeom prst="rect">
            <a:avLst/>
          </a:prstGeom>
        </p:spPr>
      </p:pic>
      <p:pic>
        <p:nvPicPr>
          <p:cNvPr id="8" name="Рисунок 7" descr="altay-crack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499992" y="1196752"/>
            <a:ext cx="4324350" cy="5472608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1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95536" y="260648"/>
            <a:ext cx="8352928" cy="6336704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Рисунок111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23528" y="404664"/>
            <a:ext cx="8555117" cy="6192688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850106"/>
          </a:xfrm>
        </p:spPr>
        <p:txBody>
          <a:bodyPr/>
          <a:lstStyle/>
          <a:p>
            <a:r>
              <a:rPr lang="ru-RU" sz="2800" b="1" dirty="0" smtClean="0"/>
              <a:t>Обрушение автомобильного моста в результате землетрясения</a:t>
            </a:r>
            <a:endParaRPr lang="ru-RU" sz="2800" b="1" dirty="0"/>
          </a:p>
        </p:txBody>
      </p:sp>
      <p:pic>
        <p:nvPicPr>
          <p:cNvPr id="4" name="Содержимое 3" descr="12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755576" y="1268760"/>
            <a:ext cx="7776864" cy="5256584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7704856" cy="1124744"/>
          </a:xfrm>
        </p:spPr>
        <p:txBody>
          <a:bodyPr/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Смятие складок земной коры</a:t>
            </a:r>
            <a:br>
              <a:rPr lang="ru-RU" sz="2000" b="1" dirty="0" smtClean="0"/>
            </a:br>
            <a:r>
              <a:rPr lang="ru-RU" sz="1600" b="1" dirty="0" smtClean="0"/>
              <a:t>В результате сближения </a:t>
            </a:r>
            <a:r>
              <a:rPr lang="ru-RU" sz="1600" b="1" dirty="0" err="1" smtClean="0"/>
              <a:t>литосферных</a:t>
            </a:r>
            <a:r>
              <a:rPr lang="ru-RU" sz="1600" b="1" dirty="0" smtClean="0"/>
              <a:t> плит происходят землетрясения и образуются складчатые области – горы</a:t>
            </a:r>
            <a:br>
              <a:rPr lang="ru-RU" sz="1600" b="1" dirty="0" smtClean="0"/>
            </a:br>
            <a:r>
              <a:rPr lang="ru-RU" sz="900" b="1" dirty="0" smtClean="0"/>
              <a:t>(щелкнуть  по картинке)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endParaRPr lang="ru-RU" sz="1600" b="1" dirty="0"/>
          </a:p>
        </p:txBody>
      </p:sp>
      <p:pic>
        <p:nvPicPr>
          <p:cNvPr id="4" name="Смятие гп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467544" y="1191394"/>
            <a:ext cx="8422256" cy="5405958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heme/theme1.xml><?xml version="1.0" encoding="utf-8"?>
<a:theme xmlns:a="http://schemas.openxmlformats.org/drawingml/2006/main" name="зеленая клетка и фон">
  <a:themeElements>
    <a:clrScheme name="Тема Office 3">
      <a:dk1>
        <a:srgbClr val="000000"/>
      </a:dk1>
      <a:lt1>
        <a:srgbClr val="FFFFFF"/>
      </a:lt1>
      <a:dk2>
        <a:srgbClr val="085539"/>
      </a:dk2>
      <a:lt2>
        <a:srgbClr val="FFFFFF"/>
      </a:lt2>
      <a:accent1>
        <a:srgbClr val="F7BAD3"/>
      </a:accent1>
      <a:accent2>
        <a:srgbClr val="FBB76E"/>
      </a:accent2>
      <a:accent3>
        <a:srgbClr val="AAB4AE"/>
      </a:accent3>
      <a:accent4>
        <a:srgbClr val="DADADA"/>
      </a:accent4>
      <a:accent5>
        <a:srgbClr val="FAD9E6"/>
      </a:accent5>
      <a:accent6>
        <a:srgbClr val="E3A663"/>
      </a:accent6>
      <a:hlink>
        <a:srgbClr val="58E3B5"/>
      </a:hlink>
      <a:folHlink>
        <a:srgbClr val="EBDA7A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30E9A9"/>
        </a:accent1>
        <a:accent2>
          <a:srgbClr val="BCE2D6"/>
        </a:accent2>
        <a:accent3>
          <a:srgbClr val="AAB4AE"/>
        </a:accent3>
        <a:accent4>
          <a:srgbClr val="DADADA"/>
        </a:accent4>
        <a:accent5>
          <a:srgbClr val="ADF2D1"/>
        </a:accent5>
        <a:accent6>
          <a:srgbClr val="AACDC2"/>
        </a:accent6>
        <a:hlink>
          <a:srgbClr val="D1FFED"/>
        </a:hlink>
        <a:folHlink>
          <a:srgbClr val="75F0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82C4F2"/>
        </a:accent1>
        <a:accent2>
          <a:srgbClr val="A2DB14"/>
        </a:accent2>
        <a:accent3>
          <a:srgbClr val="AAB4AE"/>
        </a:accent3>
        <a:accent4>
          <a:srgbClr val="DADADA"/>
        </a:accent4>
        <a:accent5>
          <a:srgbClr val="C1DEF7"/>
        </a:accent5>
        <a:accent6>
          <a:srgbClr val="92C611"/>
        </a:accent6>
        <a:hlink>
          <a:srgbClr val="7BE1C0"/>
        </a:hlink>
        <a:folHlink>
          <a:srgbClr val="B6DE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F7BAD3"/>
        </a:accent1>
        <a:accent2>
          <a:srgbClr val="FBB76E"/>
        </a:accent2>
        <a:accent3>
          <a:srgbClr val="AAB4AE"/>
        </a:accent3>
        <a:accent4>
          <a:srgbClr val="DADADA"/>
        </a:accent4>
        <a:accent5>
          <a:srgbClr val="FAD9E6"/>
        </a:accent5>
        <a:accent6>
          <a:srgbClr val="E3A663"/>
        </a:accent6>
        <a:hlink>
          <a:srgbClr val="58E3B5"/>
        </a:hlink>
        <a:folHlink>
          <a:srgbClr val="EBDA7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ECE2AC"/>
        </a:accent1>
        <a:accent2>
          <a:srgbClr val="FCB8A1"/>
        </a:accent2>
        <a:accent3>
          <a:srgbClr val="AAB4AE"/>
        </a:accent3>
        <a:accent4>
          <a:srgbClr val="DADADA"/>
        </a:accent4>
        <a:accent5>
          <a:srgbClr val="F4EED2"/>
        </a:accent5>
        <a:accent6>
          <a:srgbClr val="E4A691"/>
        </a:accent6>
        <a:hlink>
          <a:srgbClr val="C9B5F7"/>
        </a:hlink>
        <a:folHlink>
          <a:srgbClr val="7EDDB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0E9A9"/>
        </a:accent1>
        <a:accent2>
          <a:srgbClr val="BCE2D6"/>
        </a:accent2>
        <a:accent3>
          <a:srgbClr val="FFFFFF"/>
        </a:accent3>
        <a:accent4>
          <a:srgbClr val="000000"/>
        </a:accent4>
        <a:accent5>
          <a:srgbClr val="ADF2D1"/>
        </a:accent5>
        <a:accent6>
          <a:srgbClr val="AACDC2"/>
        </a:accent6>
        <a:hlink>
          <a:srgbClr val="D1FFED"/>
        </a:hlink>
        <a:folHlink>
          <a:srgbClr val="75F0C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2C4F2"/>
        </a:accent1>
        <a:accent2>
          <a:srgbClr val="A2DB14"/>
        </a:accent2>
        <a:accent3>
          <a:srgbClr val="FFFFFF"/>
        </a:accent3>
        <a:accent4>
          <a:srgbClr val="000000"/>
        </a:accent4>
        <a:accent5>
          <a:srgbClr val="C1DEF7"/>
        </a:accent5>
        <a:accent6>
          <a:srgbClr val="92C611"/>
        </a:accent6>
        <a:hlink>
          <a:srgbClr val="7BE1C0"/>
        </a:hlink>
        <a:folHlink>
          <a:srgbClr val="B6DEF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7BAD3"/>
        </a:accent1>
        <a:accent2>
          <a:srgbClr val="FBB76E"/>
        </a:accent2>
        <a:accent3>
          <a:srgbClr val="FFFFFF"/>
        </a:accent3>
        <a:accent4>
          <a:srgbClr val="000000"/>
        </a:accent4>
        <a:accent5>
          <a:srgbClr val="FAD9E6"/>
        </a:accent5>
        <a:accent6>
          <a:srgbClr val="E3A663"/>
        </a:accent6>
        <a:hlink>
          <a:srgbClr val="58E3B5"/>
        </a:hlink>
        <a:folHlink>
          <a:srgbClr val="EBDA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CE2AC"/>
        </a:accent1>
        <a:accent2>
          <a:srgbClr val="FCB8A1"/>
        </a:accent2>
        <a:accent3>
          <a:srgbClr val="FFFFFF"/>
        </a:accent3>
        <a:accent4>
          <a:srgbClr val="000000"/>
        </a:accent4>
        <a:accent5>
          <a:srgbClr val="F4EED2"/>
        </a:accent5>
        <a:accent6>
          <a:srgbClr val="E4A691"/>
        </a:accent6>
        <a:hlink>
          <a:srgbClr val="C9B5F7"/>
        </a:hlink>
        <a:folHlink>
          <a:srgbClr val="7EDD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3">
      <a:dk1>
        <a:srgbClr val="000000"/>
      </a:dk1>
      <a:lt1>
        <a:srgbClr val="FFFFFF"/>
      </a:lt1>
      <a:dk2>
        <a:srgbClr val="085539"/>
      </a:dk2>
      <a:lt2>
        <a:srgbClr val="FFFFFF"/>
      </a:lt2>
      <a:accent1>
        <a:srgbClr val="F7BAD3"/>
      </a:accent1>
      <a:accent2>
        <a:srgbClr val="FBB76E"/>
      </a:accent2>
      <a:accent3>
        <a:srgbClr val="AAB4AE"/>
      </a:accent3>
      <a:accent4>
        <a:srgbClr val="DADADA"/>
      </a:accent4>
      <a:accent5>
        <a:srgbClr val="FAD9E6"/>
      </a:accent5>
      <a:accent6>
        <a:srgbClr val="E3A663"/>
      </a:accent6>
      <a:hlink>
        <a:srgbClr val="58E3B5"/>
      </a:hlink>
      <a:folHlink>
        <a:srgbClr val="EBDA7A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30E9A9"/>
        </a:accent1>
        <a:accent2>
          <a:srgbClr val="BCE2D6"/>
        </a:accent2>
        <a:accent3>
          <a:srgbClr val="AAB4AE"/>
        </a:accent3>
        <a:accent4>
          <a:srgbClr val="DADADA"/>
        </a:accent4>
        <a:accent5>
          <a:srgbClr val="ADF2D1"/>
        </a:accent5>
        <a:accent6>
          <a:srgbClr val="AACDC2"/>
        </a:accent6>
        <a:hlink>
          <a:srgbClr val="D1FFED"/>
        </a:hlink>
        <a:folHlink>
          <a:srgbClr val="75F0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82C4F2"/>
        </a:accent1>
        <a:accent2>
          <a:srgbClr val="A2DB14"/>
        </a:accent2>
        <a:accent3>
          <a:srgbClr val="AAB4AE"/>
        </a:accent3>
        <a:accent4>
          <a:srgbClr val="DADADA"/>
        </a:accent4>
        <a:accent5>
          <a:srgbClr val="C1DEF7"/>
        </a:accent5>
        <a:accent6>
          <a:srgbClr val="92C611"/>
        </a:accent6>
        <a:hlink>
          <a:srgbClr val="7BE1C0"/>
        </a:hlink>
        <a:folHlink>
          <a:srgbClr val="B6DE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F7BAD3"/>
        </a:accent1>
        <a:accent2>
          <a:srgbClr val="FBB76E"/>
        </a:accent2>
        <a:accent3>
          <a:srgbClr val="AAB4AE"/>
        </a:accent3>
        <a:accent4>
          <a:srgbClr val="DADADA"/>
        </a:accent4>
        <a:accent5>
          <a:srgbClr val="FAD9E6"/>
        </a:accent5>
        <a:accent6>
          <a:srgbClr val="E3A663"/>
        </a:accent6>
        <a:hlink>
          <a:srgbClr val="58E3B5"/>
        </a:hlink>
        <a:folHlink>
          <a:srgbClr val="EBDA7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ECE2AC"/>
        </a:accent1>
        <a:accent2>
          <a:srgbClr val="FCB8A1"/>
        </a:accent2>
        <a:accent3>
          <a:srgbClr val="AAB4AE"/>
        </a:accent3>
        <a:accent4>
          <a:srgbClr val="DADADA"/>
        </a:accent4>
        <a:accent5>
          <a:srgbClr val="F4EED2"/>
        </a:accent5>
        <a:accent6>
          <a:srgbClr val="E4A691"/>
        </a:accent6>
        <a:hlink>
          <a:srgbClr val="C9B5F7"/>
        </a:hlink>
        <a:folHlink>
          <a:srgbClr val="7EDDB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0E9A9"/>
        </a:accent1>
        <a:accent2>
          <a:srgbClr val="BCE2D6"/>
        </a:accent2>
        <a:accent3>
          <a:srgbClr val="FFFFFF"/>
        </a:accent3>
        <a:accent4>
          <a:srgbClr val="000000"/>
        </a:accent4>
        <a:accent5>
          <a:srgbClr val="ADF2D1"/>
        </a:accent5>
        <a:accent6>
          <a:srgbClr val="AACDC2"/>
        </a:accent6>
        <a:hlink>
          <a:srgbClr val="D1FFED"/>
        </a:hlink>
        <a:folHlink>
          <a:srgbClr val="75F0C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7BAD3"/>
        </a:accent1>
        <a:accent2>
          <a:srgbClr val="FBB76E"/>
        </a:accent2>
        <a:accent3>
          <a:srgbClr val="FFFFFF"/>
        </a:accent3>
        <a:accent4>
          <a:srgbClr val="000000"/>
        </a:accent4>
        <a:accent5>
          <a:srgbClr val="FAD9E6"/>
        </a:accent5>
        <a:accent6>
          <a:srgbClr val="E3A663"/>
        </a:accent6>
        <a:hlink>
          <a:srgbClr val="58E3B5"/>
        </a:hlink>
        <a:folHlink>
          <a:srgbClr val="EBDA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2C4F2"/>
        </a:accent1>
        <a:accent2>
          <a:srgbClr val="A2DB14"/>
        </a:accent2>
        <a:accent3>
          <a:srgbClr val="FFFFFF"/>
        </a:accent3>
        <a:accent4>
          <a:srgbClr val="000000"/>
        </a:accent4>
        <a:accent5>
          <a:srgbClr val="C1DEF7"/>
        </a:accent5>
        <a:accent6>
          <a:srgbClr val="92C611"/>
        </a:accent6>
        <a:hlink>
          <a:srgbClr val="7BE1C0"/>
        </a:hlink>
        <a:folHlink>
          <a:srgbClr val="B6DEF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CE2AC"/>
        </a:accent1>
        <a:accent2>
          <a:srgbClr val="FCB8A1"/>
        </a:accent2>
        <a:accent3>
          <a:srgbClr val="FFFFFF"/>
        </a:accent3>
        <a:accent4>
          <a:srgbClr val="000000"/>
        </a:accent4>
        <a:accent5>
          <a:srgbClr val="F4EED2"/>
        </a:accent5>
        <a:accent6>
          <a:srgbClr val="E4A691"/>
        </a:accent6>
        <a:hlink>
          <a:srgbClr val="C9B5F7"/>
        </a:hlink>
        <a:folHlink>
          <a:srgbClr val="7EDD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география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зеленая клетка и фон</Template>
  <TotalTime>302</TotalTime>
  <Words>135</Words>
  <Application>Microsoft Office PowerPoint</Application>
  <PresentationFormat>Экран (4:3)</PresentationFormat>
  <Paragraphs>36</Paragraphs>
  <Slides>32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зеленая клетка и фон</vt:lpstr>
      <vt:lpstr>1_Default Design</vt:lpstr>
      <vt:lpstr>география</vt:lpstr>
      <vt:lpstr>Слайд 1</vt:lpstr>
      <vt:lpstr>Землетрясения</vt:lpstr>
      <vt:lpstr>Слайд 3</vt:lpstr>
      <vt:lpstr>Слайд 4</vt:lpstr>
      <vt:lpstr>Разломы и разрывы в земной коре</vt:lpstr>
      <vt:lpstr>Слайд 6</vt:lpstr>
      <vt:lpstr>Слайд 7</vt:lpstr>
      <vt:lpstr>Обрушение автомобильного моста в результате землетрясения</vt:lpstr>
      <vt:lpstr> Смятие складок земной коры В результате сближения литосферных плит происходят землетрясения и образуются складчатые области – горы (щелкнуть  по картинке) </vt:lpstr>
      <vt:lpstr>Слайд 10</vt:lpstr>
      <vt:lpstr>Слайд 11</vt:lpstr>
      <vt:lpstr>Извержение вулканов</vt:lpstr>
      <vt:lpstr>Выбросы вулканического пепла</vt:lpstr>
      <vt:lpstr>Вулканы Камчатки</vt:lpstr>
      <vt:lpstr>Гейзеры и горячие источники</vt:lpstr>
      <vt:lpstr>Долина Гейзеров на Камчатке</vt:lpstr>
      <vt:lpstr>Гейзер</vt:lpstr>
      <vt:lpstr>Образование вулкана</vt:lpstr>
      <vt:lpstr>Цунами – последствие землетрясения</vt:lpstr>
      <vt:lpstr>Гигантская волна разрушает все на своем пути</vt:lpstr>
      <vt:lpstr>Слайд 21</vt:lpstr>
      <vt:lpstr>Слайд 22</vt:lpstr>
      <vt:lpstr>Огромная волна накрывает прибрежную часть города</vt:lpstr>
      <vt:lpstr>Жертвы цунами</vt:lpstr>
      <vt:lpstr>Катастрофические разрушения в результате цунами</vt:lpstr>
      <vt:lpstr>Слайд 26</vt:lpstr>
      <vt:lpstr>Образование волн- цунами</vt:lpstr>
      <vt:lpstr>Снимок из космоса у берегов Японии во время землетрясения в марте 2011 года Образование волн цунами</vt:lpstr>
      <vt:lpstr>Карта сейсмичности территории России и сопредельных регионов. </vt:lpstr>
      <vt:lpstr>Границы литосферных плит</vt:lpstr>
      <vt:lpstr>Сейсмограф –  прибор для измерения силы землетрясения</vt:lpstr>
      <vt:lpstr>Спасибо за внимание 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катёнок</dc:creator>
  <cp:lastModifiedBy>Олег</cp:lastModifiedBy>
  <cp:revision>81</cp:revision>
  <dcterms:created xsi:type="dcterms:W3CDTF">2011-04-03T18:27:05Z</dcterms:created>
  <dcterms:modified xsi:type="dcterms:W3CDTF">2011-09-22T17:40:20Z</dcterms:modified>
</cp:coreProperties>
</file>