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76" r:id="rId8"/>
    <p:sldId id="272" r:id="rId9"/>
    <p:sldId id="273" r:id="rId10"/>
    <p:sldId id="274" r:id="rId11"/>
    <p:sldId id="277" r:id="rId12"/>
    <p:sldId id="261" r:id="rId13"/>
    <p:sldId id="262" r:id="rId14"/>
    <p:sldId id="263" r:id="rId15"/>
    <p:sldId id="264" r:id="rId16"/>
    <p:sldId id="265" r:id="rId17"/>
    <p:sldId id="266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0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1282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83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6067F-E0AB-452C-A003-3EAE20E29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9C1A7-8121-4E98-88AF-0104EEB23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14B26-4EA0-426F-915B-C822FE5B6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9CA60-96AC-40A3-B170-F3F1F3FA6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F9F02-C63F-4491-A73C-346A08766E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C7268-4A0D-4391-AEAA-6858EE02D1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4487D-94D8-4947-97D8-5D8C0E5FC5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3E2DC-CEAB-4810-9572-ADE8C41A0B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2DD7E-3B0F-4759-A0B4-2603EBD3E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CE5A7-8672-4FE5-926F-728B256BB5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936C4-DB27-460F-BE0A-2637F5B9B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0243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5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6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7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8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9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50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51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52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53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54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55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56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57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58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59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60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61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C610270-B77D-4F3B-A270-BBBCC8A0E5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6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i="1" dirty="0" smtClean="0"/>
              <a:t>А. Общая характеристика подгруппы углерода:</a:t>
            </a:r>
            <a:endParaRPr lang="ru-RU" sz="2000" dirty="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Подгруппа углерода - главная подгруппа </a:t>
            </a:r>
            <a:r>
              <a:rPr lang="en-US" sz="2000" dirty="0" smtClean="0"/>
              <a:t>IV</a:t>
            </a:r>
            <a:r>
              <a:rPr lang="ru-RU" sz="2000" dirty="0" smtClean="0"/>
              <a:t> группы,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которую составляют </a:t>
            </a:r>
            <a:r>
              <a:rPr lang="ru-RU" sz="2000" b="1" i="1" dirty="0" smtClean="0"/>
              <a:t>углерод-С.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i="1" dirty="0" smtClean="0"/>
              <a:t>кремний –</a:t>
            </a:r>
            <a:r>
              <a:rPr lang="en-US" sz="2000" b="1" i="1" dirty="0" smtClean="0"/>
              <a:t>Si</a:t>
            </a:r>
            <a:r>
              <a:rPr lang="ru-RU" sz="2000" b="1" i="1" dirty="0" smtClean="0"/>
              <a:t>, германий –</a:t>
            </a:r>
            <a:r>
              <a:rPr lang="en-US" sz="2000" b="1" i="1" dirty="0" err="1" smtClean="0"/>
              <a:t>Ge</a:t>
            </a:r>
            <a:r>
              <a:rPr lang="ru-RU" sz="2000" b="1" i="1" dirty="0" smtClean="0"/>
              <a:t>,  олово -</a:t>
            </a:r>
            <a:r>
              <a:rPr lang="en-US" sz="2000" b="1" i="1" dirty="0" err="1" smtClean="0"/>
              <a:t>Sn</a:t>
            </a:r>
            <a:r>
              <a:rPr lang="en-US" sz="2000" b="1" i="1" dirty="0" smtClean="0"/>
              <a:t> </a:t>
            </a:r>
            <a:r>
              <a:rPr lang="ru-RU" sz="2000" b="1" i="1" dirty="0" smtClean="0"/>
              <a:t>и свинец-</a:t>
            </a:r>
            <a:r>
              <a:rPr lang="en-US" sz="2000" b="1" i="1" dirty="0" err="1" smtClean="0"/>
              <a:t>Pb</a:t>
            </a:r>
            <a:r>
              <a:rPr lang="ru-RU" sz="2000" b="1" i="1" dirty="0" smtClean="0"/>
              <a:t>.</a:t>
            </a:r>
            <a:r>
              <a:rPr lang="ru-RU" sz="2000" dirty="0" smtClean="0"/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  </a:t>
            </a:r>
          </a:p>
        </p:txBody>
      </p:sp>
      <p:sp>
        <p:nvSpPr>
          <p:cNvPr id="3075" name="WordArt 4"/>
          <p:cNvSpPr>
            <a:spLocks noChangeArrowheads="1" noChangeShapeType="1" noTextEdit="1"/>
          </p:cNvSpPr>
          <p:nvPr/>
        </p:nvSpPr>
        <p:spPr bwMode="auto">
          <a:xfrm>
            <a:off x="1428728" y="1214422"/>
            <a:ext cx="4051322" cy="19462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Углерод</a:t>
            </a:r>
          </a:p>
        </p:txBody>
      </p:sp>
      <p:pic>
        <p:nvPicPr>
          <p:cNvPr id="3076" name="Picture 5" descr="углеро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908050"/>
            <a:ext cx="21590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мка 4"/>
          <p:cNvSpPr/>
          <p:nvPr/>
        </p:nvSpPr>
        <p:spPr>
          <a:xfrm>
            <a:off x="3786182" y="6357958"/>
            <a:ext cx="2786082" cy="500042"/>
          </a:xfrm>
          <a:prstGeom prst="fra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Prezentacii.com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 Алмаз «Орлов» - подарок императрице.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1800" smtClean="0"/>
              <a:t>Алмаз в Российском скипетре - "Орлов" - поменьше - 189,62 карата, но история его теряется в веках. Когда-то этот камень, найденный в индийских копях Голконды, сверкал в глазнице статуи Брахмы в храме. Его украл французский солдат (это было уже в XVIII веке) и продал капитану английского судна. В Лондоне алмаз был продан в шесть раз дороже. Князь Орлов купил его уже в Амстердаме в 1773 году и подарил Екатерине II. Императрица украсила им скипетр, который сейчас хранится в Алмазном фонде в Москве</a:t>
            </a:r>
            <a:r>
              <a:rPr lang="ru-RU" smtClean="0"/>
              <a:t>. </a:t>
            </a:r>
          </a:p>
        </p:txBody>
      </p:sp>
      <p:pic>
        <p:nvPicPr>
          <p:cNvPr id="12292" name="Picture 4" descr="Алмаз Орл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4724400"/>
            <a:ext cx="21605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Екатерина I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950" y="3860800"/>
            <a:ext cx="15113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7" descr="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4508500"/>
            <a:ext cx="18002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Алмаз « Шах» - плата за смерть Грибоедова А. С.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Здесь же находится другой печально знаменитый алмаз "Шах" - 88,7 карата, подаренный персидским шахом русскому правительству для улучшения отношений после убийства в 1829 г. русского посла - поэта А. С. Грибоедова. На гранях алмаза - арабские надписи - имена трех его предыдущих владельцев, начиная с XVI в. Теперь в нашем Алмазном фонде немало крупных отечественных якутских кристаллов, размером от 50 до нескольких сотен каратов.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</p:txBody>
      </p:sp>
      <p:pic>
        <p:nvPicPr>
          <p:cNvPr id="13316" name="Picture 4" descr="_ Грибоед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3284538"/>
            <a:ext cx="19335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Алмаз Ш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4581525"/>
            <a:ext cx="2447925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Николай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4292600"/>
            <a:ext cx="14097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жирное на ощупь вещество черного или серого цвета с металлическим блеском, тугоплавок (плавится под давлением 105 атм и при температуре свыше 3700 °C), электропроводен, мягок, легко расслаивается.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Из графита изготавливают огнестойкие изделия, устойчивые против действия щелочей и расплавленных систем; графитом покрывают формы для литья, чтобы предупредить прилипание к изделию формовой земли; изготавливают электротехнические изделия, карандаши, краски, смазки, антифрикционные материалы и изделия. Графит применяется в атомной технике как замедлитель нейтронов, изоляционный материал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Видоизменения графита, часто встречающиеся в природе- кокс, сажа. древесный уголь.</a:t>
            </a:r>
          </a:p>
        </p:txBody>
      </p:sp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3563938" y="0"/>
            <a:ext cx="1543050" cy="13144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ru-RU" sz="3600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Графит</a:t>
            </a:r>
          </a:p>
        </p:txBody>
      </p:sp>
      <p:pic>
        <p:nvPicPr>
          <p:cNvPr id="12293" name="Picture 5" descr="графит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404813"/>
            <a:ext cx="14224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углерод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025" y="0"/>
            <a:ext cx="18542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 descr="углерод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488" y="4941888"/>
            <a:ext cx="1871662" cy="172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Кристаллическая решётка графита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для графита характерна гексагональная кристаллическая решетка. Состоит из параллельных слоев, образованных правильными шестиугольниками  из атомов углерода. </a:t>
            </a:r>
          </a:p>
        </p:txBody>
      </p:sp>
      <p:pic>
        <p:nvPicPr>
          <p:cNvPr id="15364" name="Picture 5" descr="графит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4149725"/>
            <a:ext cx="2519363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Взаимное превращение алмаза и графита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 При  огромном давлении графит превращается в алмаз, и наоборот при высоких температурах алмаз превращается в графит</a:t>
            </a:r>
          </a:p>
        </p:txBody>
      </p:sp>
      <p:pic>
        <p:nvPicPr>
          <p:cNvPr id="14340" name="Picture 4" descr="углеро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3860800"/>
            <a:ext cx="17653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графит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3789363"/>
            <a:ext cx="19431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углеро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8538" y="5445125"/>
            <a:ext cx="10668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8" descr="углерод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788" y="5589588"/>
            <a:ext cx="969962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AutoShape 10"/>
          <p:cNvSpPr>
            <a:spLocks noChangeArrowheads="1"/>
          </p:cNvSpPr>
          <p:nvPr/>
        </p:nvSpPr>
        <p:spPr bwMode="auto">
          <a:xfrm>
            <a:off x="4140200" y="4292600"/>
            <a:ext cx="1223963" cy="431800"/>
          </a:xfrm>
          <a:prstGeom prst="leftRightArrow">
            <a:avLst>
              <a:gd name="adj1" fmla="val 50000"/>
              <a:gd name="adj2" fmla="val 566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3" name="AutoShape 12"/>
          <p:cNvSpPr>
            <a:spLocks noChangeArrowheads="1"/>
          </p:cNvSpPr>
          <p:nvPr/>
        </p:nvSpPr>
        <p:spPr bwMode="auto">
          <a:xfrm>
            <a:off x="4140200" y="5661025"/>
            <a:ext cx="1214438" cy="485775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Уголь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Видоизменения графита, часто встречающиеся в природе- кокс, сажа, древесный уголь.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/>
              <a:t>аллотропная модификация углерода. Представляет собой черный порошок.</a:t>
            </a:r>
          </a:p>
          <a:p>
            <a:pPr eaLnBrk="1" hangingPunct="1">
              <a:defRPr/>
            </a:pPr>
            <a:r>
              <a:rPr lang="ru-RU" sz="2800" smtClean="0"/>
              <a:t>Карбин является полупроводником и его проводимость возрастает под действием света. Впервые карбин получен в 1963 году при каталитическом окислении ацетилена (учеными В. В. Коршак, А. М. Сладковым, В. Ш. Касаточкиным). Позднее карбин обнаружили в природе.</a:t>
            </a:r>
          </a:p>
        </p:txBody>
      </p:sp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3708400" y="260350"/>
            <a:ext cx="153352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Карбин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smtClean="0"/>
              <a:t>Адсорбция-свойство угля и других твёрдых веществ удерживать на своей поверхности пары, газы и растворённые вещества.</a:t>
            </a:r>
          </a:p>
          <a:p>
            <a:pPr eaLnBrk="1" hangingPunct="1">
              <a:defRPr/>
            </a:pPr>
            <a:r>
              <a:rPr lang="ru-RU" b="1" i="1" smtClean="0"/>
              <a:t>Адсорбент- вещество, на поверхности которого происходит адсорбция.</a:t>
            </a:r>
            <a:endParaRPr lang="ru-RU" smtClean="0"/>
          </a:p>
        </p:txBody>
      </p:sp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3492500" y="333375"/>
            <a:ext cx="22860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Адсорбция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Противогаз Зелинского</a:t>
            </a:r>
          </a:p>
        </p:txBody>
      </p:sp>
      <p:sp>
        <p:nvSpPr>
          <p:cNvPr id="32773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smtClean="0"/>
              <a:t>Кроме угля есть другие адсорбенты, например синтетические и природные смолы.</a:t>
            </a:r>
          </a:p>
          <a:p>
            <a:pPr eaLnBrk="1" hangingPunct="1">
              <a:defRPr/>
            </a:pPr>
            <a:r>
              <a:rPr lang="ru-RU" sz="2000" smtClean="0"/>
              <a:t>Адсорбция растворённых веществ углем открыта ещё в конце </a:t>
            </a:r>
            <a:r>
              <a:rPr lang="en-US" sz="2000" smtClean="0"/>
              <a:t>XVIII </a:t>
            </a:r>
            <a:r>
              <a:rPr lang="ru-RU" sz="2000" smtClean="0"/>
              <a:t>века русским академиком Ловицем. Изучена</a:t>
            </a:r>
            <a:r>
              <a:rPr lang="ru-RU" smtClean="0"/>
              <a:t> </a:t>
            </a:r>
            <a:r>
              <a:rPr lang="ru-RU" sz="2000" smtClean="0"/>
              <a:t>она более подробно Зелинским Николаем Дмитриевичем, он и предложил использовать активированный уголь в противогазах.</a:t>
            </a:r>
          </a:p>
        </p:txBody>
      </p:sp>
      <p:pic>
        <p:nvPicPr>
          <p:cNvPr id="20484" name="Picture 11" descr="19709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128838"/>
            <a:ext cx="4038600" cy="34718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Боевые отравляющие вещества.</a:t>
            </a:r>
            <a:br>
              <a:rPr lang="ru-RU" sz="4000" smtClean="0"/>
            </a:br>
            <a:r>
              <a:rPr lang="ru-RU" sz="4000" smtClean="0">
                <a:solidFill>
                  <a:srgbClr val="FF3300"/>
                </a:solidFill>
              </a:rPr>
              <a:t>Нет ничего бесчеловечнее химического оружия!</a:t>
            </a:r>
          </a:p>
        </p:txBody>
      </p:sp>
      <p:pic>
        <p:nvPicPr>
          <p:cNvPr id="34820" name="Picture 4" descr="1970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700213"/>
            <a:ext cx="2376487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1970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2636838"/>
            <a:ext cx="5080000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19709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8313" y="4868863"/>
            <a:ext cx="1133475" cy="1822450"/>
          </a:xfrm>
          <a:noFill/>
        </p:spPr>
      </p:pic>
      <p:pic>
        <p:nvPicPr>
          <p:cNvPr id="34823" name="Picture 7" descr="19709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050" y="4868863"/>
            <a:ext cx="12969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Общая характеристика углерода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 </a:t>
            </a:r>
            <a:r>
              <a:rPr lang="ru-RU" sz="2000" b="1" smtClean="0"/>
              <a:t>В.   Углерод (</a:t>
            </a:r>
            <a:r>
              <a:rPr lang="en-US" sz="2000" b="1" smtClean="0"/>
              <a:t>Carboneum</a:t>
            </a:r>
            <a:r>
              <a:rPr lang="ru-RU" sz="2000" b="1" smtClean="0"/>
              <a:t>-рождающий уголь)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000" b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smtClean="0"/>
              <a:t>1. Характеристика по ПСХЭ.</a:t>
            </a:r>
            <a:endParaRPr lang="ru-RU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а) неметалл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б) </a:t>
            </a:r>
            <a:r>
              <a:rPr lang="en-US" sz="2000" smtClean="0"/>
              <a:t>IV</a:t>
            </a:r>
            <a:r>
              <a:rPr lang="ru-RU" sz="2000" smtClean="0"/>
              <a:t> группа, главная подгруппа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в) </a:t>
            </a:r>
            <a:r>
              <a:rPr lang="en-US" sz="2000" smtClean="0"/>
              <a:t>II </a:t>
            </a:r>
            <a:r>
              <a:rPr lang="ru-RU" sz="2000" smtClean="0"/>
              <a:t>период ,2ряд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г) степени окисления -4,0,+2,+4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д) оксиды- СО( не образует кислот)- угарный газ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                 СО</a:t>
            </a:r>
            <a:r>
              <a:rPr lang="ru-RU" sz="1200" smtClean="0"/>
              <a:t>2</a:t>
            </a:r>
            <a:r>
              <a:rPr lang="ru-RU" sz="2000" smtClean="0"/>
              <a:t> ( кислотообразующий) – углекислый газ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е) кислота </a:t>
            </a:r>
            <a:r>
              <a:rPr lang="en-US" sz="2000" smtClean="0"/>
              <a:t>H</a:t>
            </a:r>
            <a:r>
              <a:rPr lang="ru-RU" sz="900" smtClean="0"/>
              <a:t>2</a:t>
            </a:r>
            <a:r>
              <a:rPr lang="en-US" sz="2000" smtClean="0"/>
              <a:t>CO</a:t>
            </a:r>
            <a:r>
              <a:rPr lang="ru-RU" sz="900" smtClean="0"/>
              <a:t>3</a:t>
            </a:r>
            <a:r>
              <a:rPr lang="ru-RU" sz="2000" smtClean="0"/>
              <a:t>- угольная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ё) образует огромное число соединений с водородом, самое простое СН</a:t>
            </a:r>
            <a:r>
              <a:rPr lang="ru-RU" sz="1000" smtClean="0"/>
              <a:t>4</a:t>
            </a:r>
            <a:r>
              <a:rPr lang="ru-RU" sz="2000" smtClean="0"/>
              <a:t> - метан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5846" name="Picture 6" descr="1971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76250"/>
            <a:ext cx="80645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6869" name="Picture 5" descr="1971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620713"/>
            <a:ext cx="2951162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7" descr="1971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3213100"/>
            <a:ext cx="28098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8" descr="1971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4508500"/>
            <a:ext cx="3671887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9" descr="19713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2276475"/>
            <a:ext cx="374332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Picture 10" descr="19713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188913"/>
            <a:ext cx="380047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smtClean="0"/>
              <a:t>Химическое оружие-  ужас человечества и позорная страница в истории химической науки.</a:t>
            </a:r>
            <a:r>
              <a:rPr lang="ru-RU" sz="4000" smtClean="0"/>
              <a:t> 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565400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7892" name="Picture 4" descr="1981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636838"/>
            <a:ext cx="27368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1971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3429000"/>
            <a:ext cx="309721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Зелинский Николай Дмитриевич </a:t>
            </a:r>
          </a:p>
        </p:txBody>
      </p:sp>
      <p:sp>
        <p:nvSpPr>
          <p:cNvPr id="40968" name="Rectangle 8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smtClean="0"/>
              <a:t>Своим изобретением он спас миллионы  солдат от страшной,</a:t>
            </a:r>
          </a:p>
          <a:p>
            <a:pPr eaLnBrk="1" hangingPunct="1">
              <a:defRPr/>
            </a:pPr>
            <a:r>
              <a:rPr lang="ru-RU" sz="2400" smtClean="0"/>
              <a:t>мучительной смерти и сделал химическое оружие неэффективным для уничтожения армий противника.</a:t>
            </a:r>
          </a:p>
        </p:txBody>
      </p:sp>
      <p:sp>
        <p:nvSpPr>
          <p:cNvPr id="40969" name="Rectangle 9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40964" name="Picture 4" descr="Зелинский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6463" y="1700213"/>
            <a:ext cx="3887787" cy="41767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409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409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Активированный уголь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smtClean="0"/>
              <a:t>Адсорбционная способность зависит от пористости вещества. Для увеличения пористости угля его активируют, нагревают в струе водяного пара, поры освобождаются от загрязняющих веществ.</a:t>
            </a:r>
          </a:p>
        </p:txBody>
      </p:sp>
      <p:pic>
        <p:nvPicPr>
          <p:cNvPr id="26628" name="Picture 7" descr="активированный уголь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87900" y="2276475"/>
            <a:ext cx="3816350" cy="33845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Применение активированного угля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Активированный уголь широко используют в медицине и пищевой промышленности.</a:t>
            </a:r>
            <a:endParaRPr lang="ru-RU" b="1" smtClean="0"/>
          </a:p>
        </p:txBody>
      </p:sp>
      <p:pic>
        <p:nvPicPr>
          <p:cNvPr id="27652" name="Picture 6" descr="акт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18063" y="1600200"/>
            <a:ext cx="3698875" cy="4530725"/>
          </a:xfrm>
        </p:spPr>
      </p:pic>
      <p:pic>
        <p:nvPicPr>
          <p:cNvPr id="27653" name="Picture 7" descr="акт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4365625"/>
            <a:ext cx="25209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chemeClr val="hlink"/>
                </a:solidFill>
              </a:rPr>
              <a:t>Химические свойства.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4" eaLnBrk="1" hangingPunct="1">
              <a:defRPr/>
            </a:pPr>
            <a:r>
              <a:rPr lang="en-US" b="1" i="1" u="sng" smtClean="0">
                <a:solidFill>
                  <a:srgbClr val="FF3300"/>
                </a:solidFill>
              </a:rPr>
              <a:t>C</a:t>
            </a:r>
            <a:r>
              <a:rPr lang="ru-RU" b="1" i="1" u="sng" smtClean="0">
                <a:solidFill>
                  <a:srgbClr val="FF3300"/>
                </a:solidFill>
              </a:rPr>
              <a:t>войства окислителя:</a:t>
            </a:r>
          </a:p>
        </p:txBody>
      </p:sp>
      <p:sp>
        <p:nvSpPr>
          <p:cNvPr id="28676" name="Rectangle 8"/>
          <p:cNvSpPr>
            <a:spLocks noChangeArrowheads="1"/>
          </p:cNvSpPr>
          <p:nvPr/>
        </p:nvSpPr>
        <p:spPr bwMode="auto">
          <a:xfrm>
            <a:off x="323850" y="2276475"/>
            <a:ext cx="76327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а) с металлами</a:t>
            </a:r>
            <a:r>
              <a:rPr lang="ru-RU"/>
              <a:t> </a:t>
            </a:r>
            <a:r>
              <a:rPr lang="ru-RU" sz="2000"/>
              <a:t>образует карбиды</a:t>
            </a:r>
          </a:p>
          <a:p>
            <a:r>
              <a:rPr lang="ru-RU" sz="3200"/>
              <a:t>4</a:t>
            </a:r>
            <a:r>
              <a:rPr lang="en-US" sz="3200"/>
              <a:t>Al</a:t>
            </a:r>
            <a:r>
              <a:rPr lang="ru-RU" sz="3200"/>
              <a:t>+3</a:t>
            </a:r>
            <a:r>
              <a:rPr lang="en-US" sz="3200"/>
              <a:t>C</a:t>
            </a:r>
            <a:r>
              <a:rPr lang="ru-RU" sz="3200"/>
              <a:t>=</a:t>
            </a:r>
            <a:r>
              <a:rPr lang="en-US" sz="3200"/>
              <a:t>Al</a:t>
            </a:r>
            <a:r>
              <a:rPr lang="ru-RU" sz="2400"/>
              <a:t>4</a:t>
            </a:r>
            <a:r>
              <a:rPr lang="en-US" sz="3200"/>
              <a:t>C</a:t>
            </a:r>
            <a:r>
              <a:rPr lang="ru-RU" sz="2400"/>
              <a:t>3  </a:t>
            </a:r>
            <a:r>
              <a:rPr lang="ru-RU" sz="1800"/>
              <a:t>( при нагревании)</a:t>
            </a:r>
            <a:r>
              <a:rPr lang="ru-RU"/>
              <a:t> </a:t>
            </a:r>
          </a:p>
          <a:p>
            <a:r>
              <a:rPr lang="ru-RU" sz="1800">
                <a:solidFill>
                  <a:srgbClr val="FF66FF"/>
                </a:solidFill>
              </a:rPr>
              <a:t>карбида  алюминия получают метан</a:t>
            </a:r>
          </a:p>
          <a:p>
            <a:r>
              <a:rPr lang="en-US" sz="1800">
                <a:solidFill>
                  <a:srgbClr val="FF66FF"/>
                </a:solidFill>
              </a:rPr>
              <a:t>Al</a:t>
            </a:r>
            <a:r>
              <a:rPr lang="en-US" sz="1200">
                <a:solidFill>
                  <a:srgbClr val="FF66FF"/>
                </a:solidFill>
              </a:rPr>
              <a:t>4</a:t>
            </a:r>
            <a:r>
              <a:rPr lang="en-US" sz="1800">
                <a:solidFill>
                  <a:srgbClr val="FF66FF"/>
                </a:solidFill>
              </a:rPr>
              <a:t>C</a:t>
            </a:r>
            <a:r>
              <a:rPr lang="en-US" sz="1200">
                <a:solidFill>
                  <a:srgbClr val="FF66FF"/>
                </a:solidFill>
              </a:rPr>
              <a:t>3 </a:t>
            </a:r>
            <a:r>
              <a:rPr lang="en-US" sz="1800">
                <a:solidFill>
                  <a:srgbClr val="FF66FF"/>
                </a:solidFill>
              </a:rPr>
              <a:t>+12H</a:t>
            </a:r>
            <a:r>
              <a:rPr lang="en-US" sz="1200">
                <a:solidFill>
                  <a:srgbClr val="FF66FF"/>
                </a:solidFill>
              </a:rPr>
              <a:t>2</a:t>
            </a:r>
            <a:r>
              <a:rPr lang="en-US" sz="1800">
                <a:solidFill>
                  <a:srgbClr val="FF66FF"/>
                </a:solidFill>
              </a:rPr>
              <a:t>O </a:t>
            </a:r>
            <a:r>
              <a:rPr lang="ru-RU" sz="1800">
                <a:solidFill>
                  <a:srgbClr val="FF66FF"/>
                </a:solidFill>
              </a:rPr>
              <a:t>=</a:t>
            </a:r>
            <a:r>
              <a:rPr lang="en-US" sz="1800">
                <a:solidFill>
                  <a:srgbClr val="FF66FF"/>
                </a:solidFill>
              </a:rPr>
              <a:t>4Al(OH)</a:t>
            </a:r>
            <a:r>
              <a:rPr lang="en-US" sz="1200">
                <a:solidFill>
                  <a:srgbClr val="FF66FF"/>
                </a:solidFill>
              </a:rPr>
              <a:t>3</a:t>
            </a:r>
            <a:r>
              <a:rPr lang="en-US" sz="1800">
                <a:solidFill>
                  <a:srgbClr val="FF66FF"/>
                </a:solidFill>
              </a:rPr>
              <a:t>+ 3CH</a:t>
            </a:r>
            <a:r>
              <a:rPr lang="en-US" sz="1400">
                <a:solidFill>
                  <a:srgbClr val="FF66FF"/>
                </a:solidFill>
              </a:rPr>
              <a:t>4</a:t>
            </a:r>
            <a:r>
              <a:rPr lang="ru-RU" sz="1400">
                <a:solidFill>
                  <a:srgbClr val="FF66FF"/>
                </a:solidFill>
              </a:rPr>
              <a:t> </a:t>
            </a:r>
            <a:endParaRPr lang="ru-RU" sz="3600">
              <a:solidFill>
                <a:srgbClr val="FF66FF"/>
              </a:solidFill>
            </a:endParaRPr>
          </a:p>
          <a:p>
            <a:r>
              <a:rPr lang="en-US" sz="2400"/>
              <a:t>Ca</a:t>
            </a:r>
            <a:r>
              <a:rPr lang="ru-RU" sz="2400"/>
              <a:t>+2</a:t>
            </a:r>
            <a:r>
              <a:rPr lang="en-US" sz="2400"/>
              <a:t>C</a:t>
            </a:r>
            <a:r>
              <a:rPr lang="ru-RU" sz="2400"/>
              <a:t>=</a:t>
            </a:r>
            <a:r>
              <a:rPr lang="en-US" sz="2400"/>
              <a:t>CaC</a:t>
            </a:r>
            <a:r>
              <a:rPr lang="ru-RU" sz="1800"/>
              <a:t>2</a:t>
            </a:r>
            <a:r>
              <a:rPr lang="ru-RU"/>
              <a:t> </a:t>
            </a:r>
            <a:r>
              <a:rPr lang="ru-RU" sz="1800"/>
              <a:t>( при нагревании)</a:t>
            </a:r>
            <a:r>
              <a:rPr lang="ru-RU"/>
              <a:t> </a:t>
            </a:r>
          </a:p>
          <a:p>
            <a:r>
              <a:rPr lang="ru-RU" sz="1800">
                <a:solidFill>
                  <a:srgbClr val="FF66FF"/>
                </a:solidFill>
              </a:rPr>
              <a:t>Из карбида кальция получают ацетилен</a:t>
            </a:r>
            <a:endParaRPr lang="en-US" sz="1800">
              <a:solidFill>
                <a:srgbClr val="FF66FF"/>
              </a:solidFill>
            </a:endParaRPr>
          </a:p>
          <a:p>
            <a:r>
              <a:rPr lang="en-US" sz="1800">
                <a:solidFill>
                  <a:srgbClr val="FF66FF"/>
                </a:solidFill>
              </a:rPr>
              <a:t>CaC2 + 2H2O</a:t>
            </a:r>
            <a:r>
              <a:rPr lang="ru-RU" sz="1800">
                <a:solidFill>
                  <a:srgbClr val="FF66FF"/>
                </a:solidFill>
              </a:rPr>
              <a:t>=</a:t>
            </a:r>
            <a:r>
              <a:rPr lang="en-US" sz="1800">
                <a:solidFill>
                  <a:srgbClr val="FF66FF"/>
                </a:solidFill>
              </a:rPr>
              <a:t> Ca(OH)2 +C2H2</a:t>
            </a:r>
            <a:endParaRPr lang="ru-RU" sz="1800">
              <a:solidFill>
                <a:srgbClr val="FF66FF"/>
              </a:solidFill>
            </a:endParaRPr>
          </a:p>
          <a:p>
            <a:endParaRPr lang="ru-RU" sz="1800">
              <a:solidFill>
                <a:srgbClr val="FF66FF"/>
              </a:solidFill>
            </a:endParaRPr>
          </a:p>
          <a:p>
            <a:r>
              <a:rPr lang="ru-RU" sz="2400"/>
              <a:t>б) с водородом</a:t>
            </a:r>
          </a:p>
          <a:p>
            <a:r>
              <a:rPr lang="ru-RU" sz="2400"/>
              <a:t>С +2</a:t>
            </a:r>
            <a:r>
              <a:rPr lang="en-US" sz="2400"/>
              <a:t>H</a:t>
            </a:r>
            <a:r>
              <a:rPr lang="ru-RU" sz="1800"/>
              <a:t>2</a:t>
            </a:r>
            <a:r>
              <a:rPr lang="ru-RU" sz="2400"/>
              <a:t> =</a:t>
            </a:r>
            <a:r>
              <a:rPr lang="en-US" sz="2400"/>
              <a:t>CH</a:t>
            </a:r>
            <a:r>
              <a:rPr lang="ru-RU" sz="1800"/>
              <a:t>4</a:t>
            </a:r>
            <a:r>
              <a:rPr lang="ru-RU" sz="2400"/>
              <a:t> (метан) </a:t>
            </a:r>
            <a:r>
              <a:rPr lang="ru-RU" sz="1800"/>
              <a:t>( при нагревании) </a:t>
            </a:r>
            <a:endParaRPr lang="en-US" sz="1800"/>
          </a:p>
          <a:p>
            <a:pPr eaLnBrk="0" hangingPunct="0"/>
            <a:endParaRPr lang="ru-RU" sz="1800"/>
          </a:p>
        </p:txBody>
      </p:sp>
      <p:sp>
        <p:nvSpPr>
          <p:cNvPr id="28677" name="Rectangle 13"/>
          <p:cNvSpPr>
            <a:spLocks noChangeArrowheads="1"/>
          </p:cNvSpPr>
          <p:nvPr/>
        </p:nvSpPr>
        <p:spPr bwMode="auto">
          <a:xfrm>
            <a:off x="3184525" y="3829050"/>
            <a:ext cx="9842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200" baseline="-30000">
                <a:latin typeface="Arial" charset="0"/>
                <a:cs typeface="Times New Roman" pitchFamily="18" charset="0"/>
              </a:rPr>
              <a:t>                            </a:t>
            </a:r>
            <a:endParaRPr lang="en-US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i="1" u="sng" smtClean="0">
                <a:solidFill>
                  <a:srgbClr val="FF3300"/>
                </a:solidFill>
              </a:rPr>
              <a:t>Свойства восстановителя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 в) восстанавливает металлы из их оксидов</a:t>
            </a:r>
          </a:p>
          <a:p>
            <a:pPr eaLnBrk="1" hangingPunct="1">
              <a:defRPr/>
            </a:pPr>
            <a:r>
              <a:rPr lang="en-US" dirty="0" err="1" smtClean="0"/>
              <a:t>CuO</a:t>
            </a:r>
            <a:r>
              <a:rPr lang="ru-RU" dirty="0" smtClean="0"/>
              <a:t> + </a:t>
            </a:r>
            <a:r>
              <a:rPr lang="en-US" dirty="0" smtClean="0"/>
              <a:t>C</a:t>
            </a:r>
            <a:r>
              <a:rPr lang="ru-RU" smtClean="0"/>
              <a:t> = </a:t>
            </a:r>
            <a:r>
              <a:rPr lang="en-US" dirty="0" smtClean="0"/>
              <a:t>CO</a:t>
            </a:r>
            <a:r>
              <a:rPr lang="ru-RU" sz="2400" dirty="0" smtClean="0"/>
              <a:t>2 </a:t>
            </a:r>
            <a:r>
              <a:rPr lang="ru-RU" dirty="0" smtClean="0"/>
              <a:t>+</a:t>
            </a:r>
            <a:r>
              <a:rPr lang="en-US" dirty="0" smtClean="0"/>
              <a:t>Cu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smtClean="0"/>
              <a:t> г) горит в кислороде с выделением большого количества тепла</a:t>
            </a:r>
          </a:p>
          <a:p>
            <a:pPr eaLnBrk="1" hangingPunct="1">
              <a:defRPr/>
            </a:pPr>
            <a:r>
              <a:rPr lang="ru-RU" dirty="0" smtClean="0"/>
              <a:t> 2</a:t>
            </a:r>
            <a:r>
              <a:rPr lang="en-US" dirty="0" smtClean="0"/>
              <a:t>C</a:t>
            </a:r>
            <a:r>
              <a:rPr lang="ru-RU" dirty="0" smtClean="0"/>
              <a:t> + </a:t>
            </a:r>
            <a:r>
              <a:rPr lang="en-US" dirty="0" smtClean="0"/>
              <a:t>O</a:t>
            </a:r>
            <a:r>
              <a:rPr lang="ru-RU" sz="2000" dirty="0" smtClean="0"/>
              <a:t>2  </a:t>
            </a:r>
            <a:r>
              <a:rPr lang="ru-RU" dirty="0" smtClean="0"/>
              <a:t>= 2</a:t>
            </a:r>
            <a:r>
              <a:rPr lang="en-US" dirty="0" smtClean="0"/>
              <a:t>CO</a:t>
            </a:r>
            <a:r>
              <a:rPr lang="ru-RU" dirty="0" smtClean="0"/>
              <a:t> + </a:t>
            </a:r>
            <a:r>
              <a:rPr lang="en-US" dirty="0" smtClean="0"/>
              <a:t>Q</a:t>
            </a:r>
            <a:r>
              <a:rPr lang="ru-RU" dirty="0" smtClean="0"/>
              <a:t>                                                                                   </a:t>
            </a:r>
          </a:p>
          <a:p>
            <a:pPr eaLnBrk="1" hangingPunct="1">
              <a:defRPr/>
            </a:pPr>
            <a:r>
              <a:rPr lang="ru-RU" dirty="0" smtClean="0"/>
              <a:t>   </a:t>
            </a:r>
            <a:r>
              <a:rPr lang="en-US" dirty="0" smtClean="0"/>
              <a:t>C</a:t>
            </a:r>
            <a:r>
              <a:rPr lang="ru-RU" dirty="0" smtClean="0"/>
              <a:t> + </a:t>
            </a:r>
            <a:r>
              <a:rPr lang="en-US" dirty="0" smtClean="0"/>
              <a:t>O</a:t>
            </a:r>
            <a:r>
              <a:rPr lang="ru-RU" sz="2000" dirty="0" smtClean="0"/>
              <a:t>2</a:t>
            </a:r>
            <a:r>
              <a:rPr lang="ru-RU" dirty="0" smtClean="0"/>
              <a:t> = </a:t>
            </a:r>
            <a:r>
              <a:rPr lang="en-US" dirty="0" smtClean="0"/>
              <a:t>CO</a:t>
            </a:r>
            <a:r>
              <a:rPr lang="ru-RU" sz="2000" dirty="0" smtClean="0"/>
              <a:t>2</a:t>
            </a:r>
            <a:r>
              <a:rPr lang="ru-RU" dirty="0" smtClean="0"/>
              <a:t> + </a:t>
            </a:r>
            <a:r>
              <a:rPr lang="en-US" dirty="0" smtClean="0"/>
              <a:t>Q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0723" name="Picture 4" descr="carb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628775"/>
            <a:ext cx="7993062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WordArt 5"/>
          <p:cNvSpPr>
            <a:spLocks noChangeArrowheads="1" noChangeShapeType="1" noTextEdit="1"/>
          </p:cNvSpPr>
          <p:nvPr/>
        </p:nvSpPr>
        <p:spPr bwMode="auto">
          <a:xfrm>
            <a:off x="971550" y="549275"/>
            <a:ext cx="66960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Круговорот   углерода   в природе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Домашнее задание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/>
              <a:t> Д\З $28 упр.4-8</a:t>
            </a:r>
          </a:p>
          <a:p>
            <a:pPr eaLnBrk="1" hangingPunct="1">
              <a:defRPr/>
            </a:pPr>
            <a:r>
              <a:rPr lang="ru-RU" sz="2800" smtClean="0">
                <a:solidFill>
                  <a:srgbClr val="FF3300"/>
                </a:solidFill>
              </a:rPr>
              <a:t>Подготовить конспект по теме:</a:t>
            </a:r>
            <a:r>
              <a:rPr lang="ru-RU" sz="2800" smtClean="0"/>
              <a:t> </a:t>
            </a:r>
            <a:r>
              <a:rPr lang="ru-RU" sz="2800" smtClean="0">
                <a:solidFill>
                  <a:schemeClr val="hlink"/>
                </a:solidFill>
              </a:rPr>
              <a:t>«Сравнительная характеристика оксидов углерода  СО и СО</a:t>
            </a:r>
            <a:r>
              <a:rPr lang="ru-RU" sz="1800" smtClean="0">
                <a:solidFill>
                  <a:schemeClr val="hlink"/>
                </a:solidFill>
              </a:rPr>
              <a:t>2</a:t>
            </a:r>
            <a:r>
              <a:rPr lang="ru-RU" sz="2800" smtClean="0">
                <a:solidFill>
                  <a:schemeClr val="hlink"/>
                </a:solidFill>
              </a:rPr>
              <a:t>»</a:t>
            </a:r>
          </a:p>
          <a:p>
            <a:pPr eaLnBrk="1" hangingPunct="1">
              <a:defRPr/>
            </a:pPr>
            <a:r>
              <a:rPr lang="ru-RU" sz="2000" smtClean="0"/>
              <a:t>Признаки сравнения: </a:t>
            </a:r>
          </a:p>
          <a:p>
            <a:pPr eaLnBrk="1" hangingPunct="1">
              <a:defRPr/>
            </a:pPr>
            <a:r>
              <a:rPr lang="ru-RU" sz="2000" smtClean="0"/>
              <a:t> 1.Состав молекулы и химическая связь</a:t>
            </a:r>
          </a:p>
          <a:p>
            <a:pPr eaLnBrk="1" hangingPunct="1">
              <a:defRPr/>
            </a:pPr>
            <a:r>
              <a:rPr lang="ru-RU" sz="2000" smtClean="0"/>
              <a:t> 2.Получение</a:t>
            </a:r>
          </a:p>
          <a:p>
            <a:pPr eaLnBrk="1" hangingPunct="1">
              <a:defRPr/>
            </a:pPr>
            <a:r>
              <a:rPr lang="ru-RU" sz="2000" smtClean="0"/>
              <a:t> 3.Физические свойства и физиологическое воздействие</a:t>
            </a:r>
          </a:p>
          <a:p>
            <a:pPr eaLnBrk="1" hangingPunct="1">
              <a:defRPr/>
            </a:pPr>
            <a:r>
              <a:rPr lang="ru-RU" sz="2000" smtClean="0"/>
              <a:t>   на организм человека.</a:t>
            </a:r>
          </a:p>
          <a:p>
            <a:pPr eaLnBrk="1" hangingPunct="1">
              <a:defRPr/>
            </a:pPr>
            <a:r>
              <a:rPr lang="ru-RU" sz="2000" smtClean="0"/>
              <a:t> 4.Химические свойства и применение.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defRPr/>
            </a:pPr>
            <a:r>
              <a:rPr lang="ru-RU" smtClean="0"/>
              <a:t>а) </a:t>
            </a:r>
            <a:r>
              <a:rPr lang="en-US" smtClean="0"/>
              <a:t>Z</a:t>
            </a:r>
            <a:r>
              <a:rPr lang="ru-RU" smtClean="0"/>
              <a:t>=+6</a:t>
            </a:r>
          </a:p>
          <a:p>
            <a:pPr marL="609600" indent="-609600" eaLnBrk="1" hangingPunct="1">
              <a:defRPr/>
            </a:pPr>
            <a:r>
              <a:rPr lang="ru-RU" smtClean="0"/>
              <a:t>б) </a:t>
            </a:r>
            <a:r>
              <a:rPr lang="ru-RU" sz="1800" smtClean="0"/>
              <a:t>+1</a:t>
            </a:r>
            <a:r>
              <a:rPr lang="ru-RU" smtClean="0"/>
              <a:t>р=6</a:t>
            </a:r>
          </a:p>
          <a:p>
            <a:pPr marL="609600" indent="-609600" eaLnBrk="1" hangingPunct="1">
              <a:defRPr/>
            </a:pPr>
            <a:r>
              <a:rPr lang="ru-RU" smtClean="0"/>
              <a:t>в) </a:t>
            </a:r>
            <a:r>
              <a:rPr lang="ru-RU" sz="1600" smtClean="0"/>
              <a:t>0</a:t>
            </a:r>
            <a:r>
              <a:rPr lang="en-US" smtClean="0"/>
              <a:t>n</a:t>
            </a:r>
            <a:r>
              <a:rPr lang="ru-RU" smtClean="0"/>
              <a:t>=12-6=6</a:t>
            </a:r>
          </a:p>
          <a:p>
            <a:pPr marL="609600" indent="-609600" eaLnBrk="1" hangingPunct="1">
              <a:defRPr/>
            </a:pPr>
            <a:r>
              <a:rPr lang="ru-RU" smtClean="0"/>
              <a:t>г) е=6</a:t>
            </a:r>
          </a:p>
          <a:p>
            <a:pPr marL="609600" indent="-609600" eaLnBrk="1" hangingPunct="1">
              <a:defRPr/>
            </a:pPr>
            <a:r>
              <a:rPr lang="ru-RU" smtClean="0"/>
              <a:t>д)  +6)</a:t>
            </a:r>
            <a:r>
              <a:rPr lang="ru-RU" sz="1400" smtClean="0"/>
              <a:t>2</a:t>
            </a:r>
            <a:r>
              <a:rPr lang="ru-RU" smtClean="0"/>
              <a:t>)</a:t>
            </a:r>
            <a:r>
              <a:rPr lang="ru-RU" sz="1000" smtClean="0"/>
              <a:t>4</a:t>
            </a:r>
          </a:p>
          <a:p>
            <a:pPr marL="609600" indent="-609600" eaLnBrk="1" hangingPunct="1">
              <a:defRPr/>
            </a:pPr>
            <a:endParaRPr lang="ru-RU" sz="1000" smtClean="0"/>
          </a:p>
          <a:p>
            <a:pPr marL="609600" indent="-609600" eaLnBrk="1" hangingPunct="1">
              <a:defRPr/>
            </a:pPr>
            <a:endParaRPr lang="ru-RU" sz="1000" smtClean="0"/>
          </a:p>
          <a:p>
            <a:pPr marL="990600" lvl="1" indent="-533400" eaLnBrk="1" hangingPunct="1">
              <a:buFontTx/>
              <a:buNone/>
              <a:defRPr/>
            </a:pPr>
            <a:r>
              <a:rPr lang="ru-RU" sz="900" smtClean="0"/>
              <a:t>                                 </a:t>
            </a:r>
            <a:r>
              <a:rPr lang="ru-RU" sz="1600" smtClean="0"/>
              <a:t>2          2          2</a:t>
            </a:r>
            <a:endParaRPr lang="ru-RU" sz="900" smtClean="0"/>
          </a:p>
          <a:p>
            <a:pPr marL="990600" lvl="1" indent="-533400" eaLnBrk="1" hangingPunct="1">
              <a:buFontTx/>
              <a:buNone/>
              <a:defRPr/>
            </a:pPr>
            <a:r>
              <a:rPr lang="ru-RU" sz="900" smtClean="0"/>
              <a:t>       </a:t>
            </a:r>
            <a:r>
              <a:rPr lang="ru-RU" smtClean="0"/>
              <a:t>е) 1</a:t>
            </a:r>
            <a:r>
              <a:rPr lang="en-US" smtClean="0"/>
              <a:t>S</a:t>
            </a:r>
            <a:r>
              <a:rPr lang="ru-RU" smtClean="0"/>
              <a:t>   2</a:t>
            </a:r>
            <a:r>
              <a:rPr lang="en-US" smtClean="0"/>
              <a:t>S</a:t>
            </a:r>
            <a:r>
              <a:rPr lang="ru-RU" smtClean="0"/>
              <a:t>   2</a:t>
            </a:r>
            <a:r>
              <a:rPr lang="en-US" smtClean="0"/>
              <a:t>P</a:t>
            </a:r>
            <a:endParaRPr lang="ru-RU" smtClean="0"/>
          </a:p>
        </p:txBody>
      </p:sp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1979613" y="476250"/>
            <a:ext cx="55816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Строение атома углерода</a:t>
            </a:r>
          </a:p>
        </p:txBody>
      </p:sp>
      <p:pic>
        <p:nvPicPr>
          <p:cNvPr id="7173" name="Picture 5" descr="углерод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1341438"/>
            <a:ext cx="21605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Аллотропные модификации углерода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-   алмаз, </a:t>
            </a:r>
          </a:p>
          <a:p>
            <a:pPr eaLnBrk="1" hangingPunct="1">
              <a:defRPr/>
            </a:pPr>
            <a:r>
              <a:rPr lang="ru-RU" smtClean="0"/>
              <a:t>    графит  </a:t>
            </a:r>
          </a:p>
          <a:p>
            <a:pPr eaLnBrk="1" hangingPunct="1">
              <a:defRPr/>
            </a:pPr>
            <a:r>
              <a:rPr lang="ru-RU" smtClean="0"/>
              <a:t>    карбин.</a:t>
            </a:r>
          </a:p>
        </p:txBody>
      </p:sp>
      <p:pic>
        <p:nvPicPr>
          <p:cNvPr id="8196" name="Picture 4" descr="углерод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1773238"/>
            <a:ext cx="25320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графит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3860800"/>
            <a:ext cx="27368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бесцветное кристаллическое вещество с атомной решеткой.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Каждый атом углерода в алмазе окружен четырьмя другими, расположенными от него в направлениях от центра тетраэдра к его вершинам( рис. на доске).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Алмаз имеет высокую твердость, плотность 3,5 г/см2, плохо проводит тепло и практически не проводит электрический ток.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 Это самое тугоплавкое природное вещество </a:t>
            </a:r>
            <a:r>
              <a:rPr lang="en-US" sz="2000" smtClean="0"/>
              <a:t>t</a:t>
            </a:r>
            <a:r>
              <a:rPr lang="ru-RU" sz="2000" smtClean="0"/>
              <a:t>пл =3730С.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В чистом виде алмаз сильно преломляет свет.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Его применяют как украшение, а также для резки стекла, бурения горных пород и шлифования особо твердых материалов.</a:t>
            </a:r>
          </a:p>
        </p:txBody>
      </p:sp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3851275" y="404813"/>
            <a:ext cx="1257300" cy="8747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Алмаз</a:t>
            </a:r>
          </a:p>
        </p:txBody>
      </p:sp>
      <p:pic>
        <p:nvPicPr>
          <p:cNvPr id="9223" name="Picture 7" descr="углеро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5157788"/>
            <a:ext cx="17653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 descr="углеро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260350"/>
            <a:ext cx="1657350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 Интересные факты о самых знаменитых алмазах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b="1" smtClean="0"/>
              <a:t>АЛМАЗ - "АНГЕЛЬСКАЯ СЛЕЗА" АПРЕЛЯ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b="1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АЛМАЗ - (от греческого "адамас" - неодолимый), символ чистоты и невинности, дарующий, как считается, добродетель, мужество и победу, называют счастливым камнем рожденных в апреле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Алмаз « Питт»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44675"/>
            <a:ext cx="8229600" cy="42862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Когда в отбитом куске горной породы сверкнула грань кристалла, у раба перехватило дыханье. Вот алмаз, который принесет желанную свободу, и он покинет злосчастные копи Голконды! Но как скрыть камень? Невольник-индиец ранил себя киркой - и под лохмотьями в ране на бедре спрятал кристалл. Матрос английского судна с грузом джута согласился тайно вывезти беглеца. Едва парусник вышел в океан, сообщник принес в трюм еду и склоненного над миской индийца заколол кинжалом... В Мадрасе, в том же 1701 году, алмаз был продан английскому губернатору У. Питту. Матросу-убийце деньги не пошли на пользу - промотав их, он повесился на корабельной рее.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400" smtClean="0"/>
              <a:t>В Англии за два года огранки из алмаза получают совершенный бриллиант размером 30х20х19 мм. В 1717 г. "Питт" покупает герцог Орлеанский - регент Франции. Вот тогда у камня и появилось второе название - "Регент". Бриллиант вправляют в корону Людовика XIV. Камень был настолько известен, что в 1792 году, в начале Французской революции, когда он был украден вместе с другими королевскими регалиями, воры не смогли его сбыть и подбросили обратно! Наполеон, заложив этот алмаз, на полученные деньги обеспечил проведение своего первого похода. Затем "Регент" был выкуплен на аукционе, и занял место в экспозиции Лувра. В 1940 г., когда Германия оккупировала Францию, знаменитый алмаз спрятали за мраморной отделкой камина в замке Шамбор. И вот он снова в Лувре - яркий, сверкающий, и как будто бы только что ограненный! А ведь камню - почти 300 лет!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400" smtClean="0"/>
          </a:p>
        </p:txBody>
      </p:sp>
      <p:pic>
        <p:nvPicPr>
          <p:cNvPr id="29700" name="Picture 4" descr="Регент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60350"/>
            <a:ext cx="17272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Регент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333375"/>
            <a:ext cx="1625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060575"/>
            <a:ext cx="8291512" cy="40703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600" smtClean="0"/>
              <a:t>Да, алмаз - нестареющий камень. Он - самый-самый из минералов по всем показателям. Имеет самую высокую твердость - 10, алмаз режется только алмазом. Он - самый прозрачный. Не зря его называют "ангельской слезой". Бывают желтоватые и голубоватые и очень редко - черные разновидности. Его отличает изумительная игра света при бриллиантовой огранке. Он самый дорогой, причем при увеличении размеров стоимость возрастает многократно. Скажем, камень в 10 каратов (карат - это принятая для драгоценных камней единица веса, равная 0,2 грамма) будет стоить не в десять раз больше, алмаза в 1 карат, а примерно в 100 раз! А во сколько же раз больше будет стоить такой алмаз, как "Питт", если в нем 140 каратов? Впрочем "Питт" не самый древний из исторических алмазов</a:t>
            </a:r>
            <a:r>
              <a:rPr lang="ru-RU" sz="1800" smtClean="0"/>
              <a:t>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smtClean="0"/>
              <a:t>Индийский алмаз Кох-и-Нор ("Гора света") известен несколько тысячелетий. По преданию им владели последовательно 18 правителей Индостана. Сейчас бриллиант в 108,9 каратов - в Англии, в короне королевы Елизаветы </a:t>
            </a:r>
            <a:r>
              <a:rPr lang="en-US" sz="2400" smtClean="0"/>
              <a:t>II</a:t>
            </a:r>
            <a:r>
              <a:rPr lang="ru-RU" sz="2400" smtClean="0"/>
              <a:t>. </a:t>
            </a:r>
          </a:p>
        </p:txBody>
      </p:sp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2555875" y="0"/>
            <a:ext cx="48958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 Самый  древний  алмаз</a:t>
            </a:r>
          </a:p>
        </p:txBody>
      </p:sp>
      <p:pic>
        <p:nvPicPr>
          <p:cNvPr id="25606" name="Picture 6" descr="Елизавета I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650" y="188913"/>
            <a:ext cx="116046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 descr="Кохон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260350"/>
            <a:ext cx="1584325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9" descr="Коро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9450" y="3336925"/>
            <a:ext cx="166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0" descr="Кор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692150"/>
            <a:ext cx="15843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Самым большим алмазом из известных в мире был "Куллинан" (название - по имени президента южноафриканской алмазодобываюшей компании) - 3106 каратов, подаренный в начале  прошлого века англий-скому королю Эдуарду VII. Но что делать с таким громадным кристаллом? В корону не вставишь, и для скипетра великоват. Его аккуратно раскололи на 105 частей. Самый крупный осколок, названный "Куллинан-I", после бриллиантовой огранки величиной в 530,2 карата - украсил скипетр короля Великобритании и хранится в лондонском Тауэре </a:t>
            </a:r>
          </a:p>
        </p:txBody>
      </p:sp>
      <p:pic>
        <p:nvPicPr>
          <p:cNvPr id="26632" name="Picture 8" descr="Английский скипт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4149725"/>
            <a:ext cx="17589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9" descr="Кулиа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4652963"/>
            <a:ext cx="194468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WordArt 10"/>
          <p:cNvSpPr>
            <a:spLocks noChangeArrowheads="1" noChangeShapeType="1" noTextEdit="1"/>
          </p:cNvSpPr>
          <p:nvPr/>
        </p:nvSpPr>
        <p:spPr bwMode="auto">
          <a:xfrm>
            <a:off x="1258888" y="836613"/>
            <a:ext cx="56864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Самый    крупный    алмаз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362</TotalTime>
  <Words>1614</Words>
  <Application>Microsoft Office PowerPoint</Application>
  <PresentationFormat>Экран (4:3)</PresentationFormat>
  <Paragraphs>117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Склон</vt:lpstr>
      <vt:lpstr>Слайд 1</vt:lpstr>
      <vt:lpstr>Общая характеристика углерода</vt:lpstr>
      <vt:lpstr>Слайд 3</vt:lpstr>
      <vt:lpstr>Аллотропные модификации углерода</vt:lpstr>
      <vt:lpstr>Слайд 5</vt:lpstr>
      <vt:lpstr> Интересные факты о самых знаменитых алмазах</vt:lpstr>
      <vt:lpstr>Алмаз « Питт»</vt:lpstr>
      <vt:lpstr>Слайд 8</vt:lpstr>
      <vt:lpstr>Слайд 9</vt:lpstr>
      <vt:lpstr> Алмаз «Орлов» - подарок императрице.</vt:lpstr>
      <vt:lpstr>Алмаз « Шах» - плата за смерть Грибоедова А. С.</vt:lpstr>
      <vt:lpstr>Слайд 12</vt:lpstr>
      <vt:lpstr>Кристаллическая решётка графита</vt:lpstr>
      <vt:lpstr>Взаимное превращение алмаза и графита</vt:lpstr>
      <vt:lpstr>Уголь</vt:lpstr>
      <vt:lpstr>Слайд 16</vt:lpstr>
      <vt:lpstr>Слайд 17</vt:lpstr>
      <vt:lpstr>Противогаз Зелинского</vt:lpstr>
      <vt:lpstr>Боевые отравляющие вещества. Нет ничего бесчеловечнее химического оружия!</vt:lpstr>
      <vt:lpstr>Слайд 20</vt:lpstr>
      <vt:lpstr>Слайд 21</vt:lpstr>
      <vt:lpstr>Химическое оружие-  ужас человечества и позорная страница в истории химической науки. </vt:lpstr>
      <vt:lpstr>Зелинский Николай Дмитриевич </vt:lpstr>
      <vt:lpstr>Активированный уголь</vt:lpstr>
      <vt:lpstr>Применение активированного угля</vt:lpstr>
      <vt:lpstr>Химические свойства.</vt:lpstr>
      <vt:lpstr>Свойства восстановителя</vt:lpstr>
      <vt:lpstr>Слайд 28</vt:lpstr>
      <vt:lpstr>Домашнее задание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19</cp:revision>
  <dcterms:created xsi:type="dcterms:W3CDTF">2008-03-24T10:44:58Z</dcterms:created>
  <dcterms:modified xsi:type="dcterms:W3CDTF">2012-05-04T11:53:06Z</dcterms:modified>
</cp:coreProperties>
</file>