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7" r:id="rId3"/>
    <p:sldId id="261" r:id="rId4"/>
    <p:sldId id="262" r:id="rId5"/>
    <p:sldId id="265" r:id="rId6"/>
    <p:sldId id="263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80887D7-8DA0-4AAB-BABA-89998C4DD0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CFBAD-1B2B-4FFC-9BF2-2F6659B5737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0907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011B43-22F9-4857-8DF0-25C85D38944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97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2AC08E-B9DB-437E-A8DC-97D1376E85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452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39A468-8E9F-432B-AF94-8E7306993AC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025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4D30C-D10C-4E6D-9A91-51CEBB54B9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157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4DB67-19CB-465B-97D2-2DDB1772CBB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0785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6528E-200C-417D-96DE-F4D1DBF347E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03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701AD-88A8-4779-9E7F-21A5ACCE33A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8319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8C9129-A4B3-4ED1-BF46-0CF7C2A637B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542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16233-33A8-482E-9F13-99E8B1DC88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360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fld id="{700A91B9-A042-4FDD-A40D-A4A4D75372FC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>
                <a:latin typeface="Arial" pitchFamily="34" charset="0"/>
              </a:rPr>
              <a:t>Урок по окружающему миру</a:t>
            </a:r>
            <a:br>
              <a:rPr lang="ru-RU" sz="4000">
                <a:latin typeface="Arial" pitchFamily="34" charset="0"/>
              </a:rPr>
            </a:br>
            <a:r>
              <a:rPr lang="ru-RU" sz="4000">
                <a:latin typeface="Arial" pitchFamily="34" charset="0"/>
              </a:rPr>
              <a:t>«Тела и вещества»</a:t>
            </a:r>
            <a:br>
              <a:rPr lang="ru-RU" sz="4000">
                <a:latin typeface="Arial" pitchFamily="34" charset="0"/>
              </a:rPr>
            </a:br>
            <a:r>
              <a:rPr lang="ru-RU" sz="4000">
                <a:latin typeface="Arial" pitchFamily="34" charset="0"/>
              </a:rPr>
              <a:t> 2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68313" y="260350"/>
            <a:ext cx="8353425" cy="482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ts val="2800"/>
              <a:buFont typeface="Wingdings" pitchFamily="2" charset="2"/>
              <a:buChar char="v"/>
            </a:pP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Что вы видите в окружающем нас мире?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ts val="2800"/>
              <a:buFont typeface="Wingdings" pitchFamily="2" charset="2"/>
              <a:buChar char="v"/>
            </a:pP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Как можно их назвать?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ts val="2800"/>
              <a:buFont typeface="Wingdings" pitchFamily="2" charset="2"/>
              <a:buChar char="v"/>
            </a:pP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Ученые называют предметы 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телами</a:t>
            </a: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. Тела имеют </a:t>
            </a:r>
            <a:r>
              <a:rPr lang="ru-RU" sz="3600" b="1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форму</a:t>
            </a:r>
            <a:r>
              <a:rPr lang="ru-RU" sz="36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.  Все предметы можно назвать телами. Какие тела вас окружают?</a:t>
            </a:r>
            <a:endParaRPr lang="ru-RU" sz="36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9462" name="Picture 6" descr="parta_1placeregul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4652963"/>
            <a:ext cx="2305050" cy="204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572000"/>
            <a:ext cx="32385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s22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316413"/>
            <a:ext cx="1697038" cy="254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5" name="Picture 9" descr="08e4e2468a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157788"/>
            <a:ext cx="1835150" cy="137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942213"/>
            <a:ext cx="8229600" cy="1143000"/>
          </a:xfrm>
          <a:gradFill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>
            <a:solidFill>
              <a:schemeClr val="accent3">
                <a:shade val="50000"/>
                <a:satMod val="103000"/>
              </a:schemeClr>
            </a:solidFill>
          </a:ln>
          <a:effectLst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rIns="0" bIns="0" anchor="b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endParaRPr lang="ru-RU" sz="5000" kern="1200">
              <a:effectLst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1925617" y="2317740"/>
            <a:ext cx="1000132" cy="64294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307148" y="2174865"/>
            <a:ext cx="857256" cy="714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sp>
        <p:nvSpPr>
          <p:cNvPr id="13" name="TextBox 12"/>
          <p:cNvSpPr txBox="1"/>
          <p:nvPr/>
        </p:nvSpPr>
        <p:spPr>
          <a:xfrm>
            <a:off x="1073150" y="3001963"/>
            <a:ext cx="2928938" cy="1320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400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Тела природы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16463" y="3001963"/>
            <a:ext cx="3929062" cy="711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400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Изделия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 flipV="1">
            <a:off x="771496" y="4548187"/>
            <a:ext cx="928695" cy="7858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213089" y="4548187"/>
            <a:ext cx="1000132" cy="714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  <p:sp>
        <p:nvSpPr>
          <p:cNvPr id="20" name="TextBox 19"/>
          <p:cNvSpPr txBox="1"/>
          <p:nvPr/>
        </p:nvSpPr>
        <p:spPr>
          <a:xfrm>
            <a:off x="179388" y="5661025"/>
            <a:ext cx="1928812" cy="711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живые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55875" y="5661025"/>
            <a:ext cx="2714625" cy="711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неживые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00563" y="4437063"/>
            <a:ext cx="4500562" cy="4667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(сделаны руками человека)</a:t>
            </a: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755650" y="1196975"/>
            <a:ext cx="8064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971550" y="922338"/>
            <a:ext cx="7916863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bg2"/>
                </a:solidFill>
                <a:latin typeface="Arial" pitchFamily="34" charset="0"/>
              </a:rPr>
              <a:t>Окружающие нас тела</a:t>
            </a:r>
          </a:p>
        </p:txBody>
      </p:sp>
      <p:cxnSp>
        <p:nvCxnSpPr>
          <p:cNvPr id="3" name="Прямая со стрелкой 11"/>
          <p:cNvCxnSpPr/>
          <p:nvPr/>
        </p:nvCxnSpPr>
        <p:spPr>
          <a:xfrm>
            <a:off x="6451610" y="3686165"/>
            <a:ext cx="857257" cy="714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0" grpId="1" animBg="1"/>
      <p:bldP spid="21" grpId="1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3196" y="596883"/>
            <a:ext cx="8229600" cy="428628"/>
          </a:xfrm>
          <a:gradFill>
            <a:gsLst>
              <a:gs pos="0">
                <a:schemeClr val="accent2">
                  <a:tint val="70000"/>
                  <a:satMod val="130000"/>
                </a:schemeClr>
              </a:gs>
              <a:gs pos="43000">
                <a:schemeClr val="accent2">
                  <a:tint val="44000"/>
                  <a:satMod val="165000"/>
                </a:schemeClr>
              </a:gs>
              <a:gs pos="93000">
                <a:schemeClr val="accent2">
                  <a:tint val="15000"/>
                  <a:satMod val="165000"/>
                </a:schemeClr>
              </a:gs>
              <a:gs pos="100000">
                <a:schemeClr val="accent2">
                  <a:tint val="5000"/>
                  <a:satMod val="250000"/>
                </a:schemeClr>
              </a:gs>
            </a:gsLst>
            <a:path path="circle">
              <a:fillToRect l="50000" t="130000" r="50000" b="-30000"/>
            </a:path>
          </a:gradFill>
          <a:ln>
            <a:solidFill>
              <a:schemeClr val="accent2">
                <a:shade val="50000"/>
                <a:satMod val="103000"/>
              </a:schemeClr>
            </a:solidFill>
          </a:ln>
          <a:effectLst>
            <a:outerShdw blurRad="57150" dist="38100" dir="5400000" algn="ctr" rotWithShape="0">
              <a:schemeClr val="accent2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rIns="0" bIns="0" anchor="b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называются эти тела?</a:t>
            </a:r>
          </a:p>
        </p:txBody>
      </p:sp>
      <p:pic>
        <p:nvPicPr>
          <p:cNvPr id="4" name="Содержимое 3" descr="Айсберг №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12875"/>
            <a:ext cx="2371725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Жеребята к №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59" y="4119567"/>
            <a:ext cx="2357453" cy="192882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6" name="Рисунок 5" descr="Камни в воде №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2017" y="1528749"/>
            <a:ext cx="2214578" cy="185738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8" name="Рисунок 7" descr="Цветок к №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50025" y="4121154"/>
            <a:ext cx="2165699" cy="200026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9" name="Рисунок 8" descr="Фонари №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30580" y="4192592"/>
            <a:ext cx="2214578" cy="192882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0" name="Рисунок 9" descr="Эйфелева башня №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21463" y="1457311"/>
            <a:ext cx="2071702" cy="178595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1" name="TextBox 10"/>
          <p:cNvSpPr txBox="1"/>
          <p:nvPr/>
        </p:nvSpPr>
        <p:spPr>
          <a:xfrm>
            <a:off x="142500" y="3486150"/>
            <a:ext cx="2841678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>
                <a:solidFill>
                  <a:srgbClr val="000000"/>
                </a:solidFill>
                <a:latin typeface="Constantia" pitchFamily="18" charset="0"/>
              </a:rPr>
              <a:t>природное неживое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05178" y="3557588"/>
            <a:ext cx="2571768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природное неживое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1908" y="6151582"/>
            <a:ext cx="2428892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природное живое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6363" y="6151582"/>
            <a:ext cx="2286015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природное живое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57962" y="3414713"/>
            <a:ext cx="2143140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>
                <a:solidFill>
                  <a:srgbClr val="000000"/>
                </a:solidFill>
                <a:latin typeface="Constantia" pitchFamily="18" charset="0"/>
              </a:rPr>
              <a:t>изделие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35343" y="6151582"/>
            <a:ext cx="2143140" cy="400110"/>
          </a:xfrm>
          <a:prstGeom prst="rect">
            <a:avLst/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>
                <a:solidFill>
                  <a:srgbClr val="000000"/>
                </a:solidFill>
                <a:latin typeface="Constantia" pitchFamily="18" charset="0"/>
              </a:rPr>
              <a:t>изделие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>
              <a:latin typeface="Arial" pitchFamily="34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116013" y="404813"/>
            <a:ext cx="65722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>
                <a:latin typeface="Arial" pitchFamily="34" charset="0"/>
              </a:rPr>
              <a:t>Все тела состоят из </a:t>
            </a:r>
            <a:r>
              <a:rPr lang="ru-RU" sz="4000" b="1">
                <a:latin typeface="Arial" pitchFamily="34" charset="0"/>
              </a:rPr>
              <a:t>веществ</a:t>
            </a:r>
            <a:r>
              <a:rPr lang="ru-RU" sz="4000">
                <a:latin typeface="Arial" pitchFamily="34" charset="0"/>
              </a:rPr>
              <a:t>.</a:t>
            </a:r>
          </a:p>
        </p:txBody>
      </p:sp>
      <p:pic>
        <p:nvPicPr>
          <p:cNvPr id="17414" name="Picture 6" descr="s22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962025" cy="144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619250" y="2205038"/>
            <a:ext cx="9366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16" name="Picture 8" descr="wood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700213"/>
            <a:ext cx="749300" cy="14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210898_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773238"/>
            <a:ext cx="1836738" cy="143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5867400" y="2276475"/>
            <a:ext cx="7921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19" name="Picture 11" descr="0426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700213"/>
            <a:ext cx="12588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123409423371d5039cf1209140b9105a4696b0b1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0438"/>
            <a:ext cx="2125663" cy="159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3059113" y="4292600"/>
            <a:ext cx="7921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22" name="Picture 14" descr="1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500438"/>
            <a:ext cx="2116138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5" grpId="0" animBg="1"/>
      <p:bldP spid="17418" grpId="0" animBg="1"/>
      <p:bldP spid="174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Все тела состоят из веществ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Вода- вещество, а капля воды - тело.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Сахар - вещество, а кусочек сахара - тело.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ru-RU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Железо - вещество, а железный гвоздь - тело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Заголовок 1"/>
          <p:cNvSpPr>
            <a:spLocks/>
          </p:cNvSpPr>
          <p:nvPr/>
        </p:nvSpPr>
        <p:spPr bwMode="auto">
          <a:xfrm>
            <a:off x="468313" y="6921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pPr algn="ctr"/>
            <a:endParaRPr lang="ru-RU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908050"/>
            <a:ext cx="3000375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54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тела</a:t>
            </a:r>
            <a:endParaRPr lang="ru-RU">
              <a:solidFill>
                <a:schemeClr val="tx1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51500" y="981075"/>
            <a:ext cx="3000375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480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вещества</a:t>
            </a:r>
            <a:endParaRPr lang="ru-RU">
              <a:solidFill>
                <a:schemeClr val="tx1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611188" y="2205038"/>
            <a:ext cx="1403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парта</a:t>
            </a: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539750" y="2852738"/>
            <a:ext cx="984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мяч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468313" y="3573463"/>
            <a:ext cx="1562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гвоздь</a:t>
            </a: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539750" y="4365625"/>
            <a:ext cx="15827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стакан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468313" y="5157788"/>
            <a:ext cx="1730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кувшин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395288" y="5734050"/>
            <a:ext cx="19224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линейка</a:t>
            </a:r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6877050" y="2205038"/>
            <a:ext cx="1379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глина</a:t>
            </a: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6659563" y="2781300"/>
            <a:ext cx="1749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металл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6227763" y="3357563"/>
            <a:ext cx="24463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древесина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6732588" y="4005263"/>
            <a:ext cx="1663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резина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6227763" y="4652963"/>
            <a:ext cx="2670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пластмасса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6659563" y="5373688"/>
            <a:ext cx="1597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600"/>
              <a:t>стекло</a:t>
            </a:r>
          </a:p>
        </p:txBody>
      </p:sp>
      <p:sp>
        <p:nvSpPr>
          <p:cNvPr id="16420" name="Line 36"/>
          <p:cNvSpPr>
            <a:spLocks noChangeShapeType="1"/>
          </p:cNvSpPr>
          <p:nvPr/>
        </p:nvSpPr>
        <p:spPr bwMode="auto">
          <a:xfrm>
            <a:off x="2051050" y="2636838"/>
            <a:ext cx="4176713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1" name="Line 37"/>
          <p:cNvSpPr>
            <a:spLocks noChangeShapeType="1"/>
          </p:cNvSpPr>
          <p:nvPr/>
        </p:nvSpPr>
        <p:spPr bwMode="auto">
          <a:xfrm>
            <a:off x="1619250" y="3284538"/>
            <a:ext cx="496887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2" name="Line 38"/>
          <p:cNvSpPr>
            <a:spLocks noChangeShapeType="1"/>
          </p:cNvSpPr>
          <p:nvPr/>
        </p:nvSpPr>
        <p:spPr bwMode="auto">
          <a:xfrm flipV="1">
            <a:off x="2124075" y="3213100"/>
            <a:ext cx="4535488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3" name="Line 39"/>
          <p:cNvSpPr>
            <a:spLocks noChangeShapeType="1"/>
          </p:cNvSpPr>
          <p:nvPr/>
        </p:nvSpPr>
        <p:spPr bwMode="auto">
          <a:xfrm>
            <a:off x="2124075" y="4797425"/>
            <a:ext cx="446405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4" name="Line 40"/>
          <p:cNvSpPr>
            <a:spLocks noChangeShapeType="1"/>
          </p:cNvSpPr>
          <p:nvPr/>
        </p:nvSpPr>
        <p:spPr bwMode="auto">
          <a:xfrm flipV="1">
            <a:off x="2195513" y="2565400"/>
            <a:ext cx="4608512" cy="3024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25" name="Line 41"/>
          <p:cNvSpPr>
            <a:spLocks noChangeShapeType="1"/>
          </p:cNvSpPr>
          <p:nvPr/>
        </p:nvSpPr>
        <p:spPr bwMode="auto">
          <a:xfrm flipV="1">
            <a:off x="2195513" y="5013325"/>
            <a:ext cx="4105275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0" grpId="0" animBg="1"/>
      <p:bldP spid="16421" grpId="0" animBg="1"/>
      <p:bldP spid="16422" grpId="0" animBg="1"/>
      <p:bldP spid="16423" grpId="0" animBg="1"/>
      <p:bldP spid="16424" grpId="0" animBg="1"/>
      <p:bldP spid="164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692275" y="6921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white">
          <a:xfrm>
            <a:off x="395288" y="188913"/>
            <a:ext cx="8353425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36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Разделите слова на 3 группы:</a:t>
            </a:r>
            <a:endParaRPr lang="ru-RU" sz="36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8316913" y="6165850"/>
            <a:ext cx="217487" cy="9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042988" y="2205038"/>
            <a:ext cx="1652587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Arial" pitchFamily="34" charset="0"/>
              </a:rPr>
              <a:t>I</a:t>
            </a:r>
            <a:r>
              <a:rPr lang="ru-RU" sz="3200">
                <a:solidFill>
                  <a:srgbClr val="FF0000"/>
                </a:solidFill>
                <a:latin typeface="Arial" pitchFamily="34" charset="0"/>
              </a:rPr>
              <a:t> группа</a:t>
            </a:r>
          </a:p>
          <a:p>
            <a:pPr algn="ctr"/>
            <a:r>
              <a:rPr lang="ru-RU" sz="3200">
                <a:latin typeface="Arial" pitchFamily="34" charset="0"/>
              </a:rPr>
              <a:t>камень</a:t>
            </a:r>
          </a:p>
          <a:p>
            <a:pPr algn="ctr"/>
            <a:r>
              <a:rPr lang="ru-RU" sz="3200">
                <a:latin typeface="Arial" pitchFamily="34" charset="0"/>
              </a:rPr>
              <a:t>железо</a:t>
            </a:r>
            <a:endParaRPr lang="ru-RU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709988" y="2205038"/>
            <a:ext cx="17653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Arial" pitchFamily="34" charset="0"/>
              </a:rPr>
              <a:t>II</a:t>
            </a:r>
            <a:r>
              <a:rPr lang="ru-RU" sz="3200">
                <a:solidFill>
                  <a:srgbClr val="FF0000"/>
                </a:solidFill>
                <a:latin typeface="Arial" pitchFamily="34" charset="0"/>
              </a:rPr>
              <a:t> группа</a:t>
            </a:r>
          </a:p>
          <a:p>
            <a:pPr algn="ctr"/>
            <a:r>
              <a:rPr lang="ru-RU" sz="3200">
                <a:latin typeface="Arial" pitchFamily="34" charset="0"/>
              </a:rPr>
              <a:t>вода</a:t>
            </a:r>
          </a:p>
          <a:p>
            <a:pPr algn="ctr"/>
            <a:r>
              <a:rPr lang="ru-RU" sz="3200">
                <a:latin typeface="Arial" pitchFamily="34" charset="0"/>
              </a:rPr>
              <a:t>ртуть</a:t>
            </a:r>
            <a:endParaRPr lang="ru-RU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6318250" y="2276475"/>
            <a:ext cx="18780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Arial" pitchFamily="34" charset="0"/>
              </a:rPr>
              <a:t>III</a:t>
            </a:r>
            <a:r>
              <a:rPr lang="ru-RU" sz="3200">
                <a:solidFill>
                  <a:srgbClr val="FF0000"/>
                </a:solidFill>
                <a:latin typeface="Arial" pitchFamily="34" charset="0"/>
              </a:rPr>
              <a:t> группа</a:t>
            </a:r>
          </a:p>
          <a:p>
            <a:pPr algn="ctr"/>
            <a:r>
              <a:rPr lang="ru-RU" sz="3200">
                <a:latin typeface="Arial" pitchFamily="34" charset="0"/>
              </a:rPr>
              <a:t>дым</a:t>
            </a:r>
          </a:p>
          <a:p>
            <a:pPr algn="ctr"/>
            <a:r>
              <a:rPr lang="ru-RU" sz="3200">
                <a:latin typeface="Arial" pitchFamily="34" charset="0"/>
              </a:rPr>
              <a:t>пар</a:t>
            </a:r>
            <a:endParaRPr lang="ru-RU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49275" y="4076700"/>
            <a:ext cx="23717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Твёрдые</a:t>
            </a:r>
          </a:p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вещества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3430588" y="4076700"/>
            <a:ext cx="23717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Жидкие</a:t>
            </a:r>
          </a:p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вещества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5724525" y="4149725"/>
            <a:ext cx="3194050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Arial" pitchFamily="34" charset="0"/>
              </a:rPr>
              <a:t>Газообразные</a:t>
            </a:r>
            <a:r>
              <a:rPr lang="ru-RU" sz="3200">
                <a:solidFill>
                  <a:srgbClr val="000000"/>
                </a:solidFill>
                <a:latin typeface="Arial" pitchFamily="34" charset="0"/>
              </a:rPr>
              <a:t> </a:t>
            </a:r>
          </a:p>
          <a:p>
            <a:pPr algn="ctr"/>
            <a:r>
              <a:rPr lang="ru-RU" sz="3600" b="1">
                <a:solidFill>
                  <a:srgbClr val="000000"/>
                </a:solidFill>
                <a:latin typeface="Arial" pitchFamily="34" charset="0"/>
              </a:rPr>
              <a:t>вещества</a:t>
            </a:r>
            <a:endParaRPr lang="ru-RU" b="1">
              <a:solidFill>
                <a:srgbClr val="000000"/>
              </a:solidFill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116013" y="5661025"/>
            <a:ext cx="70564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  <a:latin typeface="Arial" pitchFamily="34" charset="0"/>
              </a:rPr>
              <a:t>Три состояния веществ</a:t>
            </a:r>
            <a:endParaRPr lang="ru-RU"/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755650" y="14128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3200"/>
              <a:t>Вода, камень, пар, ртуть, дым, железо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/>
      <p:bldP spid="18442" grpId="0"/>
      <p:bldP spid="18445" grpId="0"/>
    </p:bld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55</TotalTime>
  <Words>156</Words>
  <Application>Microsoft Office PowerPoint</Application>
  <PresentationFormat>Экран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Текстура</vt:lpstr>
      <vt:lpstr>Урок по окружающему миру «Тела и вещества»  2 класс</vt:lpstr>
      <vt:lpstr>Слайд 2</vt:lpstr>
      <vt:lpstr>Слайд 3</vt:lpstr>
      <vt:lpstr>Как называются эти тела?</vt:lpstr>
      <vt:lpstr>Слайд 5</vt:lpstr>
      <vt:lpstr>Все тела состоят из веществ</vt:lpstr>
      <vt:lpstr>Слайд 7</vt:lpstr>
      <vt:lpstr>Слайд 8</vt:lpstr>
    </vt:vector>
  </TitlesOfParts>
  <Company>дома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окружающему миру «Тела и вещества»  2 класс</dc:title>
  <dc:creator>Ильнур</dc:creator>
  <cp:lastModifiedBy>Николай</cp:lastModifiedBy>
  <cp:revision>4</cp:revision>
  <dcterms:created xsi:type="dcterms:W3CDTF">2011-01-12T17:34:26Z</dcterms:created>
  <dcterms:modified xsi:type="dcterms:W3CDTF">2013-01-24T08:58:20Z</dcterms:modified>
</cp:coreProperties>
</file>