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598" autoAdjust="0"/>
  </p:normalViewPr>
  <p:slideViewPr>
    <p:cSldViewPr>
      <p:cViewPr>
        <p:scale>
          <a:sx n="75" d="100"/>
          <a:sy n="75" d="100"/>
        </p:scale>
        <p:origin x="-123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867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7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7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8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F26D321A-EEE0-44F2-9ADF-E5261EA2C03A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9320E2B-E61C-4F63-AAC1-0DEDBDBD03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399CE6-4C2A-4676-9B13-B76C0F0F1757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FEDF0-8592-4972-8770-A52DFDEA01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D799BB-2825-4B32-BF17-9369816C0A02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411DC-58EF-420C-BA2C-F85B9A19E8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C8FD30-950C-4803-B537-163C90335730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A4B75-7374-43B3-9759-36B752096C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6AD3A4-BE7C-4D35-8D9E-BFAF4A017B49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67240-7E86-491C-8EAB-028A401E6C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B7D94D-D26E-4D0F-AB24-7343AA9F17B5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D2C9-AB3C-464C-BF85-D903A1B93A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DE7C06-0036-43E9-9B77-A8CA178AB8ED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B9F27-8E8D-4BD7-8D1F-B7760214B0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60EDC9-EA65-4D94-9F0E-A577EB96F6E7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E466D-4C91-4093-8590-F01DAB4F80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673ED-F6DB-4AB5-BECC-0E4DEF2F45D8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642E5-7ED6-484A-A2F3-82CDAEBFC6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F6E0D-0DAE-4720-9E58-3BAF63534C37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D5DCB-6158-4AEC-88CF-24C423013F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EDAEFB-2F1C-4B02-90F6-28C7B71E0AA9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44B95-644F-4844-A122-C1E3102D0E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765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9D80021-702D-4FE6-A986-06E9041FDA11}" type="datetimeFigureOut">
              <a:rPr lang="ru-RU"/>
              <a:pPr/>
              <a:t>31.07.2013</a:t>
            </a:fld>
            <a:endParaRPr lang="ru-RU"/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E9980A2-D9CD-45C9-B6DD-0953B8961AA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766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6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1143000"/>
            <a:ext cx="7772400" cy="2457450"/>
          </a:xfrm>
        </p:spPr>
        <p:txBody>
          <a:bodyPr/>
          <a:lstStyle/>
          <a:p>
            <a:r>
              <a:rPr lang="ru-RU" sz="5400" dirty="0"/>
              <a:t>Сравнительный анализ поэтических произведений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b="1" dirty="0">
                <a:solidFill>
                  <a:srgbClr val="898989"/>
                </a:solidFill>
              </a:rPr>
              <a:t>Ф.И Тютчев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>
                <a:solidFill>
                  <a:srgbClr val="898989"/>
                </a:solidFill>
              </a:rPr>
              <a:t>А.Фет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4114800" cy="5868987"/>
          </a:xfrm>
        </p:spPr>
        <p:txBody>
          <a:bodyPr>
            <a:normAutofit/>
          </a:bodyPr>
          <a:lstStyle/>
          <a:p>
            <a:pPr algn="ctr"/>
            <a:r>
              <a:rPr lang="ru-RU" sz="2000" b="0"/>
              <a:t>Ива здесь не отделена от потока, а слита с ним. Чудные извивы повторяются в золотых переливах воды. Ощущается гармония: ива и поток вторят друг другу. Ива не сиротлива, а полна радости жизни, ее листья полны движения ( листья воду бороздят). Как и у Тютчева мы видим слово дрожь. Но дрожат не листья сиротливой ивы, а струи потока. Здесь дрожь не боли, а нетерпеливой радости.</a:t>
            </a: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2063" y="642938"/>
            <a:ext cx="3614737" cy="5143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0"/>
              <a:t>Рефлексия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4294967295"/>
          </p:nvPr>
        </p:nvSpPr>
        <p:spPr>
          <a:xfrm>
            <a:off x="838200" y="1341438"/>
            <a:ext cx="8007350" cy="4608512"/>
          </a:xfrm>
        </p:spPr>
        <p:txBody>
          <a:bodyPr/>
          <a:lstStyle/>
          <a:p>
            <a:pPr algn="ctr"/>
            <a:r>
              <a:rPr lang="ru-RU" sz="2800" b="1"/>
              <a:t>Каким содержанием наполняется слово дрожать в одном и другом стихотворении? </a:t>
            </a:r>
          </a:p>
          <a:p>
            <a:pPr algn="ctr"/>
            <a:r>
              <a:rPr lang="ru-RU" sz="2800" b="1"/>
              <a:t>Отчего возникает горечь в стихотворении Тютчева и радость в стихотворении Фета?</a:t>
            </a:r>
          </a:p>
          <a:p>
            <a:pPr algn="ctr"/>
            <a:r>
              <a:rPr lang="ru-RU" sz="2800" b="1"/>
              <a:t>Как выглядит  ива в этих стихотворениях?</a:t>
            </a:r>
          </a:p>
          <a:p>
            <a:pPr algn="ctr"/>
            <a:r>
              <a:rPr lang="ru-RU" sz="2800" b="1"/>
              <a:t>Какое из стихотворений вам ближе, и почему?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44475"/>
            <a:ext cx="8385175" cy="639763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071563"/>
            <a:ext cx="8229600" cy="5054600"/>
          </a:xfrm>
        </p:spPr>
        <p:txBody>
          <a:bodyPr/>
          <a:lstStyle/>
          <a:p>
            <a:r>
              <a:rPr lang="ru-RU" b="1"/>
              <a:t>У каждого дерева, как у человека, свой облик, свой характер. Береза застенчива и нежна, дуб могуч, осина сиротлива и тревожна, клен праздничен, наряден, липа мягка, добра, уютна.</a:t>
            </a:r>
          </a:p>
          <a:p>
            <a:r>
              <a:rPr lang="ru-RU" b="1"/>
              <a:t> А мы сегодня будем говорить об иве, которая по-разному воспринималась и описывалась поэтами.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333375"/>
            <a:ext cx="4186237" cy="5868988"/>
          </a:xfrm>
        </p:spPr>
        <p:txBody>
          <a:bodyPr/>
          <a:lstStyle/>
          <a:p>
            <a:pPr algn="ctr"/>
            <a:r>
              <a:rPr lang="ru-RU" sz="2800" b="0"/>
              <a:t>Иву принято считать печальным деревом. Темные, почти черные ствол и ветви, узкие, серебристые листья  создают впечатление  строгого благородства</a:t>
            </a:r>
            <a:r>
              <a:rPr lang="ru-RU" sz="2800"/>
              <a:t>.</a:t>
            </a: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1071563"/>
            <a:ext cx="3757612" cy="45005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3257550" cy="5726112"/>
          </a:xfrm>
        </p:spPr>
        <p:txBody>
          <a:bodyPr/>
          <a:lstStyle/>
          <a:p>
            <a:pPr algn="ctr"/>
            <a:r>
              <a:rPr lang="ru-RU" sz="2400" b="0"/>
              <a:t>Ива обычно растет у воды и опускает свои ветви в струи потоков. Дерево кажется как бы горестно поникшим, и оттого, наверное, иву зовут плакучей.</a:t>
            </a:r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43313" y="642938"/>
            <a:ext cx="5286375" cy="52149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188" y="260350"/>
            <a:ext cx="4614862" cy="6083300"/>
          </a:xfrm>
        </p:spPr>
        <p:txBody>
          <a:bodyPr/>
          <a:lstStyle/>
          <a:p>
            <a:pPr algn="ctr"/>
            <a:r>
              <a:rPr lang="ru-RU" sz="2000" b="0"/>
              <a:t>В 1836 году Ф.И. Тютчев написал стихотворение «Ива»</a:t>
            </a:r>
            <a:br>
              <a:rPr lang="ru-RU" sz="2000" b="0"/>
            </a:br>
            <a:r>
              <a:rPr lang="ru-RU" sz="2000" b="0"/>
              <a:t/>
            </a:r>
            <a:br>
              <a:rPr lang="ru-RU" sz="2000" b="0"/>
            </a:br>
            <a:r>
              <a:rPr lang="ru-RU" sz="2000" b="0"/>
              <a:t>Что ты клонишь на водами, </a:t>
            </a:r>
            <a:br>
              <a:rPr lang="ru-RU" sz="2000" b="0"/>
            </a:br>
            <a:r>
              <a:rPr lang="ru-RU" sz="2000" b="0"/>
              <a:t>Ива, макушку свою?</a:t>
            </a:r>
            <a:br>
              <a:rPr lang="ru-RU" sz="2000" b="0"/>
            </a:br>
            <a:r>
              <a:rPr lang="ru-RU" sz="2000" b="0"/>
              <a:t>И дрожащими листами,</a:t>
            </a:r>
            <a:br>
              <a:rPr lang="ru-RU" sz="2000" b="0"/>
            </a:br>
            <a:r>
              <a:rPr lang="ru-RU" sz="2000" b="0"/>
              <a:t>Словно жадными устами, </a:t>
            </a:r>
            <a:br>
              <a:rPr lang="ru-RU" sz="2000" b="0"/>
            </a:br>
            <a:r>
              <a:rPr lang="ru-RU" sz="2000" b="0"/>
              <a:t>Ловишь беглую струю?..</a:t>
            </a:r>
            <a:br>
              <a:rPr lang="ru-RU" sz="2000" b="0"/>
            </a:br>
            <a:r>
              <a:rPr lang="ru-RU" sz="2000" b="0"/>
              <a:t/>
            </a:r>
            <a:br>
              <a:rPr lang="ru-RU" sz="2000" b="0"/>
            </a:br>
            <a:r>
              <a:rPr lang="ru-RU" sz="2000" b="0"/>
              <a:t>Хоть томится, хоть трепещет</a:t>
            </a:r>
            <a:br>
              <a:rPr lang="ru-RU" sz="2000" b="0"/>
            </a:br>
            <a:r>
              <a:rPr lang="ru-RU" sz="2000" b="0"/>
              <a:t>Каждый лист твой над струей…</a:t>
            </a:r>
            <a:br>
              <a:rPr lang="ru-RU" sz="2000" b="0"/>
            </a:br>
            <a:r>
              <a:rPr lang="ru-RU" sz="2000" b="0"/>
              <a:t>Но струя бежит и плещет,</a:t>
            </a:r>
            <a:br>
              <a:rPr lang="ru-RU" sz="2000" b="0"/>
            </a:br>
            <a:r>
              <a:rPr lang="ru-RU" sz="2000" b="0"/>
              <a:t> И,  на солнце нежась, блещет,</a:t>
            </a:r>
            <a:br>
              <a:rPr lang="ru-RU" sz="2000" b="0"/>
            </a:br>
            <a:r>
              <a:rPr lang="ru-RU" sz="2000" b="0"/>
              <a:t>И смеется над тобой…</a:t>
            </a:r>
            <a:br>
              <a:rPr lang="ru-RU" sz="2000" b="0"/>
            </a:br>
            <a:endParaRPr lang="ru-RU" sz="2000" b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25" y="1714500"/>
            <a:ext cx="3929063" cy="3714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44475"/>
            <a:ext cx="8385175" cy="282575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7171" name="Содержимое 2"/>
          <p:cNvSpPr>
            <a:spLocks noGrp="1"/>
          </p:cNvSpPr>
          <p:nvPr>
            <p:ph idx="4294967295"/>
          </p:nvPr>
        </p:nvSpPr>
        <p:spPr>
          <a:xfrm>
            <a:off x="457200" y="642938"/>
            <a:ext cx="8229600" cy="5483225"/>
          </a:xfrm>
        </p:spPr>
        <p:txBody>
          <a:bodyPr/>
          <a:lstStyle/>
          <a:p>
            <a:r>
              <a:rPr lang="ru-RU" sz="2800" b="1"/>
              <a:t>В стихотворении два героя: ива и поток, струя. Они очень разные. Ива клонит над водами свою макушку, ловит беглую струю, томится , трепещет.</a:t>
            </a:r>
          </a:p>
          <a:p>
            <a:endParaRPr lang="ru-RU" sz="2800" b="1"/>
          </a:p>
          <a:p>
            <a:r>
              <a:rPr lang="ru-RU" sz="2800" b="1"/>
              <a:t>А струя радостна, полна движения и поэтому названа беглой. Струя бежит, плещет, блещет, смеется. В потоке – жизнь и наслаждение ею. ( на солнце нежась, блещет) Чистая радость движения искрится, увлекает за собой.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4186238" cy="6154737"/>
          </a:xfrm>
        </p:spPr>
        <p:txBody>
          <a:bodyPr/>
          <a:lstStyle/>
          <a:p>
            <a:pPr algn="ctr"/>
            <a:r>
              <a:rPr lang="ru-RU" sz="2400" b="0"/>
              <a:t>А ива печальна оттого, что не может соединиться с этой радостью, слиться со струей. Она недвижно застыла на берегу, она отделена от свободно бегущей струи. Желание ее столь велико, что листья ивы названы дрожащими и сравниваются с жадными устами.</a:t>
            </a: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500188"/>
            <a:ext cx="4471987" cy="35004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4114800" cy="6226175"/>
          </a:xfrm>
        </p:spPr>
        <p:txBody>
          <a:bodyPr/>
          <a:lstStyle/>
          <a:p>
            <a:pPr algn="ctr"/>
            <a:r>
              <a:rPr lang="ru-RU" sz="1800" b="0" dirty="0"/>
              <a:t>В 1854 ГОДУ А.А. Фет пишет стихотворение «Ива»</a:t>
            </a:r>
            <a:br>
              <a:rPr lang="ru-RU" sz="1800" b="0" dirty="0"/>
            </a:br>
            <a:r>
              <a:rPr lang="ru-RU" sz="2000" b="0" dirty="0"/>
              <a:t/>
            </a:r>
            <a:br>
              <a:rPr lang="ru-RU" sz="2000" b="0" dirty="0"/>
            </a:br>
            <a:r>
              <a:rPr lang="ru-RU" sz="1600" b="0" dirty="0"/>
              <a:t>Сядем здесь, у этой ивы.</a:t>
            </a:r>
            <a:br>
              <a:rPr lang="ru-RU" sz="1600" b="0" dirty="0"/>
            </a:br>
            <a:r>
              <a:rPr lang="ru-RU" sz="1600" b="0" dirty="0"/>
              <a:t>Что за чудные извивы</a:t>
            </a:r>
            <a:br>
              <a:rPr lang="ru-RU" sz="1600" b="0" dirty="0"/>
            </a:br>
            <a:r>
              <a:rPr lang="ru-RU" sz="1600" b="0" dirty="0"/>
              <a:t>На корне вокруг дупла!</a:t>
            </a:r>
            <a:br>
              <a:rPr lang="ru-RU" sz="1600" b="0" dirty="0"/>
            </a:br>
            <a:r>
              <a:rPr lang="ru-RU" sz="1600" b="0" dirty="0"/>
              <a:t>А под ивой как красивы</a:t>
            </a:r>
            <a:br>
              <a:rPr lang="ru-RU" sz="1600" b="0" dirty="0"/>
            </a:br>
            <a:r>
              <a:rPr lang="ru-RU" sz="1600" b="0" dirty="0"/>
              <a:t>Золотые переливы</a:t>
            </a:r>
            <a:br>
              <a:rPr lang="ru-RU" sz="1600" b="0" dirty="0"/>
            </a:br>
            <a:r>
              <a:rPr lang="ru-RU" sz="1600" b="0" dirty="0"/>
              <a:t>Струй дрожащего стекла!</a:t>
            </a:r>
            <a:br>
              <a:rPr lang="ru-RU" sz="1600" b="0" dirty="0"/>
            </a:br>
            <a:r>
              <a:rPr lang="ru-RU" sz="1600" b="0" dirty="0"/>
              <a:t/>
            </a:r>
            <a:br>
              <a:rPr lang="ru-RU" sz="1600" b="0" dirty="0"/>
            </a:br>
            <a:r>
              <a:rPr lang="ru-RU" sz="1600" b="0" dirty="0"/>
              <a:t>Ветви сочною дугою</a:t>
            </a:r>
            <a:br>
              <a:rPr lang="ru-RU" sz="1600" b="0" dirty="0"/>
            </a:br>
            <a:r>
              <a:rPr lang="ru-RU" sz="1600" b="0" dirty="0"/>
              <a:t>Перегнулись над водою, </a:t>
            </a:r>
            <a:br>
              <a:rPr lang="ru-RU" sz="1600" b="0" dirty="0"/>
            </a:br>
            <a:r>
              <a:rPr lang="ru-RU" sz="1600" b="0" dirty="0"/>
              <a:t>Как зеленый водопад,</a:t>
            </a:r>
            <a:br>
              <a:rPr lang="ru-RU" sz="1600" b="0" dirty="0"/>
            </a:br>
            <a:r>
              <a:rPr lang="ru-RU" sz="1600" b="0" dirty="0"/>
              <a:t>Как живые, как иглою, </a:t>
            </a:r>
            <a:br>
              <a:rPr lang="ru-RU" sz="1600" b="0" dirty="0"/>
            </a:br>
            <a:r>
              <a:rPr lang="ru-RU" sz="1600" b="0" dirty="0"/>
              <a:t>будто споря меж собою, </a:t>
            </a:r>
            <a:br>
              <a:rPr lang="ru-RU" sz="1600" b="0" dirty="0"/>
            </a:br>
            <a:r>
              <a:rPr lang="ru-RU" sz="1600" b="0" dirty="0"/>
              <a:t>Листья воду бороздят.</a:t>
            </a:r>
            <a:br>
              <a:rPr lang="ru-RU" sz="1600" b="0" dirty="0"/>
            </a:br>
            <a:r>
              <a:rPr lang="ru-RU" sz="1600" b="0" dirty="0"/>
              <a:t/>
            </a:r>
            <a:br>
              <a:rPr lang="ru-RU" sz="1600" b="0" dirty="0"/>
            </a:br>
            <a:r>
              <a:rPr lang="ru-RU" sz="1600" b="0" dirty="0"/>
              <a:t>В этом зеркале под ивой</a:t>
            </a:r>
            <a:br>
              <a:rPr lang="ru-RU" sz="1600" b="0" dirty="0"/>
            </a:br>
            <a:r>
              <a:rPr lang="ru-RU" sz="1600" b="0" dirty="0"/>
              <a:t>Уловил я взгляд ревнивый</a:t>
            </a:r>
            <a:br>
              <a:rPr lang="ru-RU" sz="1600" b="0" dirty="0"/>
            </a:br>
            <a:r>
              <a:rPr lang="ru-RU" sz="1600" b="0" dirty="0"/>
              <a:t>Сердцу милые черты…</a:t>
            </a:r>
            <a:br>
              <a:rPr lang="ru-RU" sz="1600" b="0" dirty="0"/>
            </a:br>
            <a:r>
              <a:rPr lang="ru-RU" sz="1600" b="0" dirty="0"/>
              <a:t>Мягче взор твой горделивый…</a:t>
            </a:r>
            <a:br>
              <a:rPr lang="ru-RU" sz="1600" b="0" dirty="0"/>
            </a:br>
            <a:r>
              <a:rPr lang="ru-RU" sz="1600" b="0" dirty="0"/>
              <a:t>Я дрожу, глядя, счастливый, </a:t>
            </a:r>
            <a:br>
              <a:rPr lang="ru-RU" sz="1600" b="0" dirty="0"/>
            </a:br>
            <a:r>
              <a:rPr lang="ru-RU" sz="1600" b="0" dirty="0"/>
              <a:t>Как в воде дрожишь и ты.</a:t>
            </a: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75" y="928688"/>
            <a:ext cx="4543425" cy="52149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4186237" cy="5868988"/>
          </a:xfrm>
        </p:spPr>
        <p:txBody>
          <a:bodyPr/>
          <a:lstStyle/>
          <a:p>
            <a:pPr algn="ctr"/>
            <a:r>
              <a:rPr lang="ru-RU" sz="2000" b="0"/>
              <a:t>Совсем другая музыка стиха – энергичная, радостная, почти ликующая! И эти восклицательные знаки с их порывами, и эти мягкие рифмы, повторяющие название дерева ( извивы, красивы, переливы…), повторяющиеся как влюбленное эхо,  и заканчиваются эпитетом счастливый. Отчего это счастье?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1000125"/>
            <a:ext cx="3757612" cy="4857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135</TotalTime>
  <Words>422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Трава</vt:lpstr>
      <vt:lpstr>Сравнительный анализ поэтических произведений</vt:lpstr>
      <vt:lpstr>Слайд 2</vt:lpstr>
      <vt:lpstr>Иву принято считать печальным деревом. Темные, почти черные ствол и ветви, узкие, серебристые листья  создают впечатление  строгого благородства.</vt:lpstr>
      <vt:lpstr>Ива обычно растет у воды и опускает свои ветви в струи потоков. Дерево кажется как бы горестно поникшим, и оттого, наверное, иву зовут плакучей.</vt:lpstr>
      <vt:lpstr>В 1836 году Ф.И. Тютчев написал стихотворение «Ива»  Что ты клонишь на водами,  Ива, макушку свою? И дрожащими листами, Словно жадными устами,  Ловишь беглую струю?..  Хоть томится, хоть трепещет Каждый лист твой над струей… Но струя бежит и плещет,  И,  на солнце нежась, блещет, И смеется над тобой… </vt:lpstr>
      <vt:lpstr>Слайд 6</vt:lpstr>
      <vt:lpstr>А ива печальна оттого, что не может соединиться с этой радостью, слиться со струей. Она недвижно застыла на берегу, она отделена от свободно бегущей струи. Желание ее столь велико, что листья ивы названы дрожащими и сравниваются с жадными устами.</vt:lpstr>
      <vt:lpstr>В 1854 ГОДУ А.А. Фет пишет стихотворение «Ива»  Сядем здесь, у этой ивы. Что за чудные извивы На корне вокруг дупла! А под ивой как красивы Золотые переливы Струй дрожащего стекла!  Ветви сочною дугою Перегнулись над водою,  Как зеленый водопад, Как живые, как иглою,  будто споря меж собою,  Листья воду бороздят.  В этом зеркале под ивой Уловил я взгляд ревнивый Сердцу милые черты… Мягче взор твой горделивый… Я дрожу, глядя, счастливый,  Как в воде дрожишь и ты.</vt:lpstr>
      <vt:lpstr>Совсем другая музыка стиха – энергичная, радостная, почти ликующая! И эти восклицательные знаки с их порывами, и эти мягкие рифмы, повторяющие название дерева ( извивы, красивы, переливы…), повторяющиеся как влюбленное эхо,  и заканчиваются эпитетом счастливый. Отчего это счастье?</vt:lpstr>
      <vt:lpstr>Ива здесь не отделена от потока, а слита с ним. Чудные извивы повторяются в золотых переливах воды. Ощущается гармония: ива и поток вторят друг другу. Ива не сиротлива, а полна радости жизни, ее листья полны движения ( листья воду бороздят). Как и у Тютчева мы видим слово дрожь. Но дрожат не листья сиротливой ивы, а струи потока. Здесь дрожь не боли, а нетерпеливой радости.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Сравнительный анализ поэтических произведений</dc:title>
  <dc:creator>Admin</dc:creator>
  <cp:lastModifiedBy>Николай</cp:lastModifiedBy>
  <cp:revision>30</cp:revision>
  <dcterms:created xsi:type="dcterms:W3CDTF">2011-12-03T16:15:19Z</dcterms:created>
  <dcterms:modified xsi:type="dcterms:W3CDTF">2013-07-31T11:34:19Z</dcterms:modified>
</cp:coreProperties>
</file>