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296" r:id="rId3"/>
    <p:sldId id="256" r:id="rId4"/>
    <p:sldId id="294" r:id="rId5"/>
    <p:sldId id="295" r:id="rId6"/>
    <p:sldId id="257" r:id="rId7"/>
    <p:sldId id="307" r:id="rId8"/>
    <p:sldId id="306" r:id="rId9"/>
    <p:sldId id="305" r:id="rId10"/>
    <p:sldId id="304" r:id="rId11"/>
    <p:sldId id="277" r:id="rId12"/>
    <p:sldId id="282" r:id="rId13"/>
    <p:sldId id="281" r:id="rId14"/>
    <p:sldId id="309" r:id="rId15"/>
    <p:sldId id="30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008080"/>
    <a:srgbClr val="FF0000"/>
    <a:srgbClr val="006600"/>
    <a:srgbClr val="CC99FF"/>
    <a:srgbClr val="990033"/>
    <a:srgbClr val="2C6600"/>
    <a:srgbClr val="99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205" autoAdjust="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56AA8-6B43-450F-899C-E42CFD9B51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4ED00-EFF8-4146-9A1D-1236C75DDA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7AAD2-0CAA-48CD-915F-7CFF635709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45042-0935-49E9-B298-ADC7EA812B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CD0BD7-89E0-44F5-9D54-A41854EE0C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5AD12-3B60-49DC-8C95-9E287964E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9D9EE6-0A57-495C-BFC5-0D51E3BE6C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6F72E-CFCD-4410-8F71-1E1C5C0BB9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516E69-3A77-4062-AD1E-DE84DD0CDA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6BC55-D579-43EF-BB7C-B82191C6DA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6752F-B813-44AF-898A-EDE6995E68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B8E7343-CD81-4E09-A48E-6C98007678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2" descr="cabg084"/>
          <p:cNvSpPr>
            <a:spLocks noChangeArrowheads="1" noChangeShapeType="1" noTextEdit="1"/>
          </p:cNvSpPr>
          <p:nvPr/>
        </p:nvSpPr>
        <p:spPr bwMode="auto">
          <a:xfrm>
            <a:off x="1187450" y="2133600"/>
            <a:ext cx="6913563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000" b="1" i="1" kern="10" dirty="0">
                <a:ln w="317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990000">
                      <a:alpha val="50000"/>
                    </a:srgbClr>
                  </a:outerShdw>
                </a:effectLst>
                <a:latin typeface="Impact"/>
              </a:rPr>
              <a:t>Т Е М А:  С Л О Ж Е Н И Е   М Н О Г О З Н А Ч Н Ы Х </a:t>
            </a:r>
          </a:p>
          <a:p>
            <a:pPr algn="ctr"/>
            <a:r>
              <a:rPr lang="ru-RU" sz="2000" b="1" i="1" kern="10" dirty="0">
                <a:ln w="317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990000">
                      <a:alpha val="50000"/>
                    </a:srgbClr>
                  </a:outerShdw>
                </a:effectLst>
                <a:latin typeface="Impact"/>
              </a:rPr>
              <a:t>Ч </a:t>
            </a:r>
            <a:r>
              <a:rPr lang="ru-RU" sz="2000" b="1" i="1" kern="10" dirty="0" smtClean="0">
                <a:ln w="317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990000">
                      <a:alpha val="50000"/>
                    </a:srgbClr>
                  </a:outerShdw>
                </a:effectLst>
                <a:latin typeface="Impact"/>
              </a:rPr>
              <a:t>И</a:t>
            </a:r>
            <a:r>
              <a:rPr lang="en-US" sz="2000" b="1" i="1" kern="10" dirty="0" smtClean="0">
                <a:ln w="317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990000">
                      <a:alpha val="50000"/>
                    </a:srgbClr>
                  </a:outerShdw>
                </a:effectLst>
                <a:latin typeface="Impact"/>
              </a:rPr>
              <a:t> </a:t>
            </a:r>
            <a:r>
              <a:rPr lang="ru-RU" sz="2000" b="1" i="1" kern="10" dirty="0" smtClean="0">
                <a:ln w="317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990000">
                      <a:alpha val="50000"/>
                    </a:srgbClr>
                  </a:outerShdw>
                </a:effectLst>
                <a:latin typeface="Impact"/>
              </a:rPr>
              <a:t>С </a:t>
            </a:r>
            <a:r>
              <a:rPr lang="ru-RU" sz="2000" b="1" i="1" kern="10" dirty="0">
                <a:ln w="317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990000">
                      <a:alpha val="50000"/>
                    </a:srgbClr>
                  </a:outerShdw>
                </a:effectLst>
                <a:latin typeface="Impact"/>
              </a:rPr>
              <a:t>Е 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685800" y="1773238"/>
            <a:ext cx="7772400" cy="182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9600">
                <a:solidFill>
                  <a:schemeClr val="bg1"/>
                </a:solidFill>
                <a:latin typeface="Monotype Corsiva" pitchFamily="66" charset="0"/>
              </a:rPr>
              <a:t>30 317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4213" y="908050"/>
            <a:ext cx="7199312" cy="432117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800" b="1" i="1" smtClean="0">
                <a:solidFill>
                  <a:schemeClr val="accent1"/>
                </a:solidFill>
              </a:rPr>
              <a:t> </a:t>
            </a:r>
            <a:r>
              <a:rPr lang="ru-RU" sz="4800" b="1" i="1" smtClean="0">
                <a:solidFill>
                  <a:srgbClr val="CC99FF"/>
                </a:solidFill>
              </a:rPr>
              <a:t>Задача</a:t>
            </a:r>
            <a:r>
              <a:rPr lang="ru-RU" b="1" i="1" smtClean="0">
                <a:solidFill>
                  <a:srgbClr val="CC99FF"/>
                </a:solidFill>
              </a:rPr>
              <a:t>.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b="1" i="1" smtClean="0">
              <a:solidFill>
                <a:srgbClr val="CC99FF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   </a:t>
            </a:r>
            <a:r>
              <a:rPr lang="ru-RU" sz="2800" smtClean="0">
                <a:solidFill>
                  <a:schemeClr val="bg1"/>
                </a:solidFill>
              </a:rPr>
              <a:t>Вулкан Везувий на Аппенинах расположен на высоте 1 277 м над уровнем моря. Вулкан Этна в Сицилии на 2 063 м выше Везувия, а вулкан Толима выше вулкана Этна на 1 875 м выше. Чему равна высота вулкана Толима над уровнем моря?</a:t>
            </a:r>
            <a:r>
              <a:rPr lang="ru-RU" sz="2800" smtClean="0"/>
              <a:t> </a:t>
            </a: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3316" name="Picture 4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836613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  <a:latin typeface="Monotype Corsiva" pitchFamily="66" charset="0"/>
              </a:rPr>
              <a:t>3. Дополнение содержания урока занимательными заданиями, в том числе и нематематического характера.</a:t>
            </a:r>
            <a:r>
              <a:rPr lang="ru-RU" sz="4000" smtClean="0"/>
              <a:t> </a:t>
            </a:r>
            <a:endParaRPr lang="en-US" sz="4000" smtClean="0"/>
          </a:p>
        </p:txBody>
      </p:sp>
      <p:sp>
        <p:nvSpPr>
          <p:cNvPr id="1433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2997200"/>
            <a:ext cx="8229600" cy="3128963"/>
          </a:xfrm>
          <a:noFill/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  <a:latin typeface="Monotype Corsiva" pitchFamily="66" charset="0"/>
              </a:rPr>
              <a:t>задачи-шутки;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  <a:latin typeface="Monotype Corsiva" pitchFamily="66" charset="0"/>
              </a:rPr>
              <a:t>ребусы;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  <a:latin typeface="Monotype Corsiva" pitchFamily="66" charset="0"/>
              </a:rPr>
              <a:t>математические кроссворды;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  <a:latin typeface="Monotype Corsiva" pitchFamily="66" charset="0"/>
              </a:rPr>
              <a:t>лабиринты;</a:t>
            </a:r>
          </a:p>
          <a:p>
            <a:pPr eaLnBrk="1" hangingPunct="1"/>
            <a:r>
              <a:rPr lang="ru-RU" smtClean="0">
                <a:solidFill>
                  <a:schemeClr val="bg1"/>
                </a:solidFill>
                <a:latin typeface="Monotype Corsiva" pitchFamily="66" charset="0"/>
              </a:rPr>
              <a:t>загадки.</a:t>
            </a:r>
            <a:endParaRPr lang="en-US" smtClean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14340" name="Picture 6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4" name="Picture 4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в класс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76700"/>
            <a:ext cx="2586038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6ce8903bff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850" y="4359275"/>
            <a:ext cx="1222375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WordArt 4" descr="Безымянный"/>
          <p:cNvSpPr>
            <a:spLocks noChangeArrowheads="1" noChangeShapeType="1" noTextEdit="1"/>
          </p:cNvSpPr>
          <p:nvPr/>
        </p:nvSpPr>
        <p:spPr bwMode="auto">
          <a:xfrm>
            <a:off x="1187450" y="836613"/>
            <a:ext cx="676910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blipFill dpi="0" rotWithShape="1">
                  <a:blip r:embed="rId4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B2B2B2"/>
                  </a:outerShdw>
                </a:effectLst>
                <a:latin typeface="Impact"/>
              </a:rPr>
              <a:t>Домашнее задание</a:t>
            </a:r>
          </a:p>
        </p:txBody>
      </p:sp>
      <p:pic>
        <p:nvPicPr>
          <p:cNvPr id="16389" name="Picture 5" descr="kniga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695357">
            <a:off x="1017588" y="1335088"/>
            <a:ext cx="6119812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 rot="-835974">
            <a:off x="2051050" y="2708275"/>
            <a:ext cx="41671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i="1">
                <a:solidFill>
                  <a:schemeClr val="accent2"/>
                </a:solidFill>
                <a:latin typeface="Bookman Old Style" pitchFamily="18" charset="0"/>
              </a:rPr>
              <a:t>Уч.  с. 28 №97, </a:t>
            </a:r>
          </a:p>
          <a:p>
            <a:r>
              <a:rPr lang="ru-RU" sz="3600" b="1" i="1">
                <a:solidFill>
                  <a:schemeClr val="accent2"/>
                </a:solidFill>
                <a:latin typeface="Bookman Old Style" pitchFamily="18" charset="0"/>
              </a:rPr>
              <a:t>р.т.  с. 13 №45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857250" y="785813"/>
            <a:ext cx="7786688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4800" i="1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143000" y="1000125"/>
            <a:ext cx="714375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n-US" sz="2400" b="1" i="1" dirty="0">
              <a:solidFill>
                <a:schemeClr val="bg1"/>
              </a:solidFill>
              <a:latin typeface="Arial Unicode MS" pitchFamily="34" charset="-128"/>
            </a:endParaRPr>
          </a:p>
          <a:p>
            <a:pPr algn="ctr"/>
            <a:r>
              <a:rPr lang="en-US" sz="6000" b="1" i="1" dirty="0">
                <a:solidFill>
                  <a:schemeClr val="bg1"/>
                </a:solidFill>
                <a:latin typeface="Arial Unicode MS" pitchFamily="34" charset="-128"/>
              </a:rPr>
              <a:t>C</a:t>
            </a:r>
            <a:r>
              <a:rPr lang="ru-RU" sz="6000" b="1" i="1" dirty="0" err="1">
                <a:solidFill>
                  <a:schemeClr val="bg1"/>
                </a:solidFill>
                <a:latin typeface="Arial Unicode MS" pitchFamily="34" charset="-128"/>
              </a:rPr>
              <a:t>ложение</a:t>
            </a:r>
            <a:r>
              <a:rPr lang="ru-RU" sz="6000" b="1" i="1" dirty="0">
                <a:solidFill>
                  <a:schemeClr val="bg1"/>
                </a:solidFill>
                <a:latin typeface="Arial Unicode MS" pitchFamily="34" charset="-128"/>
              </a:rPr>
              <a:t>  многозначных </a:t>
            </a:r>
            <a:r>
              <a:rPr lang="ru-RU" sz="6000" b="1" i="1" dirty="0" smtClean="0">
                <a:solidFill>
                  <a:schemeClr val="bg1"/>
                </a:solidFill>
                <a:latin typeface="Arial Unicode MS" pitchFamily="34" charset="-128"/>
              </a:rPr>
              <a:t>чисел</a:t>
            </a:r>
            <a:endParaRPr lang="en-US" sz="6000" b="1" i="1" dirty="0" smtClean="0">
              <a:solidFill>
                <a:schemeClr val="bg1"/>
              </a:solidFill>
              <a:latin typeface="Arial Unicode MS" pitchFamily="34" charset="-128"/>
            </a:endParaRPr>
          </a:p>
          <a:p>
            <a:pPr algn="ctr"/>
            <a:endParaRPr lang="en-US" sz="6000" b="1" i="1" dirty="0">
              <a:solidFill>
                <a:schemeClr val="bg1"/>
              </a:solidFill>
              <a:latin typeface="Arial Unicode MS" pitchFamily="34" charset="-128"/>
            </a:endParaRPr>
          </a:p>
          <a:p>
            <a:pPr algn="ctr"/>
            <a:r>
              <a:rPr lang="en-US" sz="3200" b="1" i="1" u="sng" dirty="0" smtClean="0">
                <a:solidFill>
                  <a:schemeClr val="bg1"/>
                </a:solidFill>
                <a:latin typeface="Arial Unicode MS" pitchFamily="34" charset="-128"/>
              </a:rPr>
              <a:t>Prezentacii.com</a:t>
            </a:r>
            <a:endParaRPr lang="ru-RU" sz="3200" b="1" i="1" u="sng" dirty="0">
              <a:solidFill>
                <a:schemeClr val="bg1"/>
              </a:solidFill>
              <a:latin typeface="Arial Unicode MS" pitchFamily="34" charset="-128"/>
            </a:endParaRPr>
          </a:p>
          <a:p>
            <a:pPr algn="ctr"/>
            <a:endParaRPr lang="en-US" sz="4000" b="1" i="1" dirty="0">
              <a:solidFill>
                <a:schemeClr val="bg1"/>
              </a:solidFill>
              <a:latin typeface="Arial Unicode MS" pitchFamily="34" charset="-128"/>
            </a:endParaRPr>
          </a:p>
          <a:p>
            <a:pPr algn="ctr"/>
            <a:endParaRPr lang="ru-RU" sz="4800" i="1" dirty="0">
              <a:solidFill>
                <a:schemeClr val="bg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17"/>
          <p:cNvSpPr>
            <a:spLocks noChangeArrowheads="1"/>
          </p:cNvSpPr>
          <p:nvPr/>
        </p:nvSpPr>
        <p:spPr bwMode="auto">
          <a:xfrm>
            <a:off x="685800" y="1773238"/>
            <a:ext cx="7772400" cy="182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9600">
                <a:solidFill>
                  <a:schemeClr val="bg1"/>
                </a:solidFill>
                <a:latin typeface="Monotype Corsiva" pitchFamily="66" charset="0"/>
              </a:rPr>
              <a:t>99 999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85800" y="1773238"/>
            <a:ext cx="7772400" cy="182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9600">
                <a:solidFill>
                  <a:schemeClr val="bg1"/>
                </a:solidFill>
                <a:latin typeface="Monotype Corsiva" pitchFamily="66" charset="0"/>
              </a:rPr>
              <a:t>999 999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85800" y="1773238"/>
            <a:ext cx="7772400" cy="182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9600">
                <a:solidFill>
                  <a:schemeClr val="bg1"/>
                </a:solidFill>
                <a:latin typeface="Monotype Corsiva" pitchFamily="66" charset="0"/>
              </a:rPr>
              <a:t>1 000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0"/>
          <p:cNvSpPr>
            <a:spLocks noGrp="1" noChangeArrowheads="1"/>
          </p:cNvSpPr>
          <p:nvPr>
            <p:ph type="body" idx="1"/>
          </p:nvPr>
        </p:nvSpPr>
        <p:spPr>
          <a:xfrm>
            <a:off x="323850" y="476250"/>
            <a:ext cx="8229600" cy="518477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3600" smtClean="0">
                <a:latin typeface="Monotype Corsiva" pitchFamily="66" charset="0"/>
              </a:rPr>
              <a:t>    </a:t>
            </a:r>
            <a:r>
              <a:rPr lang="en-US" sz="4400" smtClean="0">
                <a:solidFill>
                  <a:schemeClr val="bg1"/>
                </a:solidFill>
                <a:latin typeface="Monotype Corsiva" pitchFamily="66" charset="0"/>
              </a:rPr>
              <a:t>320+70=</a:t>
            </a:r>
            <a:br>
              <a:rPr lang="en-US" sz="440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en-US" sz="4400" smtClean="0">
                <a:solidFill>
                  <a:schemeClr val="bg1"/>
                </a:solidFill>
                <a:latin typeface="Monotype Corsiva" pitchFamily="66" charset="0"/>
              </a:rPr>
              <a:t>260+40=</a:t>
            </a:r>
            <a:br>
              <a:rPr lang="en-US" sz="440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en-US" sz="4400" smtClean="0">
                <a:solidFill>
                  <a:schemeClr val="bg1"/>
                </a:solidFill>
                <a:latin typeface="Monotype Corsiva" pitchFamily="66" charset="0"/>
              </a:rPr>
              <a:t>300+90=</a:t>
            </a:r>
            <a:br>
              <a:rPr lang="en-US" sz="440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en-US" sz="4400" smtClean="0">
                <a:solidFill>
                  <a:schemeClr val="bg1"/>
                </a:solidFill>
                <a:latin typeface="Monotype Corsiva" pitchFamily="66" charset="0"/>
              </a:rPr>
              <a:t>500+200=</a:t>
            </a:r>
            <a:br>
              <a:rPr lang="en-US" sz="440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en-US" sz="4400" smtClean="0">
                <a:solidFill>
                  <a:schemeClr val="bg1"/>
                </a:solidFill>
                <a:latin typeface="Monotype Corsiva" pitchFamily="66" charset="0"/>
              </a:rPr>
              <a:t>120+120=</a:t>
            </a:r>
          </a:p>
          <a:p>
            <a:pPr algn="ctr" eaLnBrk="1" hangingPunct="1">
              <a:buFontTx/>
              <a:buNone/>
            </a:pPr>
            <a:r>
              <a:rPr lang="en-US" sz="4400" smtClean="0">
                <a:solidFill>
                  <a:schemeClr val="bg1"/>
                </a:solidFill>
                <a:latin typeface="Monotype Corsiva" pitchFamily="66" charset="0"/>
              </a:rPr>
              <a:t>605+5=</a:t>
            </a:r>
          </a:p>
          <a:p>
            <a:pPr algn="ctr" eaLnBrk="1" hangingPunct="1">
              <a:buFontTx/>
              <a:buNone/>
            </a:pPr>
            <a:r>
              <a:rPr lang="en-US" sz="4400" smtClean="0">
                <a:solidFill>
                  <a:schemeClr val="bg1"/>
                </a:solidFill>
                <a:latin typeface="Monotype Corsiva" pitchFamily="66" charset="0"/>
              </a:rPr>
              <a:t>  400+250=</a:t>
            </a:r>
          </a:p>
          <a:p>
            <a:pPr algn="ctr" eaLnBrk="1" hangingPunct="1">
              <a:buFontTx/>
              <a:buNone/>
            </a:pPr>
            <a:r>
              <a:rPr lang="en-US" sz="4400" smtClean="0">
                <a:solidFill>
                  <a:schemeClr val="bg1"/>
                </a:solidFill>
                <a:latin typeface="Monotype Corsiva" pitchFamily="66" charset="0"/>
              </a:rPr>
              <a:t>715+20=</a:t>
            </a:r>
          </a:p>
          <a:p>
            <a:pPr eaLnBrk="1" hangingPunct="1"/>
            <a:endParaRPr lang="ru-RU" sz="4400" smtClean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685800" y="1773238"/>
            <a:ext cx="7772400" cy="182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9600">
                <a:solidFill>
                  <a:schemeClr val="bg1"/>
                </a:solidFill>
                <a:latin typeface="Monotype Corsiva" pitchFamily="66" charset="0"/>
              </a:rPr>
              <a:t>61 330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685800" y="1773238"/>
            <a:ext cx="7772400" cy="182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9600">
                <a:solidFill>
                  <a:schemeClr val="bg1"/>
                </a:solidFill>
                <a:latin typeface="Monotype Corsiva" pitchFamily="66" charset="0"/>
              </a:rPr>
              <a:t>211 159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685800" y="1773238"/>
            <a:ext cx="7772400" cy="182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9600">
                <a:solidFill>
                  <a:schemeClr val="bg1"/>
                </a:solidFill>
                <a:latin typeface="Monotype Corsiva" pitchFamily="66" charset="0"/>
              </a:rPr>
              <a:t>21 931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1026</TotalTime>
  <Words>146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Constantia</vt:lpstr>
      <vt:lpstr>Arial Unicode MS</vt:lpstr>
      <vt:lpstr>Monotype Corsiva</vt:lpstr>
      <vt:lpstr>Bookman Old Style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3. Дополнение содержания урока занимательными заданиями, в том числе и нематематического характера. </vt:lpstr>
      <vt:lpstr>Слайд 14</vt:lpstr>
      <vt:lpstr>Слайд 15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22</cp:revision>
  <dcterms:created xsi:type="dcterms:W3CDTF">2009-02-14T15:37:56Z</dcterms:created>
  <dcterms:modified xsi:type="dcterms:W3CDTF">2011-11-27T10:25:56Z</dcterms:modified>
</cp:coreProperties>
</file>