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1" r:id="rId4"/>
    <p:sldId id="258" r:id="rId5"/>
    <p:sldId id="276" r:id="rId6"/>
    <p:sldId id="263" r:id="rId7"/>
    <p:sldId id="259" r:id="rId8"/>
    <p:sldId id="260" r:id="rId9"/>
    <p:sldId id="264" r:id="rId10"/>
    <p:sldId id="266" r:id="rId11"/>
    <p:sldId id="267" r:id="rId12"/>
    <p:sldId id="265" r:id="rId13"/>
    <p:sldId id="268" r:id="rId14"/>
    <p:sldId id="270" r:id="rId15"/>
    <p:sldId id="272" r:id="rId16"/>
    <p:sldId id="273" r:id="rId17"/>
    <p:sldId id="269" r:id="rId18"/>
    <p:sldId id="271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42" autoAdjust="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E138C-9CEF-4D17-8800-9AFEBBE0404D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DCEAD2-DB98-4D10-82F1-697629D2B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CEAD2-DB98-4D10-82F1-697629D2B12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7768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862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1733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433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5072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9817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456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3205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2136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1017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332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8C304-343A-42D1-933E-1267DBED22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7F3D5-2FA6-4F23-8B00-C4F946C23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9964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8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6.jpeg"/><Relationship Id="rId7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04664"/>
            <a:ext cx="7772400" cy="295289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«Средняя общеобразовательная школа №11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углубленным изучением отдельных предметов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города ЗМР РТ»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Творческий проект по технологии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тему: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7558118" cy="1705744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sz="8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ученица 10А класса </a:t>
            </a:r>
          </a:p>
          <a:p>
            <a:pPr algn="r" eaLnBrk="0" hangingPunct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Опарина  </a:t>
            </a:r>
            <a:r>
              <a:rPr lang="ru-RU" sz="8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Карина</a:t>
            </a: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</a:p>
          <a:p>
            <a:pPr algn="r" eaLnBrk="0" hangingPunct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 eaLnBrk="0" hangingPunct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технологии</a:t>
            </a:r>
          </a:p>
          <a:p>
            <a:pPr algn="r" eaLnBrk="0" hangingPunct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Калина Надежда Геннадьевна</a:t>
            </a:r>
          </a:p>
          <a:p>
            <a:pPr eaLnBrk="0" hangingPunct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</a:t>
            </a:r>
            <a:endParaRPr lang="ru-RU" sz="8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г.Зеленодольск </a:t>
            </a:r>
            <a:r>
              <a:rPr lang="en-US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8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2013г.</a:t>
            </a:r>
          </a:p>
          <a:p>
            <a:endParaRPr lang="ru-RU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2675394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«ВЕТОЧКА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РОЗА»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ТЕХНИКЕ «ГАНУТЕЛЬ»</a:t>
            </a:r>
            <a:endParaRPr lang="ru-RU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537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Техника безопасности во   время                  работы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>
            <a:normAutofit fontScale="32500" lnSpcReduction="20000"/>
          </a:bodyPr>
          <a:lstStyle/>
          <a:p>
            <a:r>
              <a:rPr lang="ru-RU" sz="5000" b="1" u="sng" dirty="0" smtClean="0"/>
              <a:t>Правила техники безопасности</a:t>
            </a:r>
            <a:endParaRPr lang="ru-RU" sz="5000" dirty="0" smtClean="0"/>
          </a:p>
          <a:p>
            <a:r>
              <a:rPr lang="ru-RU" sz="5000" b="1" u="sng" dirty="0" smtClean="0"/>
              <a:t>при выполнении ручных работ</a:t>
            </a:r>
            <a:endParaRPr lang="ru-RU" sz="5000" dirty="0" smtClean="0"/>
          </a:p>
          <a:p>
            <a:pPr lvl="0"/>
            <a:r>
              <a:rPr lang="ru-RU" sz="5000" dirty="0" smtClean="0"/>
              <a:t>Опасности в работе:</a:t>
            </a:r>
          </a:p>
          <a:p>
            <a:r>
              <a:rPr lang="ru-RU" sz="5000" dirty="0" smtClean="0"/>
              <a:t>травма руки ножницами;</a:t>
            </a:r>
          </a:p>
          <a:p>
            <a:pPr lvl="0"/>
            <a:r>
              <a:rPr lang="ru-RU" sz="5000" dirty="0" smtClean="0"/>
              <a:t>Что нужно сделать до начала работы:</a:t>
            </a:r>
          </a:p>
          <a:p>
            <a:r>
              <a:rPr lang="ru-RU" sz="5000" dirty="0" smtClean="0"/>
              <a:t> положить инструменты и приспособления в отведённое для них место;</a:t>
            </a:r>
          </a:p>
          <a:p>
            <a:pPr lvl="0"/>
            <a:r>
              <a:rPr lang="ru-RU" sz="5000" dirty="0" smtClean="0"/>
              <a:t>Что нужно делать во время работы:</a:t>
            </a:r>
          </a:p>
          <a:p>
            <a:r>
              <a:rPr lang="ru-RU" sz="5000" dirty="0" smtClean="0"/>
              <a:t>быть внимательной к работе,</a:t>
            </a:r>
          </a:p>
          <a:p>
            <a:r>
              <a:rPr lang="ru-RU" sz="5000" dirty="0" smtClean="0"/>
              <a:t>класть ножницы справа с сомкнутыми лезвиями и кольцами вперёд,</a:t>
            </a:r>
          </a:p>
          <a:p>
            <a:r>
              <a:rPr lang="ru-RU" sz="5000" dirty="0" smtClean="0"/>
              <a:t>стержень  от себя;</a:t>
            </a:r>
          </a:p>
          <a:p>
            <a:pPr lvl="0"/>
            <a:r>
              <a:rPr lang="ru-RU" sz="5000" dirty="0" smtClean="0"/>
              <a:t>Что нужно сделать по окончании работы:</a:t>
            </a:r>
          </a:p>
          <a:p>
            <a:r>
              <a:rPr lang="ru-RU" sz="5000" dirty="0" smtClean="0"/>
              <a:t> убрать рабочее место.</a:t>
            </a:r>
          </a:p>
          <a:p>
            <a:r>
              <a:rPr lang="ru-RU" sz="5000" dirty="0" smtClean="0"/>
              <a:t> </a:t>
            </a:r>
          </a:p>
          <a:p>
            <a:r>
              <a:rPr lang="ru-RU" sz="5000" b="1" u="sng" dirty="0" smtClean="0"/>
              <a:t>Правила техники безопасности</a:t>
            </a:r>
            <a:endParaRPr lang="ru-RU" sz="5000" dirty="0" smtClean="0"/>
          </a:p>
          <a:p>
            <a:r>
              <a:rPr lang="ru-RU" sz="5000" b="1" u="sng" dirty="0" smtClean="0"/>
              <a:t>при работе с клеем</a:t>
            </a:r>
            <a:endParaRPr lang="ru-RU" sz="5000" dirty="0" smtClean="0"/>
          </a:p>
          <a:p>
            <a:r>
              <a:rPr lang="ru-RU" sz="5000" b="1" dirty="0" smtClean="0"/>
              <a:t> </a:t>
            </a:r>
            <a:endParaRPr lang="ru-RU" sz="5000" dirty="0" smtClean="0"/>
          </a:p>
          <a:p>
            <a:pPr lvl="0"/>
            <a:r>
              <a:rPr lang="ru-RU" sz="5000" dirty="0" smtClean="0"/>
              <a:t>Перед работой проветрить помещение.</a:t>
            </a:r>
          </a:p>
          <a:p>
            <a:pPr lvl="0"/>
            <a:r>
              <a:rPr lang="ru-RU" sz="5000" dirty="0" smtClean="0"/>
              <a:t>Беречь глаза от попадания клея. При попадании клея в глаза промыть глаза большим количеством воды</a:t>
            </a:r>
          </a:p>
          <a:p>
            <a:pPr lvl="0"/>
            <a:r>
              <a:rPr lang="ru-RU" sz="5000" dirty="0" smtClean="0"/>
              <a:t>После работы вымыть инструменты и руки.</a:t>
            </a:r>
          </a:p>
          <a:p>
            <a:endParaRPr lang="ru-RU" dirty="0"/>
          </a:p>
        </p:txBody>
      </p:sp>
      <p:pic>
        <p:nvPicPr>
          <p:cNvPr id="12289" name="Picture 1" descr="2945535iu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645024"/>
            <a:ext cx="2124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472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техники безопасности и гигиены при работе на ПК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1265" name="Picture 1" descr="420px-Техника_безопасно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472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Эскиз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0010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42" name="Picture 2" descr="2944622fn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556792"/>
            <a:ext cx="388843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571612"/>
            <a:ext cx="4071966" cy="451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352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Приемы работы в технике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Ганутель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3200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571472" y="3643314"/>
          <a:ext cx="7715304" cy="1000132"/>
        </p:xfrm>
        <a:graphic>
          <a:graphicData uri="http://schemas.openxmlformats.org/drawingml/2006/table">
            <a:tbl>
              <a:tblPr/>
              <a:tblGrid>
                <a:gridCol w="2520154"/>
                <a:gridCol w="2438616"/>
                <a:gridCol w="2756534"/>
              </a:tblGrid>
              <a:tr h="1000132"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63795" marR="63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63795" marR="63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63795" marR="63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251520" y="1628800"/>
          <a:ext cx="8640960" cy="4896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192"/>
                <a:gridCol w="2081272"/>
                <a:gridCol w="2232248"/>
                <a:gridCol w="2232248"/>
              </a:tblGrid>
              <a:tr h="4896544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Берем тоненькую спицу и коробочку от киндер-сюрприза</a:t>
                      </a: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 первый раз нагреваем кончик спицы и протыкаем нею коробочку от киндер-сюрприза. В итоге получаем такое приспособление.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Коробочка свободно перемещается по спице.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Закрепляем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проволку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и начинаем вращать спицу. Я кручу ее к себе, но можно и от себя (как будет удобнее вам), главное все время в одну сторону.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33" name="Picture 17" descr="2944415xq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068960"/>
            <a:ext cx="191109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18" descr="2944416cc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869160"/>
            <a:ext cx="2028825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19" descr="2944417ae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717032"/>
            <a:ext cx="17240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20" descr="2944421ym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4653136"/>
            <a:ext cx="16764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352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0" y="214313"/>
          <a:ext cx="8643998" cy="857256"/>
        </p:xfrm>
        <a:graphic>
          <a:graphicData uri="http://schemas.openxmlformats.org/drawingml/2006/table">
            <a:tbl>
              <a:tblPr/>
              <a:tblGrid>
                <a:gridCol w="2823506"/>
                <a:gridCol w="2732153"/>
                <a:gridCol w="3088339"/>
              </a:tblGrid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29851" marR="29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29851" marR="29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29851" marR="2985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6" y="3357562"/>
          <a:ext cx="8072494" cy="1071570"/>
        </p:xfrm>
        <a:graphic>
          <a:graphicData uri="http://schemas.openxmlformats.org/drawingml/2006/table">
            <a:tbl>
              <a:tblPr/>
              <a:tblGrid>
                <a:gridCol w="2636828"/>
                <a:gridCol w="2551515"/>
                <a:gridCol w="2884151"/>
              </a:tblGrid>
              <a:tr h="1071570"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2400" dirty="0">
                        <a:latin typeface="+mn-lt"/>
                        <a:ea typeface="Times New Roman"/>
                      </a:endParaRPr>
                    </a:p>
                  </a:txBody>
                  <a:tcPr marL="63795" marR="63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2400" dirty="0">
                        <a:latin typeface="+mn-lt"/>
                        <a:ea typeface="Times New Roman"/>
                      </a:endParaRPr>
                    </a:p>
                  </a:txBody>
                  <a:tcPr marL="63795" marR="63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2400" dirty="0">
                        <a:latin typeface="+mn-lt"/>
                        <a:ea typeface="Times New Roman"/>
                      </a:endParaRPr>
                    </a:p>
                  </a:txBody>
                  <a:tcPr marL="63795" marR="63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44623"/>
          <a:ext cx="9143999" cy="6813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1950"/>
                <a:gridCol w="1932878"/>
                <a:gridCol w="2453269"/>
                <a:gridCol w="2155902"/>
              </a:tblGrid>
              <a:tr h="68133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Закрепляем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проволку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и начинаем вращать спицу. Я кручу ее к себе, но можно и от себя (как будет удобнее вам), главное все время в одну сторону.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 внутрь пружинки вставляем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проволку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, чтобы потом при обмотке нитками, наш лепесток держал форму.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Откусываем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проволку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и снимаем пружинку со спицы. У меня она длиной примерно 32 см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Соединяем концы нашей заготовки и скручиваем их.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Разрезаем нашу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проволку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на кусочки нужной длины. Длина заготовки должна быть в 2-2,5 раза меньше готовой детали.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Нитками (мулине, шелк и т.д.) обматываем основание, делим ниткой лепесток пополам, и снизу, пропуская нитку через каждый виток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проволки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, обматываем ее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Берем одну пружинку и растягиваем ее до нужной длины. Для серединки 3 шт. длиной 4 см - растягиваем до 8 см. Второй ряд 5 шт. длиной 4-5 см - растягиваем до 10 см. Третий ряд 5 шт. длиной 5-6 см - растягиваем до 12 см.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2944421y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60848"/>
            <a:ext cx="16764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2944593ay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204864"/>
            <a:ext cx="173355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2944594ol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060848"/>
            <a:ext cx="1867669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2944595xgw (1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05650" y="3501008"/>
            <a:ext cx="20383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2944596fj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5445224"/>
            <a:ext cx="19716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2944599fa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4941168"/>
            <a:ext cx="19621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2944600kvq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0" y="5448300"/>
            <a:ext cx="15430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352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071547"/>
          <a:ext cx="6096000" cy="2555928"/>
        </p:xfrm>
        <a:graphic>
          <a:graphicData uri="http://schemas.openxmlformats.org/drawingml/2006/table">
            <a:tbl>
              <a:tblPr/>
              <a:tblGrid>
                <a:gridCol w="3098118"/>
                <a:gridCol w="2997882"/>
              </a:tblGrid>
              <a:tr h="2555928"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2400" dirty="0">
                        <a:latin typeface="+mn-lt"/>
                        <a:ea typeface="Times New Roman"/>
                      </a:endParaRPr>
                    </a:p>
                  </a:txBody>
                  <a:tcPr marL="63795" marR="63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75"/>
                        </a:spcAft>
                      </a:pPr>
                      <a:endParaRPr lang="ru-RU" sz="2400" dirty="0">
                        <a:latin typeface="+mn-lt"/>
                        <a:ea typeface="Times New Roman"/>
                      </a:endParaRPr>
                    </a:p>
                  </a:txBody>
                  <a:tcPr marL="63795" marR="63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685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Так обматываем ниткой до самого верха, не пропуская ни один из витков.</a:t>
                      </a: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Дойдя до верхушки лепестка, возвращаем ниточку вниз.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Придаем форму лепестку в вертикальной плоскости. Изгибаем его. В результате получаем такой лепесток.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Соединяем три лепестка в бутон и обматываем основание. Серединка готова</a:t>
                      </a: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Аналогично присоединяем и остальные лепестки. Еще 2 ряда по пять лепестков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Делаем по тому же принципу. При сборке добавляем проволоку, чтобы веточка держала форму и можно было ее присоединить к цветку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Собираем цветок и листики, собираем розу в единое целое. Для этого необходимо взять основу для стебля, это может быть палочка, веточка, я брала пять отрезков алюминиевой проволоки длиной примерно 20 см. Приставляем их к цветку и начинаем обмотку стебля. Закрепив основу добавляем 5 лепестков чашелистиков и продолжаем обмотку. Присоединяем листик и доматываем стебель до конца. Обрываем нитку и закрепляем ее клеем. Я использовала ПВА. Наша роза готова.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2944601rq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15049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2944597f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517232"/>
            <a:ext cx="16954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2944603ci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772816"/>
            <a:ext cx="18573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2944606dcs (2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4581128"/>
            <a:ext cx="22193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2944622fn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2996952"/>
            <a:ext cx="20955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2945535iu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5301208"/>
            <a:ext cx="2124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352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Экономическое обоснование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71547"/>
            <a:ext cx="8229600" cy="1357321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sz="2600" dirty="0" smtClean="0"/>
              <a:t>Изделие должно быть не дорогим в изготовлении.  И данное изделие на 100% соответствует этому условию.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57224" y="1928802"/>
          <a:ext cx="8136904" cy="3777476"/>
        </p:xfrm>
        <a:graphic>
          <a:graphicData uri="http://schemas.openxmlformats.org/drawingml/2006/table">
            <a:tbl>
              <a:tblPr/>
              <a:tblGrid>
                <a:gridCol w="515318"/>
                <a:gridCol w="2623925"/>
                <a:gridCol w="1432789"/>
                <a:gridCol w="1571636"/>
                <a:gridCol w="1993236"/>
              </a:tblGrid>
              <a:tr h="1015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Материал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Цена шт.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Кол-во материала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Стоимость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мулине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15руб.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2шт.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30руб.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проволока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100руб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 шт.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100руб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ваза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38руб.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1шт.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38руб.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пряжа ирис «гамма»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40руб.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1шт.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40руб.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198руб.00коп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52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27465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/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 Охрана окружающей среды, рациональное использование природных ресурсов принадлежит к числу наиболее сложных и актуальных задач современности.</a:t>
            </a:r>
          </a:p>
          <a:p>
            <a:r>
              <a:rPr lang="ru-RU" dirty="0" smtClean="0"/>
              <a:t>       Всё большее значение приобретает гармоничное взаимодействие человека и окружающей среды. Развитие современного производства наносит большой урон природе. Поэтому необходимо выбирать такие производства изделий, которые меньше наносят вред природе. Чем шире получат распространение безотходные и малоотходные технологии, тем меньше будет выбросов веществ, загрязняющих  атмосферу, водоёмы…</a:t>
            </a:r>
          </a:p>
          <a:p>
            <a:r>
              <a:rPr lang="ru-RU" dirty="0" smtClean="0"/>
              <a:t>       Изготовление моих цветов  является экологически  безопасным: не вредит земной атмосфере, не загрязняется окружающая среда отходами, А также при изготовлении изделий из проволоки ,мулине    не требуется спец. оборудование, т.к. всё  изготавливается вручную.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28604"/>
            <a:ext cx="835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cs typeface="Times New Roman" pitchFamily="18" charset="0"/>
              </a:rPr>
              <a:t>Экологическое обоснование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45122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27465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/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328614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Если хочешь подарить своим близким или подругам эксклюзивный подарок, затратив при этом минимум средств, изготовь оригинальную работу в технике </a:t>
            </a:r>
            <a:r>
              <a:rPr lang="ru-RU" dirty="0" err="1" smtClean="0"/>
              <a:t>ганутель</a:t>
            </a:r>
            <a:r>
              <a:rPr lang="ru-RU" dirty="0" smtClean="0"/>
              <a:t>- и благодарность и восхищение вашим талантом вам обеспечена. Ведь подарок, сделанный своими руками - бесценен!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85728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cs typeface="Times New Roman" pitchFamily="18" charset="0"/>
              </a:rPr>
              <a:t>Реклама</a:t>
            </a:r>
            <a:endParaRPr lang="ru-RU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786190"/>
            <a:ext cx="1676388" cy="260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5122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8229600" cy="57148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/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Изделия в технике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dirty="0" err="1" smtClean="0">
                <a:solidFill>
                  <a:srgbClr val="FF0000"/>
                </a:solidFill>
              </a:rPr>
              <a:t>Ганутель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2" name="Рисунок 8" descr="C:\Documents and Settings\Admin\Local Settings\Temporary Internet Files\Content.Word\Гибрид_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88840"/>
            <a:ext cx="168592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Рисунок 11" descr="C:\Documents and Settings\Admin\Local Settings\Temporary Internet Files\Content.Word\Проект_голубой_бук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988840"/>
            <a:ext cx="1847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Рисунок 33" descr="C:\Documents and Settings\Admin\Local Settings\Temporary Internet Files\Content.Word\oranz-zvet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437112"/>
            <a:ext cx="2583804" cy="2135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Рисунок 15" descr="C:\Documents and Settings\Admin\Local Settings\Temporary Internet Files\Content.Word\777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4509120"/>
            <a:ext cx="18669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Рисунок 24" descr="C:\Documents and Settings\Admin\Local Settings\Temporary Internet Files\Content.Word\fioletbuket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4191000"/>
            <a:ext cx="21621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Рисунок 27" descr="C:\Documents and Settings\Admin\Local Settings\Temporary Internet Files\Content.Word\krasnzv-vbamb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980728"/>
            <a:ext cx="20383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48" y="1428736"/>
            <a:ext cx="1676388" cy="260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5122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27465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Цели  проекта</a:t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развитие творческих, интеллектуальных и                               эстетических способностей;</a:t>
            </a:r>
            <a:br>
              <a:rPr lang="ru-RU" dirty="0" smtClean="0"/>
            </a:br>
            <a:r>
              <a:rPr lang="ru-RU" b="1" dirty="0" smtClean="0"/>
              <a:t>.</a:t>
            </a:r>
            <a:r>
              <a:rPr lang="ru-RU" dirty="0" smtClean="0"/>
              <a:t>  для самореализации в творчестве; </a:t>
            </a:r>
            <a:br>
              <a:rPr lang="ru-RU" dirty="0" smtClean="0"/>
            </a:br>
            <a:r>
              <a:rPr lang="ru-RU" b="1" dirty="0" smtClean="0"/>
              <a:t>.</a:t>
            </a:r>
            <a:r>
              <a:rPr lang="ru-RU" dirty="0" smtClean="0"/>
              <a:t> познакомить с профессиями художника-дизайнера, оформителя;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5122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785794"/>
            <a:ext cx="8715436" cy="5340369"/>
          </a:xfrm>
        </p:spPr>
        <p:txBody>
          <a:bodyPr>
            <a:no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en-US" sz="1800" dirty="0" smtClean="0"/>
              <a:t>URL: http://www.ganutell.com/</a:t>
            </a:r>
            <a:endParaRPr lang="ru-RU" sz="1800" dirty="0" smtClean="0"/>
          </a:p>
          <a:p>
            <a:r>
              <a:rPr lang="en-US" sz="1800" dirty="0" smtClean="0"/>
              <a:t> </a:t>
            </a:r>
            <a:endParaRPr lang="ru-RU" sz="1800" dirty="0" smtClean="0"/>
          </a:p>
          <a:p>
            <a:pPr lvl="0"/>
            <a:r>
              <a:rPr lang="en-US" sz="1800" dirty="0" smtClean="0"/>
              <a:t>URL: http://www.ganutell.net/</a:t>
            </a:r>
            <a:endParaRPr lang="ru-RU" sz="1800" dirty="0" smtClean="0"/>
          </a:p>
          <a:p>
            <a:r>
              <a:rPr lang="en-US" sz="1800" dirty="0" smtClean="0"/>
              <a:t> </a:t>
            </a:r>
            <a:endParaRPr lang="ru-RU" sz="1800" dirty="0" smtClean="0"/>
          </a:p>
          <a:p>
            <a:pPr lvl="0"/>
            <a:r>
              <a:rPr lang="en-US" sz="1800" dirty="0" smtClean="0"/>
              <a:t>URL: http://www.mariakerr.com/index.pl/home</a:t>
            </a:r>
            <a:endParaRPr lang="ru-RU" sz="1800" dirty="0" smtClean="0"/>
          </a:p>
          <a:p>
            <a:r>
              <a:rPr lang="en-US" sz="1800" dirty="0" smtClean="0"/>
              <a:t> </a:t>
            </a:r>
            <a:endParaRPr lang="ru-RU" sz="1800" dirty="0" smtClean="0"/>
          </a:p>
          <a:p>
            <a:pPr lvl="0"/>
            <a:r>
              <a:rPr lang="en-US" sz="1800" dirty="0" smtClean="0"/>
              <a:t>http://stranamasterov.ru/taxonomy/term/1170</a:t>
            </a:r>
            <a:endParaRPr lang="ru-RU" sz="1800" dirty="0" smtClean="0"/>
          </a:p>
          <a:p>
            <a:r>
              <a:rPr lang="en-US" sz="1800" dirty="0" smtClean="0"/>
              <a:t> </a:t>
            </a:r>
            <a:endParaRPr lang="ru-RU" sz="1800" dirty="0" smtClean="0"/>
          </a:p>
          <a:p>
            <a:r>
              <a:rPr lang="en-US" sz="1800" dirty="0" smtClean="0"/>
              <a:t> </a:t>
            </a:r>
            <a:endParaRPr lang="ru-RU" sz="1800" dirty="0" smtClean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58472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Задачи проекта</a:t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Обучающие: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ознакомить с основами знаниями в области композиции,  декоративно-прикладного искусства;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приобретение навыков учебно-исследовательской работы;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/>
              <a:t>Воспитательные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осуществлять трудовое и эстетическое воспитание 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воспитывать в себе любовь к родной стране, ее природе и людям;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добиться максимальной самостоятельности в творчестве;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>Развивающие: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развивать внимание, память, логическое и абстрактное мышление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творческих способностей, духовной культуры и эмоционального отношения к действительности;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472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E452E4"/>
                </a:solidFill>
              </a:rPr>
              <a:t>Содержание</a:t>
            </a:r>
            <a:br>
              <a:rPr lang="ru-RU" dirty="0" smtClean="0">
                <a:solidFill>
                  <a:srgbClr val="E452E4"/>
                </a:solidFill>
              </a:rPr>
            </a:br>
            <a:r>
              <a:rPr lang="ru-RU" dirty="0" smtClean="0">
                <a:solidFill>
                  <a:srgbClr val="E452E4"/>
                </a:solidFill>
              </a:rPr>
              <a:t/>
            </a:r>
            <a:br>
              <a:rPr lang="ru-RU" dirty="0" smtClean="0">
                <a:solidFill>
                  <a:srgbClr val="E452E4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504351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1.Обоснование   возникшей проблемы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2.Историческая справка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3. Материалы и инструменты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4. Техника выполнения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5.Техника безопасности при выполнении работ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6.схемы для выполнения заколки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7.Последовательность выполнения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8.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Основные приемы работы в технике </a:t>
            </a:r>
            <a:r>
              <a:rPr lang="ru-RU" dirty="0" err="1" smtClean="0">
                <a:solidFill>
                  <a:schemeClr val="bg1"/>
                </a:solidFill>
              </a:rPr>
              <a:t>гануель</a:t>
            </a:r>
            <a:r>
              <a:rPr lang="ru-RU" dirty="0" smtClean="0">
                <a:solidFill>
                  <a:schemeClr val="bg1"/>
                </a:solidFill>
              </a:rPr>
              <a:t>                   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9. Экономическое обоснование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10. Реклама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11.Литература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31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Обоснование возникшей проблемы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 smtClean="0">
                <a:solidFill>
                  <a:schemeClr val="bg1"/>
                </a:solidFill>
              </a:rPr>
              <a:t>В технике « </a:t>
            </a:r>
            <a:r>
              <a:rPr lang="ru-RU" sz="3400" dirty="0" err="1" smtClean="0">
                <a:solidFill>
                  <a:schemeClr val="bg1"/>
                </a:solidFill>
              </a:rPr>
              <a:t>ганутель</a:t>
            </a:r>
            <a:r>
              <a:rPr lang="ru-RU" sz="3400" dirty="0" smtClean="0">
                <a:solidFill>
                  <a:schemeClr val="bg1"/>
                </a:solidFill>
              </a:rPr>
              <a:t>»есть какая-то магическая притягательность.</a:t>
            </a:r>
          </a:p>
          <a:p>
            <a:r>
              <a:rPr lang="ru-RU" sz="3400" dirty="0" smtClean="0">
                <a:solidFill>
                  <a:schemeClr val="bg1"/>
                </a:solidFill>
              </a:rPr>
              <a:t> Этот   материал будто имеет колдовскую силу, и тот, кто однажды попробовал сплести в этой техники, становится страстным поклонником этого вида художественного мастерства.</a:t>
            </a:r>
          </a:p>
          <a:p>
            <a:r>
              <a:rPr lang="ru-RU" sz="3400" dirty="0" smtClean="0">
                <a:solidFill>
                  <a:schemeClr val="bg1"/>
                </a:solidFill>
              </a:rPr>
              <a:t>         Изготовление изделий в технике </a:t>
            </a:r>
            <a:r>
              <a:rPr lang="ru-RU" sz="3400" dirty="0" err="1" smtClean="0">
                <a:solidFill>
                  <a:schemeClr val="bg1"/>
                </a:solidFill>
              </a:rPr>
              <a:t>ганутель</a:t>
            </a:r>
            <a:r>
              <a:rPr lang="ru-RU" sz="3400" dirty="0" smtClean="0">
                <a:solidFill>
                  <a:schemeClr val="bg1"/>
                </a:solidFill>
              </a:rPr>
              <a:t>  – это не только очень интересное занятие, но и занятие, не требующее больших финансовых затрат. Я просмотрела журналы  и сайты  разных авторов. Какое разнообразие приёмов! Это и флористика, и объемные фигуры, и подвесные изделия. Мне хотелось подобрать изделие, которое бы привлекло своей красотой и оригинальностью, и было бы  не сложно в изготовлении. И я решила выполнить букет лилий,  где  сочетается красота и оригинальность.</a:t>
            </a:r>
          </a:p>
          <a:p>
            <a:r>
              <a:rPr lang="ru-RU" sz="3400" dirty="0" smtClean="0">
                <a:solidFill>
                  <a:schemeClr val="bg1"/>
                </a:solidFill>
              </a:rPr>
              <a:t>         До изготовления лилий  я провела подготовительную работу: </a:t>
            </a:r>
          </a:p>
          <a:p>
            <a:pPr lvl="0"/>
            <a:r>
              <a:rPr lang="ru-RU" sz="3400" dirty="0" smtClean="0">
                <a:solidFill>
                  <a:schemeClr val="bg1"/>
                </a:solidFill>
              </a:rPr>
              <a:t>изучение истории изготовления лилий в технике </a:t>
            </a:r>
            <a:r>
              <a:rPr lang="ru-RU" sz="3400" dirty="0" err="1" smtClean="0">
                <a:solidFill>
                  <a:schemeClr val="bg1"/>
                </a:solidFill>
              </a:rPr>
              <a:t>ганутель</a:t>
            </a:r>
            <a:r>
              <a:rPr lang="ru-RU" sz="3400" dirty="0" smtClean="0">
                <a:solidFill>
                  <a:schemeClr val="bg1"/>
                </a:solidFill>
              </a:rPr>
              <a:t> как одного из видов народного творчества;</a:t>
            </a:r>
          </a:p>
          <a:p>
            <a:pPr lvl="0"/>
            <a:r>
              <a:rPr lang="ru-RU" sz="3400" dirty="0" smtClean="0">
                <a:solidFill>
                  <a:schemeClr val="bg1"/>
                </a:solidFill>
              </a:rPr>
              <a:t>влияние технологии изготовления  изделия из бисера ,проволоки и мулине;</a:t>
            </a:r>
          </a:p>
          <a:p>
            <a:r>
              <a:rPr lang="ru-RU" sz="3400" dirty="0" smtClean="0">
                <a:solidFill>
                  <a:schemeClr val="bg1"/>
                </a:solidFill>
              </a:rPr>
              <a:t> 3.  влияние этих изделий на окружающую среду.</a:t>
            </a:r>
          </a:p>
          <a:p>
            <a:r>
              <a:rPr lang="ru-RU" sz="3400" dirty="0" smtClean="0">
                <a:solidFill>
                  <a:schemeClr val="bg1"/>
                </a:solidFill>
              </a:rPr>
              <a:t>     А  при выполнении практической работы  над  проектом  закрепила имеющиеся знания и получила новые  умения и навыки работы с  техникой </a:t>
            </a:r>
            <a:r>
              <a:rPr lang="ru-RU" sz="3400" dirty="0" err="1" smtClean="0">
                <a:solidFill>
                  <a:schemeClr val="bg1"/>
                </a:solidFill>
              </a:rPr>
              <a:t>ганутель</a:t>
            </a:r>
            <a:r>
              <a:rPr lang="ru-RU" sz="3400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sz="3400" dirty="0" smtClean="0">
                <a:solidFill>
                  <a:schemeClr val="bg1"/>
                </a:solidFill>
              </a:rPr>
              <a:t>        Итогом этого проекта стали  цветы «Букет лилий ». Это изделие можно использовать как наглядное пособие при изучении раздела «Художественная ремёсла», а также в качестве подарка-сувенира или  в качестве  украшения интерьера,  придания ему теплоты, уюта и оригинальности.</a:t>
            </a:r>
          </a:p>
          <a:p>
            <a:r>
              <a:rPr lang="ru-RU" sz="3400" dirty="0" smtClean="0">
                <a:solidFill>
                  <a:schemeClr val="bg1"/>
                </a:solidFill>
              </a:rPr>
              <a:t>         Если и вы любите необычные вещи, создавайте смелые и оригинальные идеи своими руками. Не бойтесь воплощать свои фантазии в жизнь. Вот увидите,  они заживут своей жизнью и будут приносить окружающим  радость. А посвятив досуг этому увлечению, вы обогатите свою жизнь новыми идеями, вызовите удивление близких и друзей, да мало ли ещё чудес может с вами приключиться с таким хобби!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31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274638"/>
            <a:ext cx="571504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Историческая справка.</a:t>
            </a:r>
            <a:r>
              <a:rPr lang="ru-RU" dirty="0" smtClean="0">
                <a:latin typeface="Calibri" pitchFamily="34" charset="0"/>
              </a:rPr>
              <a:t/>
            </a:r>
            <a:br>
              <a:rPr lang="ru-RU" dirty="0" smtClean="0"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47500" lnSpcReduction="20000"/>
          </a:bodyPr>
          <a:lstStyle/>
          <a:p>
            <a:r>
              <a:rPr lang="ru-RU" sz="3400" b="1" dirty="0" smtClean="0">
                <a:solidFill>
                  <a:schemeClr val="bg2"/>
                </a:solidFill>
              </a:rPr>
              <a:t> </a:t>
            </a:r>
            <a:br>
              <a:rPr lang="ru-RU" sz="3400" b="1" dirty="0" smtClean="0">
                <a:solidFill>
                  <a:schemeClr val="bg2"/>
                </a:solidFill>
              </a:rPr>
            </a:br>
            <a:r>
              <a:rPr lang="ru-RU" sz="3400" dirty="0" smtClean="0">
                <a:solidFill>
                  <a:schemeClr val="bg2"/>
                </a:solidFill>
              </a:rPr>
              <a:t>Искусство создания цветов в технике «</a:t>
            </a:r>
            <a:r>
              <a:rPr lang="ru-RU" sz="3400" dirty="0" err="1" smtClean="0">
                <a:solidFill>
                  <a:schemeClr val="bg2"/>
                </a:solidFill>
              </a:rPr>
              <a:t>ганутель</a:t>
            </a:r>
            <a:r>
              <a:rPr lang="ru-RU" sz="3400" dirty="0" smtClean="0">
                <a:solidFill>
                  <a:schemeClr val="bg2"/>
                </a:solidFill>
              </a:rPr>
              <a:t>» уходит корнями в древность. Сегодня пришло время вспомнить старинный способ, но только в новой интерпретации, тем самым подарив ему новую жизнь.</a:t>
            </a:r>
          </a:p>
          <a:p>
            <a:r>
              <a:rPr lang="ru-RU" sz="3400" dirty="0" smtClean="0">
                <a:solidFill>
                  <a:schemeClr val="bg2"/>
                </a:solidFill>
              </a:rPr>
              <a:t>   Так уж повелось, что цветы, созданные руками человека, пользуются огромной популярностью. Это отличный вариант для декорирования нарядов, шляпок и аксессуаров. Искусственные цветы добавляют изысканности интерьеру, а также являются несомненным атрибутом свадебных торжеств. </a:t>
            </a:r>
          </a:p>
          <a:p>
            <a:r>
              <a:rPr lang="ru-RU" sz="3400" dirty="0" smtClean="0">
                <a:solidFill>
                  <a:schemeClr val="bg2"/>
                </a:solidFill>
              </a:rPr>
              <a:t>На острове Мальта, который находится в Средиземном море, не так далеко от берегов Италии, известен ещё один традиционный способ изготовления цветов, который называется «</a:t>
            </a:r>
            <a:r>
              <a:rPr lang="ru-RU" sz="3400" dirty="0" err="1" smtClean="0">
                <a:solidFill>
                  <a:schemeClr val="bg2"/>
                </a:solidFill>
              </a:rPr>
              <a:t>ганутель</a:t>
            </a:r>
            <a:r>
              <a:rPr lang="ru-RU" sz="3400" dirty="0" smtClean="0">
                <a:solidFill>
                  <a:schemeClr val="bg2"/>
                </a:solidFill>
              </a:rPr>
              <a:t>». Скорее всего, эта техника была раньше известна и в других странах, но в настоящий момент она сохранилась именно в монастырях Мальты. Мальтийские монахини до сих пор делают эти красивые цветы для украшения церковного алтаря в резиденции папы Римского. </a:t>
            </a:r>
          </a:p>
          <a:p>
            <a:r>
              <a:rPr lang="ru-RU" sz="3400" dirty="0" smtClean="0">
                <a:solidFill>
                  <a:schemeClr val="bg2"/>
                </a:solidFill>
              </a:rPr>
              <a:t>   Само слово "</a:t>
            </a:r>
            <a:r>
              <a:rPr lang="ru-RU" sz="3400" dirty="0" err="1" smtClean="0">
                <a:solidFill>
                  <a:schemeClr val="bg2"/>
                </a:solidFill>
              </a:rPr>
              <a:t>ганутель</a:t>
            </a:r>
            <a:r>
              <a:rPr lang="ru-RU" sz="3400" dirty="0" smtClean="0">
                <a:solidFill>
                  <a:schemeClr val="bg2"/>
                </a:solidFill>
              </a:rPr>
              <a:t>" (от французского "</a:t>
            </a:r>
            <a:r>
              <a:rPr lang="ru-RU" sz="3400" dirty="0" err="1" smtClean="0">
                <a:solidFill>
                  <a:schemeClr val="bg2"/>
                </a:solidFill>
              </a:rPr>
              <a:t>cannetille</a:t>
            </a:r>
            <a:r>
              <a:rPr lang="ru-RU" sz="3400" dirty="0" smtClean="0">
                <a:solidFill>
                  <a:schemeClr val="bg2"/>
                </a:solidFill>
              </a:rPr>
              <a:t>"; итальянского "</a:t>
            </a:r>
            <a:r>
              <a:rPr lang="ru-RU" sz="3400" dirty="0" err="1" smtClean="0">
                <a:solidFill>
                  <a:schemeClr val="bg2"/>
                </a:solidFill>
              </a:rPr>
              <a:t>cannutiglio</a:t>
            </a:r>
            <a:r>
              <a:rPr lang="ru-RU" sz="3400" dirty="0" smtClean="0">
                <a:solidFill>
                  <a:schemeClr val="bg2"/>
                </a:solidFill>
              </a:rPr>
              <a:t>" от </a:t>
            </a:r>
            <a:r>
              <a:rPr lang="ru-RU" sz="3400" dirty="0" err="1" smtClean="0">
                <a:solidFill>
                  <a:schemeClr val="bg2"/>
                </a:solidFill>
              </a:rPr>
              <a:t>canna</a:t>
            </a:r>
            <a:r>
              <a:rPr lang="ru-RU" sz="3400" dirty="0" smtClean="0">
                <a:solidFill>
                  <a:schemeClr val="bg2"/>
                </a:solidFill>
              </a:rPr>
              <a:t> -тростник, трубка; русского "канитель") обозначает крученую золотую или серебряную нить.</a:t>
            </a:r>
          </a:p>
          <a:p>
            <a:r>
              <a:rPr lang="ru-RU" sz="3400" dirty="0" smtClean="0">
                <a:solidFill>
                  <a:schemeClr val="bg2"/>
                </a:solidFill>
              </a:rPr>
              <a:t>   В «</a:t>
            </a:r>
            <a:r>
              <a:rPr lang="ru-RU" sz="3400" dirty="0" err="1" smtClean="0">
                <a:solidFill>
                  <a:schemeClr val="bg2"/>
                </a:solidFill>
              </a:rPr>
              <a:t>ганутели</a:t>
            </a:r>
            <a:r>
              <a:rPr lang="ru-RU" sz="3400" dirty="0" smtClean="0">
                <a:solidFill>
                  <a:schemeClr val="bg2"/>
                </a:solidFill>
              </a:rPr>
              <a:t>» используется тонкая спиральная проволока и шёлковые нитки, а также бусинки, жемчуг или бисер. Получаются изящные, очень лёгкие на вес, блестящие цветы. </a:t>
            </a:r>
          </a:p>
          <a:p>
            <a:r>
              <a:rPr lang="ru-RU" sz="3400" dirty="0" smtClean="0">
                <a:solidFill>
                  <a:schemeClr val="bg2"/>
                </a:solidFill>
              </a:rPr>
              <a:t>   В послевоенные года «</a:t>
            </a:r>
            <a:r>
              <a:rPr lang="ru-RU" sz="3400" dirty="0" err="1" smtClean="0">
                <a:solidFill>
                  <a:schemeClr val="bg2"/>
                </a:solidFill>
              </a:rPr>
              <a:t>ганутели</a:t>
            </a:r>
            <a:r>
              <a:rPr lang="ru-RU" sz="3400" dirty="0" smtClean="0">
                <a:solidFill>
                  <a:schemeClr val="bg2"/>
                </a:solidFill>
              </a:rPr>
              <a:t>» пришлось пережить период забвения. В семидесятых особой популярностью стала пользоваться флористика, точнее – украшения из высушенных цветов. Что там говорить, сравнения с цветами в технике «</a:t>
            </a:r>
            <a:r>
              <a:rPr lang="ru-RU" sz="3400" dirty="0" err="1" smtClean="0">
                <a:solidFill>
                  <a:schemeClr val="bg2"/>
                </a:solidFill>
              </a:rPr>
              <a:t>ганутель</a:t>
            </a:r>
            <a:r>
              <a:rPr lang="ru-RU" sz="3400" dirty="0" smtClean="0">
                <a:solidFill>
                  <a:schemeClr val="bg2"/>
                </a:solidFill>
              </a:rPr>
              <a:t>» они не выдерживали, ведь для украшения церквей подходили именно последние. Вполне естественно, что должно было придти время, когда о «</a:t>
            </a:r>
            <a:r>
              <a:rPr lang="ru-RU" sz="3400" dirty="0" err="1" smtClean="0">
                <a:solidFill>
                  <a:schemeClr val="bg2"/>
                </a:solidFill>
              </a:rPr>
              <a:t>ганутели</a:t>
            </a:r>
            <a:r>
              <a:rPr lang="ru-RU" sz="3400" dirty="0" smtClean="0">
                <a:solidFill>
                  <a:schemeClr val="bg2"/>
                </a:solidFill>
              </a:rPr>
              <a:t>» вспомнят. Произошло это в конце девяностых и с тех пор прекрасная «</a:t>
            </a:r>
            <a:r>
              <a:rPr lang="ru-RU" sz="3400" dirty="0" err="1" smtClean="0">
                <a:solidFill>
                  <a:schemeClr val="bg2"/>
                </a:solidFill>
              </a:rPr>
              <a:t>ганутель</a:t>
            </a:r>
            <a:r>
              <a:rPr lang="ru-RU" sz="3400" dirty="0" smtClean="0">
                <a:solidFill>
                  <a:schemeClr val="bg2"/>
                </a:solidFill>
              </a:rPr>
              <a:t>» возрождена.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6385" name="Рисунок 8" descr="C:\Documents and Settings\Admin\Local Settings\Temporary Internet Files\Content.Word\Гибрид_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63688" cy="129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7384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Выбор идеи</a:t>
            </a:r>
            <a:r>
              <a:rPr lang="ru-RU" dirty="0" smtClean="0">
                <a:latin typeface="Calibri" pitchFamily="34" charset="0"/>
              </a:rPr>
              <a:t/>
            </a:r>
            <a:br>
              <a:rPr lang="ru-RU" dirty="0" smtClean="0"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00108"/>
            <a:ext cx="8686800" cy="5126055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1800" dirty="0" smtClean="0"/>
              <a:t>Идея №1  /цветы из ткани/          Идея № 2 /капрон/          </a:t>
            </a:r>
            <a:r>
              <a:rPr lang="ru-RU" sz="1800" b="1" i="1" dirty="0" smtClean="0"/>
              <a:t> </a:t>
            </a:r>
            <a:r>
              <a:rPr lang="ru-RU" sz="1800" dirty="0" smtClean="0"/>
              <a:t>Идея № 3 /</a:t>
            </a:r>
            <a:r>
              <a:rPr lang="ru-RU" sz="1800" dirty="0" err="1" smtClean="0"/>
              <a:t>ганутель</a:t>
            </a:r>
            <a:r>
              <a:rPr lang="ru-RU" sz="1800" dirty="0" smtClean="0"/>
              <a:t>/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Для проектной работы я решила  выполнить цветы  в технике «</a:t>
            </a:r>
            <a:r>
              <a:rPr lang="ru-RU" sz="2800" dirty="0" err="1" smtClean="0"/>
              <a:t>Ганутель</a:t>
            </a:r>
            <a:r>
              <a:rPr lang="ru-RU" sz="2800" dirty="0" smtClean="0"/>
              <a:t>»  для украшения комнаты. Было множество вариантов.  Первоначально я выбирала  цветы из ткани, капрона.</a:t>
            </a:r>
            <a:endParaRPr lang="ru-RU" sz="2800" dirty="0"/>
          </a:p>
        </p:txBody>
      </p:sp>
      <p:pic>
        <p:nvPicPr>
          <p:cNvPr id="2051" name="Picture 3" descr="dsc018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700808"/>
            <a:ext cx="2286016" cy="159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700808"/>
            <a:ext cx="23050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1643051"/>
            <a:ext cx="1390636" cy="216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0748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Ганутель</a:t>
            </a:r>
            <a:r>
              <a:rPr lang="ru-RU" dirty="0" smtClean="0"/>
              <a:t>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162785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Само слово "</a:t>
            </a:r>
            <a:r>
              <a:rPr lang="ru-RU" b="1" dirty="0" err="1" smtClean="0"/>
              <a:t>ганутель</a:t>
            </a:r>
            <a:r>
              <a:rPr lang="ru-RU" b="1" dirty="0" smtClean="0"/>
              <a:t>" (от французского "</a:t>
            </a:r>
            <a:r>
              <a:rPr lang="ru-RU" b="1" dirty="0" err="1" smtClean="0"/>
              <a:t>cannetille</a:t>
            </a:r>
            <a:r>
              <a:rPr lang="ru-RU" b="1" dirty="0" smtClean="0"/>
              <a:t>"; итальянского "</a:t>
            </a:r>
            <a:r>
              <a:rPr lang="ru-RU" b="1" dirty="0" err="1" smtClean="0"/>
              <a:t>cannutiglio</a:t>
            </a:r>
            <a:r>
              <a:rPr lang="ru-RU" b="1" dirty="0" smtClean="0"/>
              <a:t>" от </a:t>
            </a:r>
            <a:r>
              <a:rPr lang="ru-RU" b="1" dirty="0" err="1" smtClean="0"/>
              <a:t>canna</a:t>
            </a:r>
            <a:r>
              <a:rPr lang="ru-RU" b="1" dirty="0" smtClean="0"/>
              <a:t> -тростник, трубка; русского "канитель") обозначает крученую золотую или серебряную нить.</a:t>
            </a:r>
          </a:p>
          <a:p>
            <a:r>
              <a:rPr lang="ru-RU" b="1" dirty="0" smtClean="0"/>
              <a:t>   В «</a:t>
            </a:r>
            <a:r>
              <a:rPr lang="ru-RU" b="1" dirty="0" err="1" smtClean="0"/>
              <a:t>ганутели</a:t>
            </a:r>
            <a:r>
              <a:rPr lang="ru-RU" b="1" dirty="0" smtClean="0"/>
              <a:t>» используется тонкая спиральная проволока и шёлковые нитки, а также бусинки, жемчуг или бисер. Получаются изящные, очень лёгкие на вес, блестящие цветы. 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143380"/>
            <a:ext cx="164307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352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Материалы и инструменты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036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Основные компоненты </a:t>
            </a:r>
            <a:r>
              <a:rPr lang="ru-RU" dirty="0" err="1" smtClean="0"/>
              <a:t>ганутель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 1.проволока тонкая ( 0,30);</a:t>
            </a:r>
            <a:br>
              <a:rPr lang="ru-RU" dirty="0" smtClean="0"/>
            </a:br>
            <a:r>
              <a:rPr lang="ru-RU" dirty="0" smtClean="0"/>
              <a:t>2. проволока потолще (0,74);</a:t>
            </a:r>
            <a:br>
              <a:rPr lang="ru-RU" dirty="0" smtClean="0"/>
            </a:br>
            <a:r>
              <a:rPr lang="ru-RU" dirty="0" smtClean="0"/>
              <a:t>3. нитки мулине разных цветов;</a:t>
            </a:r>
            <a:br>
              <a:rPr lang="ru-RU" dirty="0" smtClean="0"/>
            </a:br>
            <a:r>
              <a:rPr lang="ru-RU" dirty="0" smtClean="0"/>
              <a:t>4. спица;</a:t>
            </a:r>
            <a:br>
              <a:rPr lang="ru-RU" dirty="0" smtClean="0"/>
            </a:br>
            <a:r>
              <a:rPr lang="ru-RU" dirty="0" smtClean="0"/>
              <a:t>5. ПВА;</a:t>
            </a:r>
          </a:p>
          <a:p>
            <a:endParaRPr lang="ru-RU" dirty="0"/>
          </a:p>
        </p:txBody>
      </p:sp>
      <p:pic>
        <p:nvPicPr>
          <p:cNvPr id="13313" name="Picture 1" descr="DSC039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573016"/>
            <a:ext cx="46958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352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1133</Words>
  <Application>Microsoft Office PowerPoint</Application>
  <PresentationFormat>Экран (4:3)</PresentationFormat>
  <Paragraphs>182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МБОУ «Средняя общеобразовательная школа №11                   с углубленным изучением отдельных предметов       города ЗМР РТ»                    Творческий проект по технологии             на тему:  </vt:lpstr>
      <vt:lpstr>Цели  проекта  </vt:lpstr>
      <vt:lpstr>Задачи проекта </vt:lpstr>
      <vt:lpstr>Содержание  </vt:lpstr>
      <vt:lpstr>Обоснование возникшей проблемы</vt:lpstr>
      <vt:lpstr> Историческая справка. </vt:lpstr>
      <vt:lpstr>Выбор идеи </vt:lpstr>
      <vt:lpstr>«Ганутель» </vt:lpstr>
      <vt:lpstr>Материалы и инструменты </vt:lpstr>
      <vt:lpstr>Техника безопасности во   время                  работы </vt:lpstr>
      <vt:lpstr>Правила техники безопасности и гигиены при работе на ПК  </vt:lpstr>
      <vt:lpstr>Эскиз </vt:lpstr>
      <vt:lpstr>Приемы работы в технике “Ганутель”</vt:lpstr>
      <vt:lpstr>Слайд 14</vt:lpstr>
      <vt:lpstr>Слайд 15</vt:lpstr>
      <vt:lpstr>Экономическое обоснование </vt:lpstr>
      <vt:lpstr>  </vt:lpstr>
      <vt:lpstr>  </vt:lpstr>
      <vt:lpstr>  Изделия в технике  «Ганутель»</vt:lpstr>
      <vt:lpstr>Литература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Надежда</cp:lastModifiedBy>
  <cp:revision>35</cp:revision>
  <dcterms:created xsi:type="dcterms:W3CDTF">2012-04-12T16:38:00Z</dcterms:created>
  <dcterms:modified xsi:type="dcterms:W3CDTF">2013-12-12T04:24:48Z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638788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