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00FF"/>
    <a:srgbClr val="0066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D5B52-131D-4627-99BD-4DDA408B08E6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EF177-5E99-4ECB-9424-8B941B50E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img_url=http%3A%2F%2Ffs00.infourok.ru%2Fimages%2Fdoc%2F102%2F120796%2Fimg15.jpg&amp;text=&#1087;&#1083;&#1072;&#1089;&#1090;&#1080;&#1083;&#1080;&#1085;&amp;noreask=1&amp;pos=7&amp;lr=47&amp;rpt=simage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4470"/>
            <a:ext cx="9144000" cy="69324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57290" y="500042"/>
            <a:ext cx="6215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87154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Предмет: </a:t>
            </a:r>
            <a:r>
              <a:rPr lang="ru-RU" sz="4000" b="1" dirty="0" smtClean="0">
                <a:solidFill>
                  <a:srgbClr val="7030A0"/>
                </a:solidFill>
                <a:latin typeface="Georgia" pitchFamily="18" charset="0"/>
              </a:rPr>
              <a:t>технология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Тема: </a:t>
            </a:r>
            <a:r>
              <a:rPr lang="ru-RU" sz="4000" b="1" dirty="0" smtClean="0">
                <a:solidFill>
                  <a:srgbClr val="7030A0"/>
                </a:solidFill>
                <a:latin typeface="Georgia" pitchFamily="18" charset="0"/>
              </a:rPr>
              <a:t>работа с пластилином</a:t>
            </a:r>
            <a:endParaRPr lang="ru-RU" sz="4000" b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Класс: </a:t>
            </a:r>
            <a:r>
              <a:rPr lang="ru-RU" sz="4000" b="1" dirty="0" smtClean="0">
                <a:solidFill>
                  <a:srgbClr val="7030A0"/>
                </a:solidFill>
                <a:latin typeface="Georgia" pitchFamily="18" charset="0"/>
              </a:rPr>
              <a:t>1</a:t>
            </a:r>
          </a:p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28860" y="5572140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4000504"/>
            <a:ext cx="9001156" cy="2030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Учитель начальных </a:t>
            </a: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классов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Сморкачева </a:t>
            </a: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Татьяна </a:t>
            </a: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Евгеньевна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г. Нижний Новгород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  <a:ea typeface="Calibri"/>
                <a:cs typeface="Times New Roman"/>
              </a:rPr>
              <a:t>МАОУ"Лицей №28 </a:t>
            </a: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  <a:ea typeface="Calibri"/>
                <a:cs typeface="Times New Roman"/>
              </a:rPr>
              <a:t>имени </a:t>
            </a: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  <a:ea typeface="Calibri"/>
                <a:cs typeface="Times New Roman"/>
              </a:rPr>
              <a:t>академика </a:t>
            </a: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  <a:ea typeface="Calibri"/>
                <a:cs typeface="Times New Roman"/>
              </a:rPr>
              <a:t>Б.А</a:t>
            </a: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  <a:ea typeface="Calibri"/>
                <a:cs typeface="Times New Roman"/>
              </a:rPr>
              <a:t>. Королёва"</a:t>
            </a:r>
          </a:p>
          <a:p>
            <a:endParaRPr lang="ru-RU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pic>
        <p:nvPicPr>
          <p:cNvPr id="3" name="Рисунок 2" descr="78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49"/>
            <a:ext cx="9144000" cy="6847301"/>
          </a:xfrm>
          <a:prstGeom prst="rect">
            <a:avLst/>
          </a:prstGeom>
        </p:spPr>
      </p:pic>
      <p:pic>
        <p:nvPicPr>
          <p:cNvPr id="4" name="Рисунок 3" descr="34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28794" y="285728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latin typeface="Georgia" pitchFamily="18" charset="0"/>
              </a:rPr>
              <a:t>Порядок работы</a:t>
            </a:r>
            <a:endParaRPr lang="ru-RU" sz="4000" dirty="0">
              <a:solidFill>
                <a:srgbClr val="00B050"/>
              </a:solidFill>
              <a:latin typeface="Georgia" pitchFamily="18" charset="0"/>
            </a:endParaRPr>
          </a:p>
        </p:txBody>
      </p:sp>
      <p:pic>
        <p:nvPicPr>
          <p:cNvPr id="6" name="Рисунок 5" descr="img0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1214422"/>
            <a:ext cx="3987640" cy="2520000"/>
          </a:xfrm>
          <a:prstGeom prst="rect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</p:pic>
      <p:pic>
        <p:nvPicPr>
          <p:cNvPr id="7" name="Рисунок 6" descr="img02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85852" y="3857628"/>
            <a:ext cx="2159070" cy="2520000"/>
          </a:xfrm>
          <a:prstGeom prst="rect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357818" y="1428736"/>
            <a:ext cx="3429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1.Подготовь пластилин и форму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9124" y="4500570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2.Раскатай пластилин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pic>
        <p:nvPicPr>
          <p:cNvPr id="3" name="Рисунок 2" descr="78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49"/>
            <a:ext cx="9144000" cy="6847301"/>
          </a:xfrm>
          <a:prstGeom prst="rect">
            <a:avLst/>
          </a:prstGeom>
        </p:spPr>
      </p:pic>
      <p:pic>
        <p:nvPicPr>
          <p:cNvPr id="4" name="Рисунок 3" descr="34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pic>
        <p:nvPicPr>
          <p:cNvPr id="5" name="Рисунок 4" descr="img0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500042"/>
            <a:ext cx="2467511" cy="2880000"/>
          </a:xfrm>
          <a:prstGeom prst="rect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Рисунок 5" descr="img0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8662" y="3571876"/>
            <a:ext cx="2497679" cy="2880000"/>
          </a:xfrm>
          <a:prstGeom prst="rect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500562" y="857232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3. Вырежи по форме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4214818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4. Укрась «пряник»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pic>
        <p:nvPicPr>
          <p:cNvPr id="3" name="Рисунок 2" descr="78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49"/>
            <a:ext cx="9144000" cy="6847301"/>
          </a:xfrm>
          <a:prstGeom prst="rect">
            <a:avLst/>
          </a:prstGeom>
        </p:spPr>
      </p:pic>
      <p:pic>
        <p:nvPicPr>
          <p:cNvPr id="4" name="Рисунок 3" descr="34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67874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285728"/>
            <a:ext cx="835824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Проверь себя.</a:t>
            </a:r>
            <a:r>
              <a:rPr lang="ru-RU" sz="4400" b="1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ru-RU" sz="4400" dirty="0" smtClean="0">
                <a:solidFill>
                  <a:srgbClr val="00B050"/>
                </a:solidFill>
                <a:latin typeface="Georgia" pitchFamily="18" charset="0"/>
              </a:rPr>
              <a:t>Выбери только то, что относится  к пластилину.</a:t>
            </a:r>
            <a:endParaRPr lang="ru-RU" sz="4400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3071810"/>
            <a:ext cx="2428892" cy="584775"/>
          </a:xfrm>
          <a:prstGeom prst="rect">
            <a:avLst/>
          </a:prstGeom>
          <a:solidFill>
            <a:srgbClr val="FFFF00"/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цветной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457200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43438" y="3214686"/>
            <a:ext cx="2643206" cy="584775"/>
          </a:xfrm>
          <a:prstGeom prst="rect">
            <a:avLst/>
          </a:prstGeom>
          <a:solidFill>
            <a:srgbClr val="FFFF00"/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прозрачный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4714884"/>
            <a:ext cx="2714644" cy="584775"/>
          </a:xfrm>
          <a:prstGeom prst="rect">
            <a:avLst/>
          </a:prstGeom>
          <a:solidFill>
            <a:srgbClr val="FFFF00"/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пластичный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4714884"/>
            <a:ext cx="3286148" cy="584775"/>
          </a:xfrm>
          <a:prstGeom prst="rect">
            <a:avLst/>
          </a:prstGeom>
          <a:solidFill>
            <a:srgbClr val="FFFF00"/>
          </a:solidFill>
          <a:ln w="254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непрозрачный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2" grpId="0" animBg="1"/>
      <p:bldP spid="12" grpId="1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0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900"/>
            <a:ext cx="9144000" cy="68187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0"/>
            <a:ext cx="89297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33CC33"/>
                </a:solidFill>
                <a:latin typeface="Monotype Corsiva" pitchFamily="66" charset="0"/>
              </a:rPr>
              <a:t>Урок 5. </a:t>
            </a:r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« Рисуем пластилином»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img0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928802"/>
            <a:ext cx="7945905" cy="1800000"/>
          </a:xfrm>
          <a:prstGeom prst="rect">
            <a:avLst/>
          </a:prstGeom>
          <a:ln w="25400">
            <a:solidFill>
              <a:srgbClr val="0066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57158" y="4000504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Georgia" pitchFamily="18" charset="0"/>
                <a:cs typeface="Times New Roman" pitchFamily="18" charset="0"/>
              </a:rPr>
              <a:t>Для работы нужно выбрать</a:t>
            </a:r>
            <a:r>
              <a:rPr lang="ru-RU" sz="3600" dirty="0" smtClean="0">
                <a:solidFill>
                  <a:srgbClr val="CC66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CC6600"/>
                </a:solidFill>
                <a:latin typeface="Georgia" pitchFamily="18" charset="0"/>
                <a:cs typeface="Times New Roman" pitchFamily="18" charset="0"/>
              </a:rPr>
              <a:t>основу</a:t>
            </a:r>
            <a:r>
              <a:rPr lang="ru-RU" sz="3600" dirty="0" smtClean="0">
                <a:solidFill>
                  <a:srgbClr val="0070C0"/>
                </a:solidFill>
                <a:latin typeface="Georgia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latin typeface="Georgia" pitchFamily="18" charset="0"/>
                <a:cs typeface="Times New Roman" pitchFamily="18" charset="0"/>
              </a:rPr>
              <a:t>Это поверхность, к которой приклеиваются или присоединяются детали.</a:t>
            </a:r>
            <a:endParaRPr lang="ru-RU" sz="3600" dirty="0">
              <a:solidFill>
                <a:srgbClr val="0070C0"/>
              </a:solidFill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0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187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0"/>
            <a:ext cx="6143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  <a:latin typeface="Monotype Corsiva" pitchFamily="66" charset="0"/>
              </a:rPr>
              <a:t>Рыбка </a:t>
            </a:r>
            <a:r>
              <a:rPr lang="ru-RU" sz="6000" b="1" dirty="0" err="1" smtClean="0">
                <a:solidFill>
                  <a:srgbClr val="00B050"/>
                </a:solidFill>
                <a:latin typeface="Monotype Corsiva" pitchFamily="66" charset="0"/>
              </a:rPr>
              <a:t>скалярия</a:t>
            </a:r>
            <a:endParaRPr lang="ru-RU" sz="60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img0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928670"/>
            <a:ext cx="3692093" cy="2520000"/>
          </a:xfrm>
          <a:prstGeom prst="rect">
            <a:avLst/>
          </a:prstGeom>
        </p:spPr>
      </p:pic>
      <p:pic>
        <p:nvPicPr>
          <p:cNvPr id="5" name="Рисунок 4" descr="img04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928670"/>
            <a:ext cx="3787326" cy="2520000"/>
          </a:xfrm>
          <a:prstGeom prst="rect">
            <a:avLst/>
          </a:prstGeom>
        </p:spPr>
      </p:pic>
      <p:pic>
        <p:nvPicPr>
          <p:cNvPr id="6" name="Рисунок 5" descr="img04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4000504"/>
            <a:ext cx="3787326" cy="252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3286124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1. Наметь контур рисунка. Подготовь пластилин.</a:t>
            </a:r>
            <a:endParaRPr lang="ru-RU" sz="24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3286124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2. Выкладывай пластилиновые пластины по контуру рисунка.</a:t>
            </a:r>
            <a:endParaRPr lang="ru-RU" sz="24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5072074"/>
            <a:ext cx="4572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3. Выложи пластилиновое дно, добавь камешки.</a:t>
            </a:r>
            <a:endParaRPr lang="ru-RU" sz="24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0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187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142852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  <a:latin typeface="Monotype Corsiva" pitchFamily="66" charset="0"/>
              </a:rPr>
              <a:t>Цветик – </a:t>
            </a:r>
            <a:r>
              <a:rPr lang="ru-RU" sz="6000" b="1" dirty="0" err="1" smtClean="0">
                <a:solidFill>
                  <a:srgbClr val="00B050"/>
                </a:solidFill>
                <a:latin typeface="Monotype Corsiva" pitchFamily="66" charset="0"/>
              </a:rPr>
              <a:t>семицветик</a:t>
            </a:r>
            <a:r>
              <a:rPr lang="ru-RU" sz="6000" b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endParaRPr lang="ru-RU" sz="60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img0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1071546"/>
            <a:ext cx="3884846" cy="396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5072074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Georgia" pitchFamily="18" charset="0"/>
              </a:rPr>
              <a:t>Раскатай пластилиновые жгутики  разные по размеру, форме и цвету.</a:t>
            </a:r>
            <a:endParaRPr lang="ru-RU" sz="3600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0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187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500042"/>
            <a:ext cx="850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Покажи свою работу одноклассникам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 descr="http://fs00.infourok.ru/images/doc/102/120796/img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643182"/>
            <a:ext cx="4319999" cy="3240000"/>
          </a:xfrm>
          <a:prstGeom prst="rect">
            <a:avLst/>
          </a:prstGeom>
          <a:noFill/>
        </p:spPr>
      </p:pic>
      <p:pic>
        <p:nvPicPr>
          <p:cNvPr id="2054" name="Picture 6" descr="https://yt3.ggpht.com/-xuvw2OG1Xho/AAAAAAAAAAI/AAAAAAAAAAA/AjPAA-7EcJw/s900-c-k-no/phot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714620"/>
            <a:ext cx="2880000" cy="28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0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229"/>
            <a:ext cx="9144000" cy="68187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0034" y="571480"/>
            <a:ext cx="8001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Изображение пластилина</a:t>
            </a:r>
          </a:p>
          <a:p>
            <a:r>
              <a:rPr lang="en-US" dirty="0" smtClean="0">
                <a:latin typeface="Georgia" pitchFamily="18" charset="0"/>
                <a:hlinkClick r:id="rId3"/>
              </a:rPr>
              <a:t>https</a:t>
            </a:r>
            <a:r>
              <a:rPr lang="en-US" dirty="0" smtClean="0">
                <a:latin typeface="Georgia" pitchFamily="18" charset="0"/>
                <a:hlinkClick r:id="rId3"/>
              </a:rPr>
              <a:t>://yandex.ru/images/search?img_url=http%3A%2F%2Ffs00.infourok.ru%2Fimages%2Fdoc%2F102%2F120796%2Fimg15.jpg&amp;text=</a:t>
            </a:r>
            <a:r>
              <a:rPr lang="ru-RU" dirty="0" err="1" smtClean="0">
                <a:latin typeface="Georgia" pitchFamily="18" charset="0"/>
                <a:hlinkClick r:id="rId3"/>
              </a:rPr>
              <a:t>пластилин&amp;</a:t>
            </a:r>
            <a:r>
              <a:rPr lang="en-US" dirty="0" err="1" smtClean="0">
                <a:latin typeface="Georgia" pitchFamily="18" charset="0"/>
                <a:hlinkClick r:id="rId3"/>
              </a:rPr>
              <a:t>noreask</a:t>
            </a:r>
            <a:r>
              <a:rPr lang="en-US" dirty="0" smtClean="0">
                <a:latin typeface="Georgia" pitchFamily="18" charset="0"/>
                <a:hlinkClick r:id="rId3"/>
              </a:rPr>
              <a:t>=1&amp;pos=7&amp;lr=47&amp;rpt=</a:t>
            </a:r>
            <a:r>
              <a:rPr lang="en-US" dirty="0" err="1" smtClean="0">
                <a:latin typeface="Georgia" pitchFamily="18" charset="0"/>
                <a:hlinkClick r:id="rId3"/>
              </a:rPr>
              <a:t>simage</a:t>
            </a:r>
            <a:endParaRPr lang="ru-RU" dirty="0" smtClean="0">
              <a:latin typeface="Georgia" pitchFamily="18" charset="0"/>
            </a:endParaRPr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1928802"/>
            <a:ext cx="792961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Е.А.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Лутцева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:Технология: 1 класс: учебник для учащихся общеобразовательных учреждений / – М.: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Вентана-Граф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2013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Е.А.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Лутцева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:Технология: 1 класс: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рабочая тетрадь для учащихся общеобразовательных учреждений / – М.: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Вентана-Граф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2013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Е.А.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Лутцева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: Технология: 1 класс /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органайзер для учителя: сценарии уроков.- М.: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Вентана-Граф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2013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235"/>
            <a:ext cx="9094887" cy="68952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428660" y="428604"/>
            <a:ext cx="9715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B050"/>
                </a:solidFill>
                <a:latin typeface="Monotype Corsiva" pitchFamily="66" charset="0"/>
              </a:rPr>
              <a:t>Урок 1. </a:t>
            </a:r>
            <a:r>
              <a:rPr lang="ru-RU" sz="6000" dirty="0" smtClean="0">
                <a:solidFill>
                  <a:srgbClr val="7030A0"/>
                </a:solidFill>
                <a:latin typeface="Monotype Corsiva" pitchFamily="66" charset="0"/>
              </a:rPr>
              <a:t>Лепим из пластилина</a:t>
            </a:r>
            <a:endParaRPr lang="ru-RU" sz="6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428736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Подготовь рабочее место к лепке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" name="Рисунок 4" descr="img0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2214554"/>
            <a:ext cx="6566400" cy="2880000"/>
          </a:xfrm>
          <a:prstGeom prst="rect">
            <a:avLst/>
          </a:prstGeom>
          <a:ln w="25400">
            <a:solidFill>
              <a:schemeClr val="tx2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42844" y="5429264"/>
            <a:ext cx="7572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Совет: </a:t>
            </a:r>
            <a:r>
              <a:rPr lang="ru-RU" sz="4000" dirty="0" smtClean="0">
                <a:solidFill>
                  <a:srgbClr val="7030A0"/>
                </a:solidFill>
                <a:latin typeface="Monotype Corsiva" pitchFamily="66" charset="0"/>
              </a:rPr>
              <a:t>Рабочее место любит порядок.</a:t>
            </a:r>
            <a:endParaRPr lang="ru-RU" sz="4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3999" cy="6932470"/>
          </a:xfrm>
          <a:prstGeom prst="rect">
            <a:avLst/>
          </a:prstGeom>
        </p:spPr>
      </p:pic>
      <p:pic>
        <p:nvPicPr>
          <p:cNvPr id="3" name="Рисунок 2" descr="img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214422"/>
            <a:ext cx="2400243" cy="216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14282" y="142852"/>
            <a:ext cx="8786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Вылепи колобка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img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1428736"/>
            <a:ext cx="2349560" cy="180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pic>
        <p:nvPicPr>
          <p:cNvPr id="6" name="Рисунок 5" descr="img0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1428736"/>
            <a:ext cx="3020863" cy="180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pic>
        <p:nvPicPr>
          <p:cNvPr id="7" name="Рисунок 6" descr="img0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4071942"/>
            <a:ext cx="2302467" cy="180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pic>
        <p:nvPicPr>
          <p:cNvPr id="8" name="Рисунок 7" descr="img00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00364" y="4071942"/>
            <a:ext cx="2302467" cy="180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pic>
        <p:nvPicPr>
          <p:cNvPr id="9" name="Рисунок 8" descr="img00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86446" y="4071942"/>
            <a:ext cx="2674556" cy="180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13" y="0"/>
            <a:ext cx="9045773" cy="6858000"/>
          </a:xfrm>
          <a:prstGeom prst="rect">
            <a:avLst/>
          </a:prstGeom>
        </p:spPr>
      </p:pic>
      <p:pic>
        <p:nvPicPr>
          <p:cNvPr id="3" name="Рисунок 2" descr="16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13" y="-1"/>
            <a:ext cx="9094887" cy="6895235"/>
          </a:xfrm>
          <a:prstGeom prst="rect">
            <a:avLst/>
          </a:prstGeom>
        </p:spPr>
      </p:pic>
      <p:pic>
        <p:nvPicPr>
          <p:cNvPr id="4" name="Рисунок 3" descr="img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1285860"/>
            <a:ext cx="2071385" cy="324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-214346" y="214290"/>
            <a:ext cx="99298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B050"/>
                </a:solidFill>
                <a:latin typeface="Monotype Corsiva" pitchFamily="66" charset="0"/>
              </a:rPr>
              <a:t>Урок 2. </a:t>
            </a: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Украшение к столу. Цветы.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img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000504"/>
            <a:ext cx="6925441" cy="252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32470"/>
          </a:xfrm>
          <a:prstGeom prst="rect">
            <a:avLst/>
          </a:prstGeom>
        </p:spPr>
      </p:pic>
      <p:pic>
        <p:nvPicPr>
          <p:cNvPr id="3" name="Рисунок 2" descr="img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1357298"/>
            <a:ext cx="3133895" cy="126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pic>
        <p:nvPicPr>
          <p:cNvPr id="4" name="Рисунок 3" descr="img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1857364"/>
            <a:ext cx="2175558" cy="144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pic>
        <p:nvPicPr>
          <p:cNvPr id="5" name="Рисунок 4" descr="img0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2428868"/>
            <a:ext cx="2105317" cy="180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pic>
        <p:nvPicPr>
          <p:cNvPr id="6" name="Рисунок 5" descr="img0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1538" y="4000504"/>
            <a:ext cx="3389050" cy="1980000"/>
          </a:xfrm>
          <a:prstGeom prst="rect">
            <a:avLst/>
          </a:prstGeom>
          <a:ln w="25400">
            <a:solidFill>
              <a:srgbClr val="33CC33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-142908" y="214290"/>
            <a:ext cx="9286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Порядок выполнения работы.</a:t>
            </a:r>
            <a:endParaRPr lang="ru-RU" sz="6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92893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1.Отрежь пластилин</a:t>
            </a:r>
            <a:endParaRPr lang="ru-RU" sz="24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3571876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2.Скатай шар</a:t>
            </a:r>
            <a:endParaRPr lang="ru-RU" sz="24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4500570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3.Вставь крылатки</a:t>
            </a:r>
            <a:endParaRPr lang="ru-RU" sz="24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6072206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4.Вставь</a:t>
            </a:r>
            <a:r>
              <a:rPr lang="ru-RU" sz="2400" dirty="0" smtClean="0">
                <a:latin typeface="Georgia" pitchFamily="18" charset="0"/>
              </a:rPr>
              <a:t> трубочку</a:t>
            </a: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pic>
        <p:nvPicPr>
          <p:cNvPr id="3" name="Рисунок 2" descr="78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49"/>
            <a:ext cx="9144000" cy="6847301"/>
          </a:xfrm>
          <a:prstGeom prst="rect">
            <a:avLst/>
          </a:prstGeom>
        </p:spPr>
      </p:pic>
      <p:pic>
        <p:nvPicPr>
          <p:cNvPr id="4" name="Рисунок 3" descr="34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285728"/>
            <a:ext cx="835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B050"/>
                </a:solidFill>
                <a:latin typeface="Monotype Corsiva" pitchFamily="66" charset="0"/>
              </a:rPr>
              <a:t>Урок 3. </a:t>
            </a:r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Вазы.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img0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1601" y="1714487"/>
            <a:ext cx="6418538" cy="1800000"/>
          </a:xfrm>
          <a:prstGeom prst="rect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28596" y="4071942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  <a:latin typeface="Georgia" pitchFamily="18" charset="0"/>
              </a:rPr>
              <a:t>Найди пары похожих предметов. Чем они похожи?</a:t>
            </a:r>
          </a:p>
          <a:p>
            <a:pPr algn="ctr"/>
            <a:r>
              <a:rPr lang="ru-RU" sz="4000" dirty="0" smtClean="0">
                <a:solidFill>
                  <a:srgbClr val="0070C0"/>
                </a:solidFill>
                <a:latin typeface="Georgia" pitchFamily="18" charset="0"/>
              </a:rPr>
              <a:t> В чём различия?</a:t>
            </a:r>
            <a:endParaRPr lang="ru-RU" sz="4000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pic>
        <p:nvPicPr>
          <p:cNvPr id="3" name="Рисунок 2" descr="78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49"/>
            <a:ext cx="9144000" cy="6847301"/>
          </a:xfrm>
          <a:prstGeom prst="rect">
            <a:avLst/>
          </a:prstGeom>
        </p:spPr>
      </p:pic>
      <p:pic>
        <p:nvPicPr>
          <p:cNvPr id="4" name="Рисунок 3" descr="34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43042" y="285728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latin typeface="Georgia" pitchFamily="18" charset="0"/>
              </a:rPr>
              <a:t>Порядок работы</a:t>
            </a:r>
            <a:endParaRPr lang="ru-RU" sz="4000" dirty="0">
              <a:solidFill>
                <a:srgbClr val="00B050"/>
              </a:solidFill>
              <a:latin typeface="Georgia" pitchFamily="18" charset="0"/>
            </a:endParaRPr>
          </a:p>
        </p:txBody>
      </p:sp>
      <p:pic>
        <p:nvPicPr>
          <p:cNvPr id="6" name="Рисунок 5" descr="img0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1428736"/>
            <a:ext cx="1764124" cy="2160000"/>
          </a:xfrm>
          <a:prstGeom prst="rect">
            <a:avLst/>
          </a:prstGeom>
          <a:ln w="25400">
            <a:solidFill>
              <a:srgbClr val="002060"/>
            </a:solidFill>
          </a:ln>
        </p:spPr>
      </p:pic>
      <p:pic>
        <p:nvPicPr>
          <p:cNvPr id="7" name="Рисунок 6" descr="img0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8662" y="4214817"/>
            <a:ext cx="2470077" cy="2160000"/>
          </a:xfrm>
          <a:prstGeom prst="rect">
            <a:avLst/>
          </a:prstGeom>
          <a:ln w="25400">
            <a:solidFill>
              <a:srgbClr val="00206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000364" y="1928802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6600"/>
                </a:solidFill>
                <a:latin typeface="Monotype Corsiva" pitchFamily="66" charset="0"/>
              </a:rPr>
              <a:t>1. Приготовь вазу и пластилин</a:t>
            </a:r>
            <a:endParaRPr lang="ru-RU" sz="3600" b="1" dirty="0">
              <a:solidFill>
                <a:srgbClr val="CC66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8992" y="4643446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6600"/>
                </a:solidFill>
                <a:latin typeface="Monotype Corsiva" pitchFamily="66" charset="0"/>
              </a:rPr>
              <a:t>2. Нанеси пластилин тонким слоем</a:t>
            </a:r>
            <a:endParaRPr lang="ru-RU" sz="3600" b="1" dirty="0">
              <a:solidFill>
                <a:srgbClr val="CC66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pic>
        <p:nvPicPr>
          <p:cNvPr id="3" name="Рисунок 2" descr="78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49"/>
            <a:ext cx="9144000" cy="6847301"/>
          </a:xfrm>
          <a:prstGeom prst="rect">
            <a:avLst/>
          </a:prstGeom>
        </p:spPr>
      </p:pic>
      <p:pic>
        <p:nvPicPr>
          <p:cNvPr id="4" name="Рисунок 3" descr="34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40141"/>
          </a:xfrm>
          <a:prstGeom prst="rect">
            <a:avLst/>
          </a:prstGeom>
        </p:spPr>
      </p:pic>
      <p:pic>
        <p:nvPicPr>
          <p:cNvPr id="5" name="Рисунок 4" descr="img0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500042"/>
            <a:ext cx="1521534" cy="1800000"/>
          </a:xfrm>
          <a:prstGeom prst="rect">
            <a:avLst/>
          </a:prstGeom>
          <a:ln w="25400">
            <a:solidFill>
              <a:srgbClr val="002060"/>
            </a:solidFill>
          </a:ln>
        </p:spPr>
      </p:pic>
      <p:pic>
        <p:nvPicPr>
          <p:cNvPr id="6" name="Рисунок 5" descr="img0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2571744"/>
            <a:ext cx="1410403" cy="2160000"/>
          </a:xfrm>
          <a:prstGeom prst="rect">
            <a:avLst/>
          </a:prstGeom>
          <a:ln w="25400">
            <a:solidFill>
              <a:srgbClr val="00206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571736" y="857232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Monotype Corsiva" pitchFamily="66" charset="0"/>
              </a:rPr>
              <a:t>3. Вылепи детали для украшения</a:t>
            </a:r>
            <a:endParaRPr lang="ru-RU" sz="3600" b="1" dirty="0">
              <a:solidFill>
                <a:srgbClr val="CC660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3143248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6600"/>
                </a:solidFill>
                <a:latin typeface="Monotype Corsiva" pitchFamily="66" charset="0"/>
              </a:rPr>
              <a:t>4. Укрась вазу</a:t>
            </a:r>
            <a:endParaRPr lang="ru-RU" sz="3600" b="1" dirty="0">
              <a:solidFill>
                <a:srgbClr val="CC660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4714884"/>
            <a:ext cx="8643998" cy="201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Совет. </a:t>
            </a: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Для украшения можно использовать шишки, семена деревьев, цветов, трав, арбуза.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48"/>
            <a:ext cx="9144000" cy="6825903"/>
          </a:xfrm>
          <a:prstGeom prst="rect">
            <a:avLst/>
          </a:prstGeom>
        </p:spPr>
      </p:pic>
      <p:pic>
        <p:nvPicPr>
          <p:cNvPr id="3" name="Рисунок 2" descr="78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49"/>
            <a:ext cx="9144000" cy="6847301"/>
          </a:xfrm>
          <a:prstGeom prst="rect">
            <a:avLst/>
          </a:prstGeom>
        </p:spPr>
      </p:pic>
      <p:pic>
        <p:nvPicPr>
          <p:cNvPr id="4" name="Рисунок 3" descr="34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285728"/>
            <a:ext cx="6929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B050"/>
                </a:solidFill>
                <a:latin typeface="Monotype Corsiva" pitchFamily="66" charset="0"/>
              </a:rPr>
              <a:t>Урок 4. </a:t>
            </a:r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</a:t>
            </a:r>
            <a:r>
              <a:rPr lang="ru-RU" sz="6000" b="1" dirty="0" smtClean="0">
                <a:solidFill>
                  <a:srgbClr val="CC6600"/>
                </a:solidFill>
                <a:latin typeface="Monotype Corsiva" pitchFamily="66" charset="0"/>
              </a:rPr>
              <a:t>Пряники»</a:t>
            </a:r>
            <a:endParaRPr lang="ru-RU" sz="6000" b="1" dirty="0">
              <a:solidFill>
                <a:srgbClr val="CC6600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img0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1428736"/>
            <a:ext cx="7483828" cy="2880000"/>
          </a:xfrm>
          <a:prstGeom prst="rect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214414" y="4643446"/>
            <a:ext cx="7000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  <a:latin typeface="Georgia" pitchFamily="18" charset="0"/>
              </a:rPr>
              <a:t>Рассмотри пряники. Сколько в них деталей? </a:t>
            </a:r>
            <a:endParaRPr lang="ru-RU" sz="4000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321</Words>
  <Application>Microsoft Office PowerPoint</Application>
  <PresentationFormat>Экран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Vlad</dc:creator>
  <cp:lastModifiedBy>ПК</cp:lastModifiedBy>
  <cp:revision>52</cp:revision>
  <dcterms:created xsi:type="dcterms:W3CDTF">2011-11-06T16:21:50Z</dcterms:created>
  <dcterms:modified xsi:type="dcterms:W3CDTF">2016-01-07T16:51:38Z</dcterms:modified>
</cp:coreProperties>
</file>