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6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74CBEAF9-9E58-4CC8-A6FF-6DD8A58DEEA4}" type="datetimeFigureOut">
              <a:rPr lang="en-US" smtClean="0"/>
              <a:pPr/>
              <a:t>9/24/2012</a:t>
            </a:fld>
            <a:endParaRPr lang="en-US"/>
          </a:p>
        </p:txBody>
      </p:sp>
      <p:sp>
        <p:nvSpPr>
          <p:cNvPr id="2" name="Нижний колонтитул 1"/>
          <p:cNvSpPr>
            <a:spLocks noGrp="1"/>
          </p:cNvSpPr>
          <p:nvPr>
            <p:ph type="ftr" sz="quarter" idx="11"/>
          </p:nvPr>
        </p:nvSpPr>
        <p:spPr/>
        <p:txBody>
          <a:bodyPr/>
          <a:lstStyle/>
          <a:p>
            <a:endParaRPr kumimoji="0" lang="en-US"/>
          </a:p>
        </p:txBody>
      </p:sp>
      <p:sp>
        <p:nvSpPr>
          <p:cNvPr id="15" name="Номер слайда 14"/>
          <p:cNvSpPr>
            <a:spLocks noGrp="1"/>
          </p:cNvSpPr>
          <p:nvPr>
            <p:ph type="sldNum" sz="quarter" idx="12"/>
          </p:nvPr>
        </p:nvSpPr>
        <p:spPr>
          <a:xfrm>
            <a:off x="8229600" y="6473952"/>
            <a:ext cx="758952" cy="246888"/>
          </a:xfrm>
        </p:spPr>
        <p:txBody>
          <a:bodyPr/>
          <a:lstStyle/>
          <a:p>
            <a:fld id="{CA15C064-DD44-4CAC-873E-2D1F54821676}" type="slidenum">
              <a:rPr kumimoji="0" lang="en-US" smtClean="0"/>
              <a:pPr/>
              <a:t>‹#›</a:t>
            </a:fld>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4CBEAF9-9E58-4CC8-A6FF-6DD8A58DEEA4}" type="datetimeFigureOut">
              <a:rPr lang="en-US" smtClean="0"/>
              <a:pPr/>
              <a:t>9/24/2012</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4CBEAF9-9E58-4CC8-A6FF-6DD8A58DEEA4}" type="datetimeFigureOut">
              <a:rPr lang="en-US" smtClean="0"/>
              <a:pPr/>
              <a:t>9/24/2012</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74CBEAF9-9E58-4CC8-A6FF-6DD8A58DEEA4}" type="datetimeFigureOut">
              <a:rPr lang="en-US" smtClean="0"/>
              <a:pPr/>
              <a:t>9/24/2012</a:t>
            </a:fld>
            <a:endParaRPr lang="en-US"/>
          </a:p>
        </p:txBody>
      </p:sp>
      <p:sp>
        <p:nvSpPr>
          <p:cNvPr id="19" name="Нижний колонтитул 18"/>
          <p:cNvSpPr>
            <a:spLocks noGrp="1"/>
          </p:cNvSpPr>
          <p:nvPr>
            <p:ph type="ftr" sz="quarter" idx="11"/>
          </p:nvPr>
        </p:nvSpPr>
        <p:spPr>
          <a:xfrm>
            <a:off x="3581400" y="76200"/>
            <a:ext cx="2895600" cy="288925"/>
          </a:xfrm>
        </p:spPr>
        <p:txBody>
          <a:bodyPr/>
          <a:lstStyle/>
          <a:p>
            <a:endParaRPr kumimoji="0" lang="en-US"/>
          </a:p>
        </p:txBody>
      </p:sp>
      <p:sp>
        <p:nvSpPr>
          <p:cNvPr id="16" name="Номер слайда 15"/>
          <p:cNvSpPr>
            <a:spLocks noGrp="1"/>
          </p:cNvSpPr>
          <p:nvPr>
            <p:ph type="sldNum" sz="quarter" idx="12"/>
          </p:nvPr>
        </p:nvSpPr>
        <p:spPr>
          <a:xfrm>
            <a:off x="8229600" y="6473952"/>
            <a:ext cx="758952" cy="246888"/>
          </a:xfrm>
        </p:spPr>
        <p:txBody>
          <a:bodyPr/>
          <a:lstStyle/>
          <a:p>
            <a:fld id="{CA15C064-DD44-4CAC-873E-2D1F54821676}" type="slidenum">
              <a:rPr kumimoji="0" lang="en-US" smtClean="0"/>
              <a:pPr/>
              <a:t>‹#›</a:t>
            </a:fld>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74CBEAF9-9E58-4CC8-A6FF-6DD8A58DEEA4}" type="datetimeFigureOut">
              <a:rPr lang="en-US" smtClean="0"/>
              <a:pPr/>
              <a:t>9/24/2012</a:t>
            </a:fld>
            <a:endParaRPr lang="en-US"/>
          </a:p>
        </p:txBody>
      </p:sp>
      <p:sp>
        <p:nvSpPr>
          <p:cNvPr id="11" name="Нижний колонтитул 10"/>
          <p:cNvSpPr>
            <a:spLocks noGrp="1"/>
          </p:cNvSpPr>
          <p:nvPr>
            <p:ph type="ftr" sz="quarter" idx="11"/>
          </p:nvPr>
        </p:nvSpPr>
        <p:spPr/>
        <p:txBody>
          <a:bodyPr/>
          <a:lstStyle/>
          <a:p>
            <a:endParaRPr kumimoji="0" lang="en-US"/>
          </a:p>
        </p:txBody>
      </p:sp>
      <p:sp>
        <p:nvSpPr>
          <p:cNvPr id="16" name="Номер слайда 15"/>
          <p:cNvSpPr>
            <a:spLocks noGrp="1"/>
          </p:cNvSpPr>
          <p:nvPr>
            <p:ph type="sldNum" sz="quarter" idx="12"/>
          </p:nvPr>
        </p:nvSpPr>
        <p:spPr/>
        <p:txBody>
          <a:bodyPr/>
          <a:lstStyle/>
          <a:p>
            <a:fld id="{CA15C064-DD44-4CAC-873E-2D1F54821676}" type="slidenum">
              <a:rPr kumimoji="0" lang="en-US" smtClean="0"/>
              <a:pPr/>
              <a:t>‹#›</a:t>
            </a:fld>
            <a:endParaRPr kumimoji="0" lang="en-US"/>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74CBEAF9-9E58-4CC8-A6FF-6DD8A58DEEA4}" type="datetimeFigureOut">
              <a:rPr lang="en-US" smtClean="0"/>
              <a:pPr/>
              <a:t>9/24/2012</a:t>
            </a:fld>
            <a:endParaRPr lang="en-US"/>
          </a:p>
        </p:txBody>
      </p:sp>
      <p:sp>
        <p:nvSpPr>
          <p:cNvPr id="10" name="Нижний колонтитул 9"/>
          <p:cNvSpPr>
            <a:spLocks noGrp="1"/>
          </p:cNvSpPr>
          <p:nvPr>
            <p:ph type="ftr" sz="quarter" idx="11"/>
          </p:nvPr>
        </p:nvSpPr>
        <p:spPr/>
        <p:txBody>
          <a:bodyPr/>
          <a:lstStyle/>
          <a:p>
            <a:endParaRPr kumimoji="0" lang="en-US"/>
          </a:p>
        </p:txBody>
      </p:sp>
      <p:sp>
        <p:nvSpPr>
          <p:cNvPr id="31" name="Номер слайда 30"/>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74CBEAF9-9E58-4CC8-A6FF-6DD8A58DEEA4}" type="datetimeFigureOut">
              <a:rPr lang="en-US" smtClean="0"/>
              <a:pPr/>
              <a:t>9/24/2012</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a:xfrm>
            <a:off x="8229600" y="6477000"/>
            <a:ext cx="762000" cy="246888"/>
          </a:xfrm>
        </p:spPr>
        <p:txBody>
          <a:bodyPr/>
          <a:lstStyle/>
          <a:p>
            <a:fld id="{CA15C064-DD44-4CAC-873E-2D1F54821676}" type="slidenum">
              <a:rPr kumimoji="0" lang="en-US" smtClean="0"/>
              <a:pPr/>
              <a:t>‹#›</a:t>
            </a:fld>
            <a:endParaRPr kumimoji="0" lang="en-US" dirty="0"/>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74CBEAF9-9E58-4CC8-A6FF-6DD8A58DEEA4}" type="datetimeFigureOut">
              <a:rPr lang="en-US" smtClean="0"/>
              <a:pPr/>
              <a:t>9/24/2012</a:t>
            </a:fld>
            <a:endParaRPr lang="en-US"/>
          </a:p>
        </p:txBody>
      </p:sp>
      <p:sp>
        <p:nvSpPr>
          <p:cNvPr id="21" name="Нижний колонтитул 20"/>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74CBEAF9-9E58-4CC8-A6FF-6DD8A58DEEA4}" type="datetimeFigureOut">
              <a:rPr lang="en-US" smtClean="0"/>
              <a:pPr/>
              <a:t>9/24/2012</a:t>
            </a:fld>
            <a:endParaRPr lang="en-US"/>
          </a:p>
        </p:txBody>
      </p:sp>
      <p:sp>
        <p:nvSpPr>
          <p:cNvPr id="24" name="Нижний колонтитул 23"/>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74CBEAF9-9E58-4CC8-A6FF-6DD8A58DEEA4}" type="datetimeFigureOut">
              <a:rPr lang="en-US" smtClean="0"/>
              <a:pPr/>
              <a:t>9/24/2012</a:t>
            </a:fld>
            <a:endParaRPr lang="en-US"/>
          </a:p>
        </p:txBody>
      </p:sp>
      <p:sp>
        <p:nvSpPr>
          <p:cNvPr id="29" name="Нижний колонтитул 28"/>
          <p:cNvSpPr>
            <a:spLocks noGrp="1"/>
          </p:cNvSpPr>
          <p:nvPr>
            <p:ph type="ftr" sz="quarter" idx="11"/>
          </p:nvPr>
        </p:nvSpPr>
        <p:spPr/>
        <p:txBody>
          <a:bodyPr/>
          <a:lstStyle/>
          <a:p>
            <a:endParaRPr kumimoji="0" lang="en-US" dirty="0"/>
          </a:p>
        </p:txBody>
      </p:sp>
      <p:sp>
        <p:nvSpPr>
          <p:cNvPr id="7" name="Номер слайда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74CBEAF9-9E58-4CC8-A6FF-6DD8A58DEEA4}" type="datetimeFigureOut">
              <a:rPr lang="en-US" smtClean="0"/>
              <a:pPr/>
              <a:t>9/24/2012</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31" name="Номер слайда 30"/>
          <p:cNvSpPr>
            <a:spLocks noGrp="1"/>
          </p:cNvSpPr>
          <p:nvPr>
            <p:ph type="sldNum" sz="quarter" idx="12"/>
          </p:nvPr>
        </p:nvSpPr>
        <p:spPr/>
        <p:txBody>
          <a:bodyPr/>
          <a:lstStyle/>
          <a:p>
            <a:fld id="{CA15C064-DD44-4CAC-873E-2D1F54821676}" type="slidenum">
              <a:rPr kumimoji="0" lang="en-US" smtClean="0"/>
              <a:pPr/>
              <a:t>‹#›</a:t>
            </a:fld>
            <a:endParaRPr kumimoji="0" lang="en-US"/>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lgn="l" eaLnBrk="1" latinLnBrk="0" hangingPunct="1"/>
            <a:fld id="{74CBEAF9-9E58-4CC8-A6FF-6DD8A58DEEA4}" type="datetimeFigureOut">
              <a:rPr lang="en-US" smtClean="0"/>
              <a:pPr algn="l" eaLnBrk="1" latinLnBrk="0" hangingPunct="1"/>
              <a:t>9/24/2012</a:t>
            </a:fld>
            <a:endParaRPr lang="en-US" dirty="0">
              <a:solidFill>
                <a:schemeClr val="accent1">
                  <a:shade val="75000"/>
                </a:schemeClr>
              </a:solidFill>
            </a:endParaRPr>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lgn="r" eaLnBrk="1" latinLnBrk="0" hangingPunct="1"/>
            <a:endParaRPr kumimoji="0" lang="en-US" dirty="0">
              <a:solidFill>
                <a:schemeClr val="accent1">
                  <a:shade val="75000"/>
                </a:schemeClr>
              </a:solidFill>
            </a:endParaRPr>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hyperlink" Target="http://prezentacii.com/" TargetMode="External"/><Relationship Id="rId5" Type="http://schemas.openxmlformats.org/officeDocument/2006/relationships/image" Target="../media/image6.jpe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hyperlink" Target="http://prezentacii.com/" TargetMode="External"/><Relationship Id="rId2" Type="http://schemas.openxmlformats.org/officeDocument/2006/relationships/image" Target="../media/image13.png"/><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1000108"/>
            <a:ext cx="9144000" cy="1569660"/>
          </a:xfrm>
          <a:prstGeom prst="rect">
            <a:avLst/>
          </a:prstGeom>
          <a:noFill/>
        </p:spPr>
        <p:txBody>
          <a:bodyPr wrap="square" lIns="91440" tIns="45720" rIns="91440" bIns="45720">
            <a:spAutoFit/>
          </a:bodyPr>
          <a:lstStyle/>
          <a:p>
            <a:pPr algn="ctr"/>
            <a:r>
              <a:rPr lang="ru-RU"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Презентация на тему:</a:t>
            </a:r>
          </a:p>
          <a:p>
            <a:pPr algn="ctr"/>
            <a:r>
              <a:rPr lang="ru-RU" sz="6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«Пустыня Сахара»</a:t>
            </a:r>
            <a:endParaRPr lang="ru-RU" sz="60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cxnSp>
        <p:nvCxnSpPr>
          <p:cNvPr id="12" name="Прямая соединительная линия 11"/>
          <p:cNvCxnSpPr/>
          <p:nvPr/>
        </p:nvCxnSpPr>
        <p:spPr>
          <a:xfrm rot="5400000" flipH="1" flipV="1">
            <a:off x="1285864" y="-5572200"/>
            <a:ext cx="6357958" cy="71438"/>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8" name="Прямоугольник 7"/>
          <p:cNvSpPr/>
          <p:nvPr/>
        </p:nvSpPr>
        <p:spPr>
          <a:xfrm>
            <a:off x="5286380" y="5643578"/>
            <a:ext cx="3498970" cy="830997"/>
          </a:xfrm>
          <a:prstGeom prst="rect">
            <a:avLst/>
          </a:prstGeom>
          <a:noFill/>
        </p:spPr>
        <p:txBody>
          <a:bodyPr wrap="none" lIns="91440" tIns="45720" rIns="91440" bIns="45720">
            <a:spAutoFit/>
          </a:bodyPr>
          <a:lstStyle/>
          <a:p>
            <a:pPr algn="r"/>
            <a:r>
              <a:rPr lang="ru-RU" sz="2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Автор: </a:t>
            </a:r>
            <a:r>
              <a:rPr lang="ru-RU" sz="2400" b="1" cap="none" spc="0"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Тайгунов</a:t>
            </a:r>
            <a:r>
              <a:rPr lang="ru-RU" sz="2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Глеб</a:t>
            </a:r>
          </a:p>
          <a:p>
            <a:pPr algn="r"/>
            <a:r>
              <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2011</a:t>
            </a:r>
            <a:endParaRPr lang="ru-RU" sz="2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9" name="Рисунок 8" descr="cactus-3.png"/>
          <p:cNvPicPr>
            <a:picLocks noChangeAspect="1"/>
          </p:cNvPicPr>
          <p:nvPr/>
        </p:nvPicPr>
        <p:blipFill>
          <a:blip r:embed="rId2" cstate="print"/>
          <a:stretch>
            <a:fillRect/>
          </a:stretch>
        </p:blipFill>
        <p:spPr>
          <a:xfrm>
            <a:off x="-428660" y="14859080"/>
            <a:ext cx="3352800" cy="3429000"/>
          </a:xfrm>
          <a:prstGeom prst="rect">
            <a:avLst/>
          </a:prstGeom>
        </p:spPr>
      </p:pic>
      <p:pic>
        <p:nvPicPr>
          <p:cNvPr id="10" name="Рисунок 9" descr="blok7_1.png"/>
          <p:cNvPicPr>
            <a:picLocks noChangeAspect="1"/>
          </p:cNvPicPr>
          <p:nvPr/>
        </p:nvPicPr>
        <p:blipFill>
          <a:blip r:embed="rId3" cstate="print"/>
          <a:stretch>
            <a:fillRect/>
          </a:stretch>
        </p:blipFill>
        <p:spPr>
          <a:xfrm>
            <a:off x="3428992" y="-2428916"/>
            <a:ext cx="2119315" cy="1260133"/>
          </a:xfrm>
          <a:prstGeom prst="rect">
            <a:avLst/>
          </a:prstGeom>
        </p:spPr>
      </p:pic>
      <p:pic>
        <p:nvPicPr>
          <p:cNvPr id="14" name="Рисунок 13" descr="desert_sahara6_3.jpg"/>
          <p:cNvPicPr>
            <a:picLocks noChangeAspect="1"/>
          </p:cNvPicPr>
          <p:nvPr/>
        </p:nvPicPr>
        <p:blipFill>
          <a:blip r:embed="rId4" cstate="print"/>
          <a:stretch>
            <a:fillRect/>
          </a:stretch>
        </p:blipFill>
        <p:spPr>
          <a:xfrm>
            <a:off x="4714876" y="-2857544"/>
            <a:ext cx="2209794" cy="1660777"/>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11" name="Рисунок 10" descr="yty_3.jpg"/>
          <p:cNvPicPr>
            <a:picLocks noChangeAspect="1"/>
          </p:cNvPicPr>
          <p:nvPr/>
        </p:nvPicPr>
        <p:blipFill>
          <a:blip r:embed="rId5" cstate="print"/>
          <a:stretch>
            <a:fillRect/>
          </a:stretch>
        </p:blipFill>
        <p:spPr>
          <a:xfrm>
            <a:off x="2988451" y="2636912"/>
            <a:ext cx="3452849" cy="2594998"/>
          </a:xfrm>
          <a:prstGeom prst="rect">
            <a:avLst/>
          </a:prstGeom>
        </p:spPr>
      </p:pic>
      <p:sp>
        <p:nvSpPr>
          <p:cNvPr id="13" name="Рамка 12"/>
          <p:cNvSpPr/>
          <p:nvPr/>
        </p:nvSpPr>
        <p:spPr>
          <a:xfrm>
            <a:off x="3714750" y="0"/>
            <a:ext cx="2286000" cy="428625"/>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accent1">
                    <a:lumMod val="60000"/>
                    <a:lumOff val="40000"/>
                  </a:schemeClr>
                </a:solidFill>
                <a:hlinkClick r:id="rId6"/>
              </a:rPr>
              <a:t>Prezentacii.com</a:t>
            </a:r>
            <a:endParaRPr lang="ru-RU" dirty="0">
              <a:solidFill>
                <a:schemeClr val="accent1">
                  <a:lumMod val="60000"/>
                  <a:lumOff val="4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58" presetClass="entr" presetSubtype="0" accel="10000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strVal val="#ppt_w*2.5"/>
                                          </p:val>
                                        </p:tav>
                                        <p:tav tm="100000">
                                          <p:val>
                                            <p:strVal val="#ppt_w"/>
                                          </p:val>
                                        </p:tav>
                                      </p:tavLst>
                                    </p:anim>
                                    <p:anim calcmode="lin" valueType="num">
                                      <p:cBhvr>
                                        <p:cTn id="15" dur="1000" fill="hold"/>
                                        <p:tgtEl>
                                          <p:spTgt spid="8"/>
                                        </p:tgtEl>
                                        <p:attrNameLst>
                                          <p:attrName>ppt_h</p:attrName>
                                        </p:attrNameLst>
                                      </p:cBhvr>
                                      <p:tavLst>
                                        <p:tav tm="0">
                                          <p:val>
                                            <p:strVal val="#ppt_h*0.01"/>
                                          </p:val>
                                        </p:tav>
                                        <p:tav tm="100000">
                                          <p:val>
                                            <p:strVal val="#ppt_h"/>
                                          </p:val>
                                        </p:tav>
                                      </p:tavLst>
                                    </p:anim>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h+1"/>
                                          </p:val>
                                        </p:tav>
                                        <p:tav tm="100000">
                                          <p:val>
                                            <p:strVal val="#ppt_y"/>
                                          </p:val>
                                        </p:tav>
                                      </p:tavLst>
                                    </p:anim>
                                    <p:animEffect transition="in" filter="fade">
                                      <p:cBhvr>
                                        <p:cTn id="18" dur="1000"/>
                                        <p:tgtEl>
                                          <p:spTgt spid="8"/>
                                        </p:tgtEl>
                                      </p:cBhvr>
                                    </p:animEffect>
                                  </p:childTnLst>
                                </p:cTn>
                              </p:par>
                            </p:childTnLst>
                          </p:cTn>
                        </p:par>
                        <p:par>
                          <p:cTn id="19" fill="hold">
                            <p:stCondLst>
                              <p:cond delay="1500"/>
                            </p:stCondLst>
                            <p:childTnLst>
                              <p:par>
                                <p:cTn id="20" presetID="0" presetClass="path" presetSubtype="0" fill="hold" nodeType="afterEffect">
                                  <p:stCondLst>
                                    <p:cond delay="0"/>
                                  </p:stCondLst>
                                  <p:childTnLst>
                                    <p:animMotion origin="layout" path="M -0.00694 -0.05066 L -0.00694 0.78371 L 0.00955 -0.06616 " pathEditMode="relative" rAng="0" ptsTypes="AAA">
                                      <p:cBhvr>
                                        <p:cTn id="21" dur="5000" fill="hold"/>
                                        <p:tgtEl>
                                          <p:spTgt spid="10"/>
                                        </p:tgtEl>
                                        <p:attrNameLst>
                                          <p:attrName>ppt_x</p:attrName>
                                          <p:attrName>ppt_y</p:attrName>
                                        </p:attrNameLst>
                                      </p:cBhvr>
                                      <p:rCtr x="800" y="40900"/>
                                    </p:animMotion>
                                  </p:childTnLst>
                                </p:cTn>
                              </p:par>
                              <p:par>
                                <p:cTn id="22" presetID="0" presetClass="path" presetSubtype="0" fill="hold" nodeType="withEffect">
                                  <p:stCondLst>
                                    <p:cond delay="0"/>
                                  </p:stCondLst>
                                  <p:childTnLst>
                                    <p:animMotion origin="layout" path="M -3.05556E-6 -4.2378E-6 L -0.00104 0.87694 L 0.0125 0.0465 " pathEditMode="relative" rAng="0" ptsTypes="AAA">
                                      <p:cBhvr>
                                        <p:cTn id="23" dur="5000" fill="hold"/>
                                        <p:tgtEl>
                                          <p:spTgt spid="12"/>
                                        </p:tgtEl>
                                        <p:attrNameLst>
                                          <p:attrName>ppt_x</p:attrName>
                                          <p:attrName>ppt_y</p:attrName>
                                        </p:attrNameLst>
                                      </p:cBhvr>
                                      <p:rCtr x="600" y="43900"/>
                                    </p:animMotion>
                                  </p:childTnLst>
                                </p:cTn>
                              </p:par>
                              <p:par>
                                <p:cTn id="24" presetID="0" presetClass="path" presetSubtype="0" fill="hold" nodeType="withEffect">
                                  <p:stCondLst>
                                    <p:cond delay="0"/>
                                  </p:stCondLst>
                                  <p:childTnLst>
                                    <p:animMotion origin="layout" path="M -0.13611 -0.03284 L -0.15226 0.8161 " pathEditMode="relative" rAng="0" ptsTypes="AA">
                                      <p:cBhvr>
                                        <p:cTn id="25" dur="2000" fill="hold"/>
                                        <p:tgtEl>
                                          <p:spTgt spid="14"/>
                                        </p:tgtEl>
                                        <p:attrNameLst>
                                          <p:attrName>ppt_x</p:attrName>
                                          <p:attrName>ppt_y</p:attrName>
                                        </p:attrNameLst>
                                      </p:cBhvr>
                                      <p:rCtr x="-800" y="42400"/>
                                    </p:animMotion>
                                  </p:childTnLst>
                                </p:cTn>
                              </p:par>
                            </p:childTnLst>
                          </p:cTn>
                        </p:par>
                        <p:par>
                          <p:cTn id="26" fill="hold">
                            <p:stCondLst>
                              <p:cond delay="6500"/>
                            </p:stCondLst>
                            <p:childTnLst>
                              <p:par>
                                <p:cTn id="27" presetID="0" presetClass="path" presetSubtype="0" accel="50000" decel="50000" fill="hold" nodeType="afterEffect">
                                  <p:stCondLst>
                                    <p:cond delay="0"/>
                                  </p:stCondLst>
                                  <p:childTnLst>
                                    <p:animMotion origin="layout" path="M 1.66667E-6 4.09438E-7 L 0.00121 -1.64261 " pathEditMode="relative" rAng="0" ptsTypes="AA">
                                      <p:cBhvr>
                                        <p:cTn id="28" dur="500" fill="hold"/>
                                        <p:tgtEl>
                                          <p:spTgt spid="9"/>
                                        </p:tgtEl>
                                        <p:attrNameLst>
                                          <p:attrName>ppt_x</p:attrName>
                                          <p:attrName>ppt_y</p:attrName>
                                        </p:attrNameLst>
                                      </p:cBhvr>
                                      <p:rCtr x="100" y="-82100"/>
                                    </p:animMotion>
                                  </p:childTnLst>
                                </p:cTn>
                              </p:par>
                            </p:childTnLst>
                          </p:cTn>
                        </p:par>
                      </p:childTnLst>
                    </p:cTn>
                  </p:par>
                  <p:par>
                    <p:cTn id="29" fill="hold">
                      <p:stCondLst>
                        <p:cond delay="indefinite"/>
                      </p:stCondLst>
                      <p:childTnLst>
                        <p:par>
                          <p:cTn id="30" fill="hold">
                            <p:stCondLst>
                              <p:cond delay="0"/>
                            </p:stCondLst>
                            <p:childTnLst>
                              <p:par>
                                <p:cTn id="31" presetID="35"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2000"/>
                                        <p:tgtEl>
                                          <p:spTgt spid="11"/>
                                        </p:tgtEl>
                                      </p:cBhvr>
                                    </p:animEffect>
                                    <p:anim calcmode="lin" valueType="num">
                                      <p:cBhvr>
                                        <p:cTn id="34" dur="2000" fill="hold"/>
                                        <p:tgtEl>
                                          <p:spTgt spid="11"/>
                                        </p:tgtEl>
                                        <p:attrNameLst>
                                          <p:attrName>style.rotation</p:attrName>
                                        </p:attrNameLst>
                                      </p:cBhvr>
                                      <p:tavLst>
                                        <p:tav tm="0">
                                          <p:val>
                                            <p:fltVal val="720"/>
                                          </p:val>
                                        </p:tav>
                                        <p:tav tm="100000">
                                          <p:val>
                                            <p:fltVal val="0"/>
                                          </p:val>
                                        </p:tav>
                                      </p:tavLst>
                                    </p:anim>
                                    <p:anim calcmode="lin" valueType="num">
                                      <p:cBhvr>
                                        <p:cTn id="35" dur="2000" fill="hold"/>
                                        <p:tgtEl>
                                          <p:spTgt spid="11"/>
                                        </p:tgtEl>
                                        <p:attrNameLst>
                                          <p:attrName>ppt_h</p:attrName>
                                        </p:attrNameLst>
                                      </p:cBhvr>
                                      <p:tavLst>
                                        <p:tav tm="0">
                                          <p:val>
                                            <p:fltVal val="0"/>
                                          </p:val>
                                        </p:tav>
                                        <p:tav tm="100000">
                                          <p:val>
                                            <p:strVal val="#ppt_h"/>
                                          </p:val>
                                        </p:tav>
                                      </p:tavLst>
                                    </p:anim>
                                    <p:anim calcmode="lin" valueType="num">
                                      <p:cBhvr>
                                        <p:cTn id="36" dur="2000" fill="hold"/>
                                        <p:tgtEl>
                                          <p:spTgt spid="11"/>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Введение</a:t>
            </a:r>
            <a:endParaRPr lang="ru-RU" dirty="0"/>
          </a:p>
        </p:txBody>
      </p:sp>
      <p:sp>
        <p:nvSpPr>
          <p:cNvPr id="3" name="Содержимое 2"/>
          <p:cNvSpPr>
            <a:spLocks noGrp="1"/>
          </p:cNvSpPr>
          <p:nvPr>
            <p:ph idx="1"/>
          </p:nvPr>
        </p:nvSpPr>
        <p:spPr>
          <a:xfrm>
            <a:off x="214282" y="1554162"/>
            <a:ext cx="8777318" cy="4525963"/>
          </a:xfrm>
        </p:spPr>
        <p:txBody>
          <a:bodyPr>
            <a:normAutofit/>
          </a:bodyPr>
          <a:lstStyle/>
          <a:p>
            <a:pPr algn="ctr">
              <a:buNone/>
            </a:pPr>
            <a:endParaRPr lang="ru-RU" sz="4400" b="1" dirty="0" smtClean="0"/>
          </a:p>
          <a:p>
            <a:pPr algn="ctr">
              <a:buNone/>
            </a:pPr>
            <a:r>
              <a:rPr lang="ru-RU" sz="4400" b="1" dirty="0" smtClean="0"/>
              <a:t>Пустыня Сахара — одна из</a:t>
            </a:r>
          </a:p>
          <a:p>
            <a:pPr algn="ctr">
              <a:buNone/>
            </a:pPr>
            <a:r>
              <a:rPr lang="ru-RU" sz="4400" b="1" dirty="0" smtClean="0"/>
              <a:t>крупнейших пустынь мира.</a:t>
            </a:r>
            <a:endParaRPr lang="ru-RU" sz="4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Пустыня сахара… </a:t>
            </a:r>
            <a:endParaRPr lang="ru-RU" dirty="0"/>
          </a:p>
        </p:txBody>
      </p:sp>
      <p:sp>
        <p:nvSpPr>
          <p:cNvPr id="3" name="Содержимое 2"/>
          <p:cNvSpPr>
            <a:spLocks noGrp="1"/>
          </p:cNvSpPr>
          <p:nvPr>
            <p:ph idx="1"/>
          </p:nvPr>
        </p:nvSpPr>
        <p:spPr/>
        <p:txBody>
          <a:bodyPr>
            <a:normAutofit fontScale="92500" lnSpcReduction="20000"/>
          </a:bodyPr>
          <a:lstStyle/>
          <a:p>
            <a:pPr>
              <a:buNone/>
            </a:pPr>
            <a:r>
              <a:rPr lang="ru-RU" b="1" dirty="0" smtClean="0">
                <a:latin typeface="Cambria" pitchFamily="18" charset="0"/>
              </a:rPr>
              <a:t>    Сахара простирается через большую часть Северной Африки, покрывая 9 миллионов квадратных километров. Фактически, Пустыня Сахара занимает 30 % всего африканского континента. Это — самое жаркое и горячее место в мире с летними температурами, которые часто превышают 57 градусов по Цельсию. В пустыне выпадает ежегодный ливень и очень мощные песчаные бури, поднимающие песок на 1000 метров в высоту и перемещающие дюны.</a:t>
            </a:r>
          </a:p>
          <a:p>
            <a:endParaRPr lang="ru-RU" dirty="0"/>
          </a:p>
        </p:txBody>
      </p:sp>
      <p:pic>
        <p:nvPicPr>
          <p:cNvPr id="6" name="Рисунок 5" descr="knl.bmp"/>
          <p:cNvPicPr>
            <a:picLocks noChangeAspect="1"/>
          </p:cNvPicPr>
          <p:nvPr/>
        </p:nvPicPr>
        <p:blipFill>
          <a:blip r:embed="rId2" cstate="print"/>
          <a:stretch>
            <a:fillRect/>
          </a:stretch>
        </p:blipFill>
        <p:spPr>
          <a:xfrm>
            <a:off x="571472" y="1500174"/>
            <a:ext cx="8122280" cy="459085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600"/>
                            </p:stCondLst>
                            <p:childTnLst>
                              <p:par>
                                <p:cTn id="11" presetID="18" presetClass="entr" presetSubtype="12"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trips(downLeft)">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5"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anim calcmode="lin" valueType="num">
                                      <p:cBhvr>
                                        <p:cTn id="19" dur="2000" fill="hold"/>
                                        <p:tgtEl>
                                          <p:spTgt spid="6"/>
                                        </p:tgtEl>
                                        <p:attrNameLst>
                                          <p:attrName>style.rotation</p:attrName>
                                        </p:attrNameLst>
                                      </p:cBhvr>
                                      <p:tavLst>
                                        <p:tav tm="0">
                                          <p:val>
                                            <p:fltVal val="720"/>
                                          </p:val>
                                        </p:tav>
                                        <p:tav tm="100000">
                                          <p:val>
                                            <p:fltVal val="0"/>
                                          </p:val>
                                        </p:tav>
                                      </p:tavLst>
                                    </p:anim>
                                    <p:anim calcmode="lin" valueType="num">
                                      <p:cBhvr>
                                        <p:cTn id="20" dur="2000" fill="hold"/>
                                        <p:tgtEl>
                                          <p:spTgt spid="6"/>
                                        </p:tgtEl>
                                        <p:attrNameLst>
                                          <p:attrName>ppt_h</p:attrName>
                                        </p:attrNameLst>
                                      </p:cBhvr>
                                      <p:tavLst>
                                        <p:tav tm="0">
                                          <p:val>
                                            <p:fltVal val="0"/>
                                          </p:val>
                                        </p:tav>
                                        <p:tav tm="100000">
                                          <p:val>
                                            <p:strVal val="#ppt_h"/>
                                          </p:val>
                                        </p:tav>
                                      </p:tavLst>
                                    </p:anim>
                                    <p:anim calcmode="lin" valueType="num">
                                      <p:cBhvr>
                                        <p:cTn id="21" dur="2000" fill="hold"/>
                                        <p:tgtEl>
                                          <p:spTgt spid="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 пустыне…</a:t>
            </a:r>
            <a:endParaRPr lang="ru-RU" dirty="0"/>
          </a:p>
        </p:txBody>
      </p:sp>
      <p:sp>
        <p:nvSpPr>
          <p:cNvPr id="3" name="Содержимое 2"/>
          <p:cNvSpPr>
            <a:spLocks noGrp="1"/>
          </p:cNvSpPr>
          <p:nvPr>
            <p:ph idx="1"/>
          </p:nvPr>
        </p:nvSpPr>
        <p:spPr>
          <a:xfrm>
            <a:off x="304800" y="1554162"/>
            <a:ext cx="8686800" cy="5089548"/>
          </a:xfrm>
        </p:spPr>
        <p:txBody>
          <a:bodyPr>
            <a:normAutofit fontScale="62500" lnSpcReduction="20000"/>
          </a:bodyPr>
          <a:lstStyle/>
          <a:p>
            <a:r>
              <a:rPr lang="ru-RU" dirty="0" smtClean="0"/>
              <a:t>Некоторые говорят, что пустыня Сахара до первого ледникового периода была гораздо больше, а некоторые твердят, что пустыня Сахара появилась 4000 лет назад. К примеру, немецкие ученые, используя методы компьютерного моделирования климата Земли, установили, что Сахара стала пустыней 4000 лет назад. 10 тысяч лет назад самая большая пустыня  мира была покрыта травой и низким кустарником, но затем летом стало жарче, а дожди почти прекратились. Естественно, исчезли  многие древние цивилизации, и все живое покинуло Сахару. По мнению ученых из Потсдамского института исследования климата, превращение Сахары в пустыню стало одним из самых драматических климатических событий на Земле обозримых тысячелетий. Почему же климат так непостоянен? Оказывается, наклон земной оси к Солнцу постепенно меняется: приблизительно 9 тысяч лет назад он составлял 24,14 градусов, сейчас же — 23,45 градусов. Сегодня Земля наиболее близко подходит к Солнцу в январе, десять же тысяч лет назад — в конце июля. Тонкие изменения орбиты вращения Земли вокруг Солнца, усиленные взаимодействиями с атмосферой, океаном и сушей, изменяют климат до неузнаваемости.</a:t>
            </a:r>
          </a:p>
          <a:p>
            <a:endParaRPr lang="ru-R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400"/>
                            </p:stCondLst>
                            <p:childTnLst>
                              <p:par>
                                <p:cTn id="11" presetID="18" presetClass="entr" presetSubtype="12"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trips(downLeft)">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95f_3.jpg"/>
          <p:cNvPicPr>
            <a:picLocks noChangeAspect="1"/>
          </p:cNvPicPr>
          <p:nvPr/>
        </p:nvPicPr>
        <p:blipFill>
          <a:blip r:embed="rId2" cstate="print"/>
          <a:stretch>
            <a:fillRect/>
          </a:stretch>
        </p:blipFill>
        <p:spPr>
          <a:xfrm>
            <a:off x="214282" y="142852"/>
            <a:ext cx="8786874" cy="6494646"/>
          </a:xfrm>
          <a:prstGeom prst="rect">
            <a:avLst/>
          </a:prstGeom>
        </p:spPr>
      </p:pic>
      <p:pic>
        <p:nvPicPr>
          <p:cNvPr id="5" name="Рисунок 4" descr="yty_3.jpg"/>
          <p:cNvPicPr>
            <a:picLocks noChangeAspect="1"/>
          </p:cNvPicPr>
          <p:nvPr/>
        </p:nvPicPr>
        <p:blipFill>
          <a:blip r:embed="rId3" cstate="print"/>
          <a:stretch>
            <a:fillRect/>
          </a:stretch>
        </p:blipFill>
        <p:spPr>
          <a:xfrm>
            <a:off x="214282" y="153945"/>
            <a:ext cx="8786874" cy="6603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anim calcmode="lin" valueType="num">
                                      <p:cBhvr>
                                        <p:cTn id="16" dur="2000" fill="hold"/>
                                        <p:tgtEl>
                                          <p:spTgt spid="5"/>
                                        </p:tgtEl>
                                        <p:attrNameLst>
                                          <p:attrName>style.rotation</p:attrName>
                                        </p:attrNameLst>
                                      </p:cBhvr>
                                      <p:tavLst>
                                        <p:tav tm="0">
                                          <p:val>
                                            <p:fltVal val="720"/>
                                          </p:val>
                                        </p:tav>
                                        <p:tav tm="100000">
                                          <p:val>
                                            <p:fltVal val="0"/>
                                          </p:val>
                                        </p:tav>
                                      </p:tavLst>
                                    </p:anim>
                                    <p:anim calcmode="lin" valueType="num">
                                      <p:cBhvr>
                                        <p:cTn id="17" dur="2000" fill="hold"/>
                                        <p:tgtEl>
                                          <p:spTgt spid="5"/>
                                        </p:tgtEl>
                                        <p:attrNameLst>
                                          <p:attrName>ppt_h</p:attrName>
                                        </p:attrNameLst>
                                      </p:cBhvr>
                                      <p:tavLst>
                                        <p:tav tm="0">
                                          <p:val>
                                            <p:fltVal val="0"/>
                                          </p:val>
                                        </p:tav>
                                        <p:tav tm="100000">
                                          <p:val>
                                            <p:strVal val="#ppt_h"/>
                                          </p:val>
                                        </p:tav>
                                      </p:tavLst>
                                    </p:anim>
                                    <p:anim calcmode="lin" valueType="num">
                                      <p:cBhvr>
                                        <p:cTn id="18"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Климат Сахары…</a:t>
            </a:r>
            <a:endParaRPr lang="ru-RU" dirty="0"/>
          </a:p>
        </p:txBody>
      </p:sp>
      <p:sp>
        <p:nvSpPr>
          <p:cNvPr id="3" name="Содержимое 2"/>
          <p:cNvSpPr>
            <a:spLocks noGrp="1"/>
          </p:cNvSpPr>
          <p:nvPr>
            <p:ph idx="1"/>
          </p:nvPr>
        </p:nvSpPr>
        <p:spPr>
          <a:xfrm>
            <a:off x="304800" y="1554162"/>
            <a:ext cx="8686800" cy="5089548"/>
          </a:xfrm>
        </p:spPr>
        <p:txBody>
          <a:bodyPr>
            <a:normAutofit fontScale="55000" lnSpcReduction="20000"/>
          </a:bodyPr>
          <a:lstStyle/>
          <a:p>
            <a:r>
              <a:rPr lang="ru-RU" sz="4000" dirty="0" smtClean="0"/>
              <a:t>Климат Сахары экстраординарный. Влажным фактором является широкое положение Сахары к северу и югу от Северного тропика. Этим объясняется тот факт, что большая часть пустыни в течении всего года находится под воздействием северо-восточного пассата. Дополнительное влияние на климат оказывает расположенный на севере горный барьер Атлас, вытянутый с запада на восток и препятствующий проникновению в пустыню основной массы влажного средиземноморского воздуха. На юге со стороны Гвинейского залива на территорию Сахары беспрепятственно летом поступают влажные массы, которые, постепенно иссушаясь, достигают ее центральных частей. Чрезвычайная сухость воздуха, огромная величина дефицита влажности и соответственно исключительно большая испаряемость характерны для всей Сахары. По режиму осадков в Сахаре можно выделить три зоны: северную, центральную и южную.</a:t>
            </a:r>
          </a:p>
          <a:p>
            <a:endParaRPr lang="ru-R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560"/>
                            </p:stCondLst>
                            <p:childTnLst>
                              <p:par>
                                <p:cTn id="11" presetID="18" presetClass="entr" presetSubtype="12"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trips(downLeft)">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95f_3.jpg"/>
          <p:cNvPicPr>
            <a:picLocks noChangeAspect="1"/>
          </p:cNvPicPr>
          <p:nvPr/>
        </p:nvPicPr>
        <p:blipFill>
          <a:blip r:embed="rId2" cstate="print"/>
          <a:stretch>
            <a:fillRect/>
          </a:stretch>
        </p:blipFill>
        <p:spPr>
          <a:xfrm>
            <a:off x="142844" y="571480"/>
            <a:ext cx="8786874" cy="5675993"/>
          </a:xfrm>
          <a:prstGeom prst="rect">
            <a:avLst/>
          </a:prstGeom>
        </p:spPr>
      </p:pic>
      <p:pic>
        <p:nvPicPr>
          <p:cNvPr id="5" name="Рисунок 4" descr="yty_3.jpg"/>
          <p:cNvPicPr>
            <a:picLocks noChangeAspect="1"/>
          </p:cNvPicPr>
          <p:nvPr/>
        </p:nvPicPr>
        <p:blipFill>
          <a:blip r:embed="rId3" cstate="print"/>
          <a:stretch>
            <a:fillRect/>
          </a:stretch>
        </p:blipFill>
        <p:spPr>
          <a:xfrm>
            <a:off x="214282" y="142852"/>
            <a:ext cx="8572560" cy="6442731"/>
          </a:xfrm>
          <a:prstGeom prst="rect">
            <a:avLst/>
          </a:prstGeom>
        </p:spPr>
      </p:pic>
      <p:pic>
        <p:nvPicPr>
          <p:cNvPr id="6" name="Рисунок 5" descr="Sahara.jpg"/>
          <p:cNvPicPr>
            <a:picLocks noChangeAspect="1"/>
          </p:cNvPicPr>
          <p:nvPr/>
        </p:nvPicPr>
        <p:blipFill>
          <a:blip r:embed="rId4" cstate="print"/>
          <a:stretch>
            <a:fillRect/>
          </a:stretch>
        </p:blipFill>
        <p:spPr>
          <a:xfrm>
            <a:off x="142844" y="142852"/>
            <a:ext cx="8501122" cy="6375842"/>
          </a:xfrm>
          <a:prstGeom prst="rect">
            <a:avLst/>
          </a:prstGeom>
        </p:spPr>
      </p:pic>
      <p:pic>
        <p:nvPicPr>
          <p:cNvPr id="7" name="Рисунок 6" descr="travelpictureAfricaMoroccoSaharaDunesAlexbip_3.jpg"/>
          <p:cNvPicPr>
            <a:picLocks noChangeAspect="1"/>
          </p:cNvPicPr>
          <p:nvPr/>
        </p:nvPicPr>
        <p:blipFill>
          <a:blip r:embed="rId5" cstate="print"/>
          <a:stretch>
            <a:fillRect/>
          </a:stretch>
        </p:blipFill>
        <p:spPr>
          <a:xfrm>
            <a:off x="142844" y="548741"/>
            <a:ext cx="8786874" cy="5880655"/>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anim calcmode="lin" valueType="num">
                                      <p:cBhvr>
                                        <p:cTn id="16" dur="2000" fill="hold"/>
                                        <p:tgtEl>
                                          <p:spTgt spid="5"/>
                                        </p:tgtEl>
                                        <p:attrNameLst>
                                          <p:attrName>style.rotation</p:attrName>
                                        </p:attrNameLst>
                                      </p:cBhvr>
                                      <p:tavLst>
                                        <p:tav tm="0">
                                          <p:val>
                                            <p:fltVal val="720"/>
                                          </p:val>
                                        </p:tav>
                                        <p:tav tm="100000">
                                          <p:val>
                                            <p:fltVal val="0"/>
                                          </p:val>
                                        </p:tav>
                                      </p:tavLst>
                                    </p:anim>
                                    <p:anim calcmode="lin" valueType="num">
                                      <p:cBhvr>
                                        <p:cTn id="17" dur="2000" fill="hold"/>
                                        <p:tgtEl>
                                          <p:spTgt spid="5"/>
                                        </p:tgtEl>
                                        <p:attrNameLst>
                                          <p:attrName>ppt_h</p:attrName>
                                        </p:attrNameLst>
                                      </p:cBhvr>
                                      <p:tavLst>
                                        <p:tav tm="0">
                                          <p:val>
                                            <p:fltVal val="0"/>
                                          </p:val>
                                        </p:tav>
                                        <p:tav tm="100000">
                                          <p:val>
                                            <p:strVal val="#ppt_h"/>
                                          </p:val>
                                        </p:tav>
                                      </p:tavLst>
                                    </p:anim>
                                    <p:anim calcmode="lin" valueType="num">
                                      <p:cBhvr>
                                        <p:cTn id="18"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anim calcmode="lin" valueType="num">
                                      <p:cBhvr>
                                        <p:cTn id="24" dur="2000" fill="hold"/>
                                        <p:tgtEl>
                                          <p:spTgt spid="6"/>
                                        </p:tgtEl>
                                        <p:attrNameLst>
                                          <p:attrName>style.rotation</p:attrName>
                                        </p:attrNameLst>
                                      </p:cBhvr>
                                      <p:tavLst>
                                        <p:tav tm="0">
                                          <p:val>
                                            <p:fltVal val="720"/>
                                          </p:val>
                                        </p:tav>
                                        <p:tav tm="100000">
                                          <p:val>
                                            <p:fltVal val="0"/>
                                          </p:val>
                                        </p:tav>
                                      </p:tavLst>
                                    </p:anim>
                                    <p:anim calcmode="lin" valueType="num">
                                      <p:cBhvr>
                                        <p:cTn id="25" dur="2000" fill="hold"/>
                                        <p:tgtEl>
                                          <p:spTgt spid="6"/>
                                        </p:tgtEl>
                                        <p:attrNameLst>
                                          <p:attrName>ppt_h</p:attrName>
                                        </p:attrNameLst>
                                      </p:cBhvr>
                                      <p:tavLst>
                                        <p:tav tm="0">
                                          <p:val>
                                            <p:fltVal val="0"/>
                                          </p:val>
                                        </p:tav>
                                        <p:tav tm="100000">
                                          <p:val>
                                            <p:strVal val="#ppt_h"/>
                                          </p:val>
                                        </p:tav>
                                      </p:tavLst>
                                    </p:anim>
                                    <p:anim calcmode="lin" valueType="num">
                                      <p:cBhvr>
                                        <p:cTn id="26" dur="2000" fill="hold"/>
                                        <p:tgtEl>
                                          <p:spTgt spid="6"/>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000"/>
                                        <p:tgtEl>
                                          <p:spTgt spid="7"/>
                                        </p:tgtEl>
                                      </p:cBhvr>
                                    </p:animEffect>
                                    <p:anim calcmode="lin" valueType="num">
                                      <p:cBhvr>
                                        <p:cTn id="32" dur="2000" fill="hold"/>
                                        <p:tgtEl>
                                          <p:spTgt spid="7"/>
                                        </p:tgtEl>
                                        <p:attrNameLst>
                                          <p:attrName>style.rotation</p:attrName>
                                        </p:attrNameLst>
                                      </p:cBhvr>
                                      <p:tavLst>
                                        <p:tav tm="0">
                                          <p:val>
                                            <p:fltVal val="720"/>
                                          </p:val>
                                        </p:tav>
                                        <p:tav tm="100000">
                                          <p:val>
                                            <p:fltVal val="0"/>
                                          </p:val>
                                        </p:tav>
                                      </p:tavLst>
                                    </p:anim>
                                    <p:anim calcmode="lin" valueType="num">
                                      <p:cBhvr>
                                        <p:cTn id="33" dur="2000" fill="hold"/>
                                        <p:tgtEl>
                                          <p:spTgt spid="7"/>
                                        </p:tgtEl>
                                        <p:attrNameLst>
                                          <p:attrName>ppt_h</p:attrName>
                                        </p:attrNameLst>
                                      </p:cBhvr>
                                      <p:tavLst>
                                        <p:tav tm="0">
                                          <p:val>
                                            <p:fltVal val="0"/>
                                          </p:val>
                                        </p:tav>
                                        <p:tav tm="100000">
                                          <p:val>
                                            <p:strVal val="#ppt_h"/>
                                          </p:val>
                                        </p:tav>
                                      </p:tavLst>
                                    </p:anim>
                                    <p:anim calcmode="lin" valueType="num">
                                      <p:cBhvr>
                                        <p:cTn id="34" dur="2000" fill="hold"/>
                                        <p:tgtEl>
                                          <p:spTgt spid="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Конец</a:t>
            </a:r>
            <a:endParaRPr lang="ru-RU" dirty="0"/>
          </a:p>
        </p:txBody>
      </p:sp>
      <p:pic>
        <p:nvPicPr>
          <p:cNvPr id="5" name="Рисунок 4" descr="bmbjkbjk.png"/>
          <p:cNvPicPr>
            <a:picLocks noChangeAspect="1"/>
          </p:cNvPicPr>
          <p:nvPr/>
        </p:nvPicPr>
        <p:blipFill>
          <a:blip r:embed="rId2" cstate="print"/>
          <a:stretch>
            <a:fillRect/>
          </a:stretch>
        </p:blipFill>
        <p:spPr>
          <a:xfrm>
            <a:off x="8001024" y="5767454"/>
            <a:ext cx="1285884" cy="1090546"/>
          </a:xfrm>
          <a:prstGeom prst="rect">
            <a:avLst/>
          </a:prstGeom>
        </p:spPr>
      </p:pic>
      <p:pic>
        <p:nvPicPr>
          <p:cNvPr id="6" name="Рисунок 5" descr="lk;jkl.png"/>
          <p:cNvPicPr>
            <a:picLocks noChangeAspect="1"/>
          </p:cNvPicPr>
          <p:nvPr/>
        </p:nvPicPr>
        <p:blipFill>
          <a:blip r:embed="rId3" cstate="print"/>
          <a:stretch>
            <a:fillRect/>
          </a:stretch>
        </p:blipFill>
        <p:spPr>
          <a:xfrm>
            <a:off x="0" y="5693125"/>
            <a:ext cx="1147869" cy="1164875"/>
          </a:xfrm>
          <a:prstGeom prst="rect">
            <a:avLst/>
          </a:prstGeom>
        </p:spPr>
      </p:pic>
      <p:pic>
        <p:nvPicPr>
          <p:cNvPr id="8" name="Рисунок 7" descr="hkljk.png"/>
          <p:cNvPicPr>
            <a:picLocks noChangeAspect="1"/>
          </p:cNvPicPr>
          <p:nvPr/>
        </p:nvPicPr>
        <p:blipFill>
          <a:blip r:embed="rId4" cstate="print"/>
          <a:stretch>
            <a:fillRect/>
          </a:stretch>
        </p:blipFill>
        <p:spPr>
          <a:xfrm>
            <a:off x="7845786" y="0"/>
            <a:ext cx="1298214" cy="1228319"/>
          </a:xfrm>
          <a:prstGeom prst="rect">
            <a:avLst/>
          </a:prstGeom>
        </p:spPr>
      </p:pic>
      <p:pic>
        <p:nvPicPr>
          <p:cNvPr id="9" name="Рисунок 8" descr="untitled.bmp"/>
          <p:cNvPicPr>
            <a:picLocks noChangeAspect="1"/>
          </p:cNvPicPr>
          <p:nvPr/>
        </p:nvPicPr>
        <p:blipFill>
          <a:blip r:embed="rId5" cstate="print"/>
          <a:stretch>
            <a:fillRect/>
          </a:stretch>
        </p:blipFill>
        <p:spPr>
          <a:xfrm>
            <a:off x="3643306" y="7143776"/>
            <a:ext cx="2147736" cy="3040353"/>
          </a:xfrm>
          <a:prstGeom prst="rect">
            <a:avLst/>
          </a:prstGeom>
        </p:spPr>
      </p:pic>
      <p:pic>
        <p:nvPicPr>
          <p:cNvPr id="10" name="Рисунок 9" descr="klipart_81.png"/>
          <p:cNvPicPr>
            <a:picLocks noChangeAspect="1"/>
          </p:cNvPicPr>
          <p:nvPr/>
        </p:nvPicPr>
        <p:blipFill>
          <a:blip r:embed="rId6" cstate="print"/>
          <a:stretch>
            <a:fillRect/>
          </a:stretch>
        </p:blipFill>
        <p:spPr>
          <a:xfrm>
            <a:off x="-2914650" y="-2219325"/>
            <a:ext cx="2914650" cy="2219325"/>
          </a:xfrm>
          <a:prstGeom prst="rect">
            <a:avLst/>
          </a:prstGeom>
        </p:spPr>
      </p:pic>
      <p:sp>
        <p:nvSpPr>
          <p:cNvPr id="11" name="Рамка 10"/>
          <p:cNvSpPr/>
          <p:nvPr/>
        </p:nvSpPr>
        <p:spPr>
          <a:xfrm>
            <a:off x="3714750" y="0"/>
            <a:ext cx="2286000" cy="428625"/>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accent1">
                    <a:lumMod val="60000"/>
                    <a:lumOff val="40000"/>
                  </a:schemeClr>
                </a:solidFill>
                <a:hlinkClick r:id="rId7"/>
              </a:rPr>
              <a:t>Prezentacii.com</a:t>
            </a:r>
            <a:endParaRPr lang="ru-RU" dirty="0">
              <a:solidFill>
                <a:schemeClr val="accent1">
                  <a:lumMod val="60000"/>
                  <a:lumOff val="40000"/>
                </a:schemeClr>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0" presetClass="path" presetSubtype="0" accel="50000" decel="50000" fill="hold" nodeType="afterEffect">
                                  <p:stCondLst>
                                    <p:cond delay="0"/>
                                  </p:stCondLst>
                                  <p:childTnLst>
                                    <p:animMotion origin="layout" path="M -5E-6 -4.44444E-6 C 0.00261 0.00093 0.01997 0.00533 0.02344 0.00787 C 0.02605 0.00973 0.02726 0.01389 0.03021 0.01575 C 0.03421 0.01829 0.03907 0.01806 0.04341 0.01968 C 0.05018 0.022 0.0566 0.02547 0.06337 0.02732 C 0.06789 0.02848 0.0724 0.02963 0.07691 0.03125 C 0.08351 0.03357 0.09688 0.03912 0.09688 0.03936 C 0.10643 0.05024 0.10695 0.04954 0.1132 0.0625 C 0.11563 0.0676 0.11667 0.07408 0.11997 0.07778 C 0.1224 0.08079 0.12674 0.08056 0.13004 0.08172 C 0.14948 0.10463 0.14011 0.09607 0.1566 0.10903 C 0.16094 0.1169 0.16528 0.12454 0.1698 0.13218 C 0.17205 0.13612 0.17501 0.13959 0.17639 0.14399 C 0.18473 0.17223 0.17813 0.16158 0.19306 0.17871 C 0.19688 0.1875 0.19879 0.19746 0.20313 0.20602 C 0.20643 0.2125 0.21476 0.2176 0.21962 0.22153 C 0.22379 0.23588 0.22622 0.24352 0.22969 0.25649 C 0.23073 0.26042 0.23004 0.26598 0.23299 0.26829 C 0.23629 0.27084 0.23976 0.27315 0.24306 0.27593 C 0.24532 0.27825 0.24983 0.2838 0.24983 0.2838 " pathEditMode="relative" rAng="0" ptsTypes="fffffffffffffffffffA">
                                      <p:cBhvr>
                                        <p:cTn id="24" dur="1000" fill="hold"/>
                                        <p:tgtEl>
                                          <p:spTgt spid="10"/>
                                        </p:tgtEl>
                                        <p:attrNameLst>
                                          <p:attrName>ppt_x</p:attrName>
                                          <p:attrName>ppt_y</p:attrName>
                                        </p:attrNameLst>
                                      </p:cBhvr>
                                      <p:rCtr x="12500" y="14200"/>
                                    </p:animMotion>
                                  </p:childTnLst>
                                </p:cTn>
                              </p:par>
                            </p:childTnLst>
                          </p:cTn>
                        </p:par>
                        <p:par>
                          <p:cTn id="25" fill="hold">
                            <p:stCondLst>
                              <p:cond delay="2500"/>
                            </p:stCondLst>
                            <p:childTnLst>
                              <p:par>
                                <p:cTn id="26" presetID="0" presetClass="path" presetSubtype="0" accel="50000" decel="50000" fill="hold" nodeType="afterEffect">
                                  <p:stCondLst>
                                    <p:cond delay="0"/>
                                  </p:stCondLst>
                                  <p:childTnLst>
                                    <p:animMotion origin="layout" path="M -2.5E-6 3.83993E-7 L -2.5E-6 -0.48277 " pathEditMode="relative" ptsTypes="AA">
                                      <p:cBhvr>
                                        <p:cTn id="27" dur="500" fill="hold"/>
                                        <p:tgtEl>
                                          <p:spTgt spid="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138</TotalTime>
  <Words>284</Words>
  <Application>Microsoft Office PowerPoint</Application>
  <PresentationFormat>Экран (4:3)</PresentationFormat>
  <Paragraphs>17</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Trek</vt:lpstr>
      <vt:lpstr>Презентация PowerPoint</vt:lpstr>
      <vt:lpstr>Введение</vt:lpstr>
      <vt:lpstr>Пустыня сахара… </vt:lpstr>
      <vt:lpstr>О пустыне…</vt:lpstr>
      <vt:lpstr>Презентация PowerPoint</vt:lpstr>
      <vt:lpstr>Климат Сахары…</vt:lpstr>
      <vt:lpstr>Презентация PowerPoint</vt:lpstr>
      <vt:lpstr>Конец</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32</cp:revision>
  <dcterms:created xsi:type="dcterms:W3CDTF">2011-11-30T12:14:20Z</dcterms:created>
  <dcterms:modified xsi:type="dcterms:W3CDTF">2012-09-24T12:48:35Z</dcterms:modified>
</cp:coreProperties>
</file>