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8" r:id="rId4"/>
    <p:sldId id="264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5" r:id="rId13"/>
    <p:sldId id="265" r:id="rId14"/>
    <p:sldId id="260" r:id="rId15"/>
    <p:sldId id="26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D4976-6BD5-4B07-9CB9-3F8F6710C97F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2620C-5451-4C25-AA32-F21087D7D7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920D-8988-4C74-A60F-DFC81DC8E18A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232D-590C-4229-9D8F-407BA7C59B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1A3EB-0B26-4758-849C-736F5161D5DB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0CAF7-1E77-4716-924E-F225EF7E6D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D057F-3577-41D7-A34D-B934EE259B51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D055B-1D25-4420-AC0E-10E2CC1289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058F-DB5A-48AB-A6D9-E2076854AAAA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C1D6C-31B9-4478-A34B-E0FD9755D8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9B96-A060-4942-9242-6A0EA115838F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09B68-5414-4999-B420-009ECDA22B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07258-98BE-447D-BE72-D8A3A66AB84E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5F47E-30EB-4764-8B9B-9632A0B2E6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D057A-95A7-439E-8747-6399C00F4E3F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698C8-ABAF-4D32-BDFA-47964BB5A0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02A45-33E3-4AFE-8DF5-CF66EEC0233A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34503-25DE-42A0-9813-4B097B1643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28683-65AE-4686-8173-44444BE812EC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060CB-D662-417D-9423-BE9A285AC2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C6837-3541-4D90-B322-4BF138C97329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EE793-E8E7-4CED-9108-62A690FB99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F4249F-FC4F-43EE-A009-ED164B911332}" type="datetimeFigureOut">
              <a:rPr lang="ru-RU"/>
              <a:pPr>
                <a:defRPr/>
              </a:pPr>
              <a:t>04.08.2012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415E1B-70FF-4A50-AB04-639EE096A8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96752"/>
            <a:ext cx="91440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Конструирование фартука и</a:t>
            </a:r>
          </a:p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косынки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Проверка знаний.</a:t>
            </a:r>
          </a:p>
          <a:p>
            <a:pPr algn="ctr"/>
            <a:endParaRPr lang="ru-RU" sz="9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5328" y="5805264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Выполнила: ЛУГИНИНА НАТАЛЬЯ НИКОЛАЕВНА	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технологии МОУ СОШ № 31  г.Тверь.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990013" y="1587500"/>
            <a:ext cx="153987" cy="46038"/>
          </a:xfrm>
        </p:spPr>
        <p:txBody>
          <a:bodyPr/>
          <a:lstStyle/>
          <a:p>
            <a:r>
              <a:rPr lang="ru-RU" sz="800" dirty="0" smtClean="0"/>
              <a:t>б</a:t>
            </a:r>
            <a:endParaRPr lang="ru-RU" sz="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067944" y="1772816"/>
            <a:ext cx="507605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kumimoji="1"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Line 35"/>
          <p:cNvSpPr>
            <a:spLocks noChangeShapeType="1"/>
          </p:cNvSpPr>
          <p:nvPr/>
        </p:nvSpPr>
        <p:spPr bwMode="auto">
          <a:xfrm>
            <a:off x="1259632" y="2924944"/>
            <a:ext cx="0" cy="136815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" name="Line 35"/>
          <p:cNvSpPr>
            <a:spLocks noChangeShapeType="1"/>
          </p:cNvSpPr>
          <p:nvPr/>
        </p:nvSpPr>
        <p:spPr bwMode="auto">
          <a:xfrm flipV="1">
            <a:off x="1259632" y="2924944"/>
            <a:ext cx="1440160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4" name="Line 35"/>
          <p:cNvSpPr>
            <a:spLocks noChangeShapeType="1"/>
          </p:cNvSpPr>
          <p:nvPr/>
        </p:nvSpPr>
        <p:spPr bwMode="auto">
          <a:xfrm>
            <a:off x="2699792" y="2924944"/>
            <a:ext cx="0" cy="136815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5" name="Line 35"/>
          <p:cNvSpPr>
            <a:spLocks noChangeShapeType="1"/>
          </p:cNvSpPr>
          <p:nvPr/>
        </p:nvSpPr>
        <p:spPr bwMode="auto">
          <a:xfrm flipH="1">
            <a:off x="1259632" y="4293096"/>
            <a:ext cx="1440160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1268760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деталь фартука изображена на рисунке?</a:t>
            </a:r>
          </a:p>
          <a:p>
            <a:pPr algn="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квадрат;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карман;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3356992"/>
            <a:ext cx="53285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эта деталь может располагаться на фартуке?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5229200"/>
            <a:ext cx="84969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на нагруднике;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на нижней части фартука?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г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де угодно;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5"/>
          <p:cNvSpPr>
            <a:spLocks noChangeShapeType="1"/>
          </p:cNvSpPr>
          <p:nvPr/>
        </p:nvSpPr>
        <p:spPr bwMode="auto">
          <a:xfrm flipV="1">
            <a:off x="467544" y="3573016"/>
            <a:ext cx="5760640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pPr algn="r"/>
            <a:endParaRPr lang="ru-RU" dirty="0"/>
          </a:p>
        </p:txBody>
      </p:sp>
      <p:sp>
        <p:nvSpPr>
          <p:cNvPr id="6" name="Line 35"/>
          <p:cNvSpPr>
            <a:spLocks noChangeShapeType="1"/>
          </p:cNvSpPr>
          <p:nvPr/>
        </p:nvSpPr>
        <p:spPr bwMode="auto">
          <a:xfrm flipH="1" flipV="1">
            <a:off x="467544" y="4221088"/>
            <a:ext cx="5760640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35"/>
          <p:cNvSpPr>
            <a:spLocks noChangeShapeType="1"/>
          </p:cNvSpPr>
          <p:nvPr/>
        </p:nvSpPr>
        <p:spPr bwMode="auto">
          <a:xfrm flipH="1">
            <a:off x="6228184" y="3573016"/>
            <a:ext cx="0" cy="64807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35"/>
          <p:cNvSpPr>
            <a:spLocks noChangeShapeType="1"/>
          </p:cNvSpPr>
          <p:nvPr/>
        </p:nvSpPr>
        <p:spPr bwMode="auto">
          <a:xfrm>
            <a:off x="467544" y="3573016"/>
            <a:ext cx="0" cy="64807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365104"/>
            <a:ext cx="7344816" cy="203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lvl="0" indent="-533400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Какова ширина этих деталей?</a:t>
            </a:r>
          </a:p>
          <a:p>
            <a:pPr marL="533400" lvl="0" indent="-533400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7 см;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  б).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Зависит от модели;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lvl="0" indent="-533400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). Зависит от количества ткани;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Line 35"/>
          <p:cNvSpPr>
            <a:spLocks noChangeShapeType="1"/>
          </p:cNvSpPr>
          <p:nvPr/>
        </p:nvSpPr>
        <p:spPr bwMode="auto">
          <a:xfrm flipH="1" flipV="1">
            <a:off x="7740352" y="2708920"/>
            <a:ext cx="72008" cy="360040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35"/>
          <p:cNvSpPr>
            <a:spLocks noChangeShapeType="1"/>
          </p:cNvSpPr>
          <p:nvPr/>
        </p:nvSpPr>
        <p:spPr bwMode="auto">
          <a:xfrm flipH="1" flipV="1">
            <a:off x="8460432" y="2708920"/>
            <a:ext cx="72008" cy="360040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35"/>
          <p:cNvSpPr>
            <a:spLocks noChangeShapeType="1"/>
          </p:cNvSpPr>
          <p:nvPr/>
        </p:nvSpPr>
        <p:spPr bwMode="auto">
          <a:xfrm>
            <a:off x="7740352" y="2708920"/>
            <a:ext cx="720080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35"/>
          <p:cNvSpPr>
            <a:spLocks noChangeShapeType="1"/>
          </p:cNvSpPr>
          <p:nvPr/>
        </p:nvSpPr>
        <p:spPr bwMode="auto">
          <a:xfrm>
            <a:off x="7812360" y="6309320"/>
            <a:ext cx="720080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79512" y="1340768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детали для фартука вы видите на рисунке? 	а).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пояс;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). бретель;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олоски;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26876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Line 35"/>
          <p:cNvSpPr>
            <a:spLocks noChangeShapeType="1"/>
          </p:cNvSpPr>
          <p:nvPr/>
        </p:nvSpPr>
        <p:spPr bwMode="auto">
          <a:xfrm flipH="1" flipV="1">
            <a:off x="755576" y="2204864"/>
            <a:ext cx="4104456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" name="Line 35"/>
          <p:cNvSpPr>
            <a:spLocks noChangeShapeType="1"/>
          </p:cNvSpPr>
          <p:nvPr/>
        </p:nvSpPr>
        <p:spPr bwMode="auto">
          <a:xfrm flipH="1">
            <a:off x="827584" y="2204864"/>
            <a:ext cx="4032448" cy="38884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1268761"/>
            <a:ext cx="4139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ru-RU" sz="4000" b="1" dirty="0" smtClean="0">
                <a:solidFill>
                  <a:srgbClr val="002060"/>
                </a:solidFill>
                <a:latin typeface="Times New Roman" pitchFamily="18" charset="0"/>
              </a:rPr>
              <a:t>Какую деталь из комплекта фартука вы видите?</a:t>
            </a:r>
            <a:endParaRPr kumimoji="1" lang="el-GR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3645024"/>
            <a:ext cx="5452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Бандан;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б).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Косынку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Line 35"/>
          <p:cNvSpPr>
            <a:spLocks noChangeShapeType="1"/>
          </p:cNvSpPr>
          <p:nvPr/>
        </p:nvSpPr>
        <p:spPr bwMode="auto">
          <a:xfrm flipV="1">
            <a:off x="755576" y="2348880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35"/>
          <p:cNvSpPr>
            <a:spLocks noChangeShapeType="1"/>
          </p:cNvSpPr>
          <p:nvPr/>
        </p:nvSpPr>
        <p:spPr bwMode="auto">
          <a:xfrm flipV="1">
            <a:off x="755576" y="5661248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35"/>
          <p:cNvSpPr>
            <a:spLocks noChangeShapeType="1"/>
          </p:cNvSpPr>
          <p:nvPr/>
        </p:nvSpPr>
        <p:spPr bwMode="auto">
          <a:xfrm flipV="1">
            <a:off x="755576" y="2852936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35"/>
          <p:cNvSpPr>
            <a:spLocks noChangeShapeType="1"/>
          </p:cNvSpPr>
          <p:nvPr/>
        </p:nvSpPr>
        <p:spPr bwMode="auto">
          <a:xfrm flipV="1">
            <a:off x="755576" y="4077072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35"/>
          <p:cNvSpPr>
            <a:spLocks noChangeShapeType="1"/>
          </p:cNvSpPr>
          <p:nvPr/>
        </p:nvSpPr>
        <p:spPr bwMode="auto">
          <a:xfrm flipV="1">
            <a:off x="755576" y="5085184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35"/>
          <p:cNvSpPr>
            <a:spLocks noChangeShapeType="1"/>
          </p:cNvSpPr>
          <p:nvPr/>
        </p:nvSpPr>
        <p:spPr bwMode="auto">
          <a:xfrm flipV="1">
            <a:off x="755576" y="3501008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Line 35"/>
          <p:cNvSpPr>
            <a:spLocks noChangeShapeType="1"/>
          </p:cNvSpPr>
          <p:nvPr/>
        </p:nvSpPr>
        <p:spPr bwMode="auto">
          <a:xfrm flipV="1">
            <a:off x="755576" y="4581128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483768" y="4437112"/>
            <a:ext cx="64807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вы думаете сколько деталей изображено?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Одна;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Две;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 flipH="1">
            <a:off x="9828583" y="2348880"/>
            <a:ext cx="45719" cy="72008"/>
          </a:xfrm>
        </p:spPr>
        <p:txBody>
          <a:bodyPr/>
          <a:lstStyle/>
          <a:p>
            <a:pPr eaLnBrk="1" hangingPunct="1"/>
            <a:endParaRPr lang="ru-RU" sz="8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736"/>
            <a:ext cx="9144000" cy="4525963"/>
          </a:xfrm>
        </p:spPr>
        <p:txBody>
          <a:bodyPr/>
          <a:lstStyle/>
          <a:p>
            <a:pPr eaLnBrk="1" hangingPunct="1">
              <a:buNone/>
            </a:pPr>
            <a:endParaRPr lang="ru-RU" b="1" dirty="0" smtClean="0"/>
          </a:p>
          <a:p>
            <a:pPr algn="ctr" eaLnBrk="1" hangingPunct="1">
              <a:buFontTx/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endParaRPr lang="ru-RU" sz="6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 eaLnBrk="1" hangingPunct="1">
              <a:buFontTx/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РАБОТУ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996952"/>
            <a:ext cx="9144000" cy="282257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sz="5400" b="1" dirty="0" smtClean="0">
                <a:solidFill>
                  <a:srgbClr val="FF3300"/>
                </a:solidFill>
              </a:rPr>
              <a:t>МОЛОДЕЦ!</a:t>
            </a:r>
          </a:p>
        </p:txBody>
      </p:sp>
      <p:sp>
        <p:nvSpPr>
          <p:cNvPr id="15363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133928" y="6096000"/>
            <a:ext cx="1010072" cy="7620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5364" name="Picture 5" descr="MCj042447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628800"/>
            <a:ext cx="365760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848600" cy="274637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/>
            </a:r>
            <a:br>
              <a:rPr lang="ru-RU" b="1" dirty="0" smtClean="0">
                <a:solidFill>
                  <a:srgbClr val="FF3300"/>
                </a:solidFill>
              </a:rPr>
            </a:br>
            <a:r>
              <a:rPr lang="ru-RU" b="1" dirty="0" smtClean="0">
                <a:solidFill>
                  <a:srgbClr val="FF3300"/>
                </a:solidFill>
              </a:rPr>
              <a:t>Ответ не верный!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 flipH="1">
            <a:off x="7588424" y="4725144"/>
            <a:ext cx="79920" cy="1008112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1638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142312" y="6019800"/>
            <a:ext cx="1001688" cy="8382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6389" name="Picture 5" descr="MCj042385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700808"/>
            <a:ext cx="29813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412776"/>
            <a:ext cx="69272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ИНСТРУКЦИЯ К ТЕСТУ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348880"/>
            <a:ext cx="8892480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Внимательно прочитай вопрос.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вариантов выбери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или несколько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правильных ответов.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Стрелкой курсора нажми на ответ,  который считаешь верным.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Нажав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стрелку рядом с вопросом, переходи к следующему. </a:t>
            </a: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ЖЕЛАЮ УДАЧИ!</a:t>
            </a:r>
            <a:endParaRPr lang="ru-RU" sz="4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124744"/>
            <a:ext cx="64442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Название деталей фартука: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4" name="Рисунок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2622550" cy="529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/>
          <p:cNvSpPr/>
          <p:nvPr/>
        </p:nvSpPr>
        <p:spPr>
          <a:xfrm>
            <a:off x="1835696" y="2924944"/>
            <a:ext cx="2604914" cy="125638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лево 5"/>
          <p:cNvSpPr/>
          <p:nvPr/>
        </p:nvSpPr>
        <p:spPr>
          <a:xfrm rot="21385943">
            <a:off x="1833053" y="4044614"/>
            <a:ext cx="2581003" cy="176820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лево 6"/>
          <p:cNvSpPr/>
          <p:nvPr/>
        </p:nvSpPr>
        <p:spPr>
          <a:xfrm rot="20874589">
            <a:off x="1898370" y="4771086"/>
            <a:ext cx="2520280" cy="177776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 rot="21013785">
            <a:off x="1614555" y="3573452"/>
            <a:ext cx="2736304" cy="155714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лево 8"/>
          <p:cNvSpPr/>
          <p:nvPr/>
        </p:nvSpPr>
        <p:spPr>
          <a:xfrm rot="21282397">
            <a:off x="2126551" y="5456151"/>
            <a:ext cx="2370617" cy="170796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91472" y="2636912"/>
            <a:ext cx="4752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Бретели;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Лямки;</a:t>
            </a: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Грудка;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Нагрудник;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Пояс; 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Тесёмки;</a:t>
            </a: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Боковые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карманы;</a:t>
            </a: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Накладные карманы:</a:t>
            </a: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Юбочка; </a:t>
            </a: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Нижняя часть фартука;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484784"/>
            <a:ext cx="856895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Чертёж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</a:t>
            </a:r>
          </a:p>
          <a:p>
            <a:pPr lvl="1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Нарисованное изображение предмета;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графическое изображение предмета;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140968"/>
            <a:ext cx="835292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Масштаб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указывает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). размеры предмета меньше;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). размеры предмета больше;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97152"/>
            <a:ext cx="820891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Масштаб 1:4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означает</a:t>
            </a:r>
          </a:p>
          <a:p>
            <a:pPr lvl="3"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уменьшение в 4 раза;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увеличение 4 раза;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68760"/>
            <a:ext cx="8964488" cy="1289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Чертёжные линии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Сгиб ткани, местоположение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детали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на выкройке;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б).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Сплошная основная;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 а).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Обводка контуров основных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деталей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		      б).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Штриховая;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  а).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Оси симметрии детали или изображения;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б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). Сплошная волнистая;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а).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Вспомогательные линии построения,                выносные и размерные линии; 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б).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Штрихпунктирная;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а).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Сплошная тонкая;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б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). Прерывание чертежа;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</a:t>
            </a: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Line 86"/>
          <p:cNvSpPr>
            <a:spLocks noChangeShapeType="1"/>
          </p:cNvSpPr>
          <p:nvPr/>
        </p:nvSpPr>
        <p:spPr bwMode="auto">
          <a:xfrm>
            <a:off x="395536" y="2276872"/>
            <a:ext cx="17287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Line 122"/>
          <p:cNvSpPr>
            <a:spLocks noChangeShapeType="1"/>
          </p:cNvSpPr>
          <p:nvPr/>
        </p:nvSpPr>
        <p:spPr bwMode="auto">
          <a:xfrm>
            <a:off x="395536" y="3356992"/>
            <a:ext cx="16573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Freeform 110"/>
          <p:cNvSpPr>
            <a:spLocks/>
          </p:cNvSpPr>
          <p:nvPr/>
        </p:nvSpPr>
        <p:spPr bwMode="auto">
          <a:xfrm>
            <a:off x="467544" y="3861048"/>
            <a:ext cx="1700213" cy="149225"/>
          </a:xfrm>
          <a:custGeom>
            <a:avLst/>
            <a:gdLst>
              <a:gd name="T0" fmla="*/ 0 w 1071"/>
              <a:gd name="T1" fmla="*/ 2147483647 h 94"/>
              <a:gd name="T2" fmla="*/ 2147483647 w 1071"/>
              <a:gd name="T3" fmla="*/ 2147483647 h 94"/>
              <a:gd name="T4" fmla="*/ 2147483647 w 1071"/>
              <a:gd name="T5" fmla="*/ 0 h 94"/>
              <a:gd name="T6" fmla="*/ 2147483647 w 1071"/>
              <a:gd name="T7" fmla="*/ 2147483647 h 94"/>
              <a:gd name="T8" fmla="*/ 2147483647 w 1071"/>
              <a:gd name="T9" fmla="*/ 2147483647 h 94"/>
              <a:gd name="T10" fmla="*/ 2147483647 w 1071"/>
              <a:gd name="T11" fmla="*/ 2147483647 h 94"/>
              <a:gd name="T12" fmla="*/ 2147483647 w 1071"/>
              <a:gd name="T13" fmla="*/ 2147483647 h 94"/>
              <a:gd name="T14" fmla="*/ 2147483647 w 1071"/>
              <a:gd name="T15" fmla="*/ 2147483647 h 94"/>
              <a:gd name="T16" fmla="*/ 2147483647 w 1071"/>
              <a:gd name="T17" fmla="*/ 2147483647 h 94"/>
              <a:gd name="T18" fmla="*/ 2147483647 w 1071"/>
              <a:gd name="T19" fmla="*/ 2147483647 h 94"/>
              <a:gd name="T20" fmla="*/ 2147483647 w 1071"/>
              <a:gd name="T21" fmla="*/ 2147483647 h 94"/>
              <a:gd name="T22" fmla="*/ 2147483647 w 1071"/>
              <a:gd name="T23" fmla="*/ 2147483647 h 94"/>
              <a:gd name="T24" fmla="*/ 2147483647 w 1071"/>
              <a:gd name="T25" fmla="*/ 2147483647 h 94"/>
              <a:gd name="T26" fmla="*/ 2147483647 w 1071"/>
              <a:gd name="T27" fmla="*/ 2147483647 h 94"/>
              <a:gd name="T28" fmla="*/ 2147483647 w 1071"/>
              <a:gd name="T29" fmla="*/ 2147483647 h 94"/>
              <a:gd name="T30" fmla="*/ 2147483647 w 1071"/>
              <a:gd name="T31" fmla="*/ 2147483647 h 94"/>
              <a:gd name="T32" fmla="*/ 2147483647 w 1071"/>
              <a:gd name="T33" fmla="*/ 2147483647 h 94"/>
              <a:gd name="T34" fmla="*/ 2147483647 w 1071"/>
              <a:gd name="T35" fmla="*/ 2147483647 h 94"/>
              <a:gd name="T36" fmla="*/ 2147483647 w 1071"/>
              <a:gd name="T37" fmla="*/ 2147483647 h 94"/>
              <a:gd name="T38" fmla="*/ 2147483647 w 1071"/>
              <a:gd name="T39" fmla="*/ 2147483647 h 94"/>
              <a:gd name="T40" fmla="*/ 2147483647 w 1071"/>
              <a:gd name="T41" fmla="*/ 2147483647 h 94"/>
              <a:gd name="T42" fmla="*/ 2147483647 w 1071"/>
              <a:gd name="T43" fmla="*/ 2147483647 h 94"/>
              <a:gd name="T44" fmla="*/ 2147483647 w 1071"/>
              <a:gd name="T45" fmla="*/ 2147483647 h 9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071"/>
              <a:gd name="T70" fmla="*/ 0 h 94"/>
              <a:gd name="T71" fmla="*/ 1071 w 1071"/>
              <a:gd name="T72" fmla="*/ 94 h 9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071" h="94">
                <a:moveTo>
                  <a:pt x="0" y="45"/>
                </a:moveTo>
                <a:cubicBezTo>
                  <a:pt x="43" y="16"/>
                  <a:pt x="17" y="30"/>
                  <a:pt x="81" y="9"/>
                </a:cubicBezTo>
                <a:cubicBezTo>
                  <a:pt x="90" y="6"/>
                  <a:pt x="108" y="0"/>
                  <a:pt x="108" y="0"/>
                </a:cubicBezTo>
                <a:cubicBezTo>
                  <a:pt x="120" y="3"/>
                  <a:pt x="133" y="3"/>
                  <a:pt x="144" y="9"/>
                </a:cubicBezTo>
                <a:cubicBezTo>
                  <a:pt x="183" y="31"/>
                  <a:pt x="169" y="56"/>
                  <a:pt x="216" y="72"/>
                </a:cubicBezTo>
                <a:cubicBezTo>
                  <a:pt x="261" y="61"/>
                  <a:pt x="296" y="38"/>
                  <a:pt x="342" y="27"/>
                </a:cubicBezTo>
                <a:cubicBezTo>
                  <a:pt x="354" y="30"/>
                  <a:pt x="368" y="29"/>
                  <a:pt x="378" y="36"/>
                </a:cubicBezTo>
                <a:cubicBezTo>
                  <a:pt x="387" y="42"/>
                  <a:pt x="385" y="61"/>
                  <a:pt x="396" y="63"/>
                </a:cubicBezTo>
                <a:cubicBezTo>
                  <a:pt x="423" y="68"/>
                  <a:pt x="450" y="57"/>
                  <a:pt x="477" y="54"/>
                </a:cubicBezTo>
                <a:cubicBezTo>
                  <a:pt x="528" y="28"/>
                  <a:pt x="534" y="26"/>
                  <a:pt x="594" y="36"/>
                </a:cubicBezTo>
                <a:cubicBezTo>
                  <a:pt x="603" y="45"/>
                  <a:pt x="613" y="53"/>
                  <a:pt x="621" y="63"/>
                </a:cubicBezTo>
                <a:cubicBezTo>
                  <a:pt x="628" y="71"/>
                  <a:pt x="629" y="87"/>
                  <a:pt x="639" y="90"/>
                </a:cubicBezTo>
                <a:cubicBezTo>
                  <a:pt x="654" y="94"/>
                  <a:pt x="669" y="84"/>
                  <a:pt x="684" y="81"/>
                </a:cubicBezTo>
                <a:cubicBezTo>
                  <a:pt x="693" y="75"/>
                  <a:pt x="701" y="67"/>
                  <a:pt x="711" y="63"/>
                </a:cubicBezTo>
                <a:cubicBezTo>
                  <a:pt x="728" y="55"/>
                  <a:pt x="765" y="45"/>
                  <a:pt x="765" y="45"/>
                </a:cubicBezTo>
                <a:cubicBezTo>
                  <a:pt x="789" y="48"/>
                  <a:pt x="814" y="46"/>
                  <a:pt x="837" y="54"/>
                </a:cubicBezTo>
                <a:cubicBezTo>
                  <a:pt x="849" y="58"/>
                  <a:pt x="853" y="74"/>
                  <a:pt x="864" y="81"/>
                </a:cubicBezTo>
                <a:cubicBezTo>
                  <a:pt x="872" y="86"/>
                  <a:pt x="882" y="87"/>
                  <a:pt x="891" y="90"/>
                </a:cubicBezTo>
                <a:cubicBezTo>
                  <a:pt x="900" y="87"/>
                  <a:pt x="911" y="87"/>
                  <a:pt x="918" y="81"/>
                </a:cubicBezTo>
                <a:cubicBezTo>
                  <a:pt x="926" y="74"/>
                  <a:pt x="927" y="60"/>
                  <a:pt x="936" y="54"/>
                </a:cubicBezTo>
                <a:cubicBezTo>
                  <a:pt x="952" y="44"/>
                  <a:pt x="990" y="36"/>
                  <a:pt x="990" y="36"/>
                </a:cubicBezTo>
                <a:cubicBezTo>
                  <a:pt x="1011" y="39"/>
                  <a:pt x="1034" y="36"/>
                  <a:pt x="1053" y="45"/>
                </a:cubicBezTo>
                <a:cubicBezTo>
                  <a:pt x="1063" y="49"/>
                  <a:pt x="1071" y="72"/>
                  <a:pt x="1071" y="72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111"/>
          <p:cNvSpPr>
            <a:spLocks noChangeShapeType="1"/>
          </p:cNvSpPr>
          <p:nvPr/>
        </p:nvSpPr>
        <p:spPr bwMode="auto">
          <a:xfrm>
            <a:off x="395536" y="4941168"/>
            <a:ext cx="1655762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88"/>
          <p:cNvSpPr>
            <a:spLocks noChangeShapeType="1"/>
          </p:cNvSpPr>
          <p:nvPr/>
        </p:nvSpPr>
        <p:spPr bwMode="auto">
          <a:xfrm>
            <a:off x="467544" y="6381328"/>
            <a:ext cx="16557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340768"/>
            <a:ext cx="8784976" cy="916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Применяемые знаки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Откладываем;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	б).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  <a:hlinkClick r:id="rId3" action="ppaction://hlinksldjump"/>
              </a:rPr>
              <a:t>Получаем;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а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  <a:hlinkClick r:id="rId2" action="ppaction://hlinksldjump"/>
              </a:rPr>
              <a:t>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Строим в левом углу прямой угол, получаем точку А;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б).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Вниз от точки О до точки Б откладываем (например, 24 см);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6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а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). Откладываем;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6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б).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Постоянная величина;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6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а).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3" action="ppaction://hlinksldjump"/>
              </a:rPr>
              <a:t>Строим в левом углу прямой угол, получаем точку А;  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б). 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  <a:hlinkClick r:id="rId2" action="ppaction://hlinksldjump"/>
              </a:rPr>
              <a:t>Откладываем;</a:t>
            </a:r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lvl="0"/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lvl="0"/>
            <a:endParaRPr kumimoji="1" lang="ru-RU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44824"/>
            <a:ext cx="819455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kumimoji="1"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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2420888"/>
            <a:ext cx="3613490" cy="52322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ru-RU" sz="2800" b="1" dirty="0" err="1" smtClean="0">
                <a:solidFill>
                  <a:srgbClr val="002060"/>
                </a:solidFill>
                <a:latin typeface="Times New Roman" pitchFamily="18" charset="0"/>
              </a:rPr>
              <a:t>↓</a:t>
            </a:r>
            <a:r>
              <a:rPr kumimoji="1"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ОБ = ОТ + Дст : 2 =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4509120"/>
            <a:ext cx="1284326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kumimoji="1" lang="ru-RU" sz="40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kumimoji="1" lang="ru-RU" sz="4000" b="1" dirty="0" err="1" smtClean="0">
                <a:solidFill>
                  <a:srgbClr val="002060"/>
                </a:solidFill>
                <a:latin typeface="Times New Roman" pitchFamily="18" charset="0"/>
              </a:rPr>
              <a:t>п</a:t>
            </a:r>
            <a:r>
              <a:rPr kumimoji="1" lang="ru-RU" sz="4000" b="1" dirty="0" smtClean="0">
                <a:solidFill>
                  <a:srgbClr val="002060"/>
                </a:solidFill>
                <a:latin typeface="Times New Roman" pitchFamily="18" charset="0"/>
              </a:rPr>
              <a:t> / в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5373216"/>
            <a:ext cx="3871188" cy="58477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kumimoji="1" lang="ru-RU" sz="3200" b="1" dirty="0" smtClean="0">
                <a:solidFill>
                  <a:srgbClr val="002060"/>
                </a:solidFill>
                <a:latin typeface="Times New Roman" pitchFamily="18" charset="0"/>
              </a:rPr>
              <a:t>Строим        </a:t>
            </a:r>
            <a:r>
              <a:rPr kumimoji="1"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  </a:t>
            </a:r>
            <a:r>
              <a:rPr kumimoji="1" lang="ru-RU" sz="3200" b="1" dirty="0" smtClean="0">
                <a:solidFill>
                  <a:srgbClr val="002060"/>
                </a:solidFill>
                <a:latin typeface="Times New Roman" pitchFamily="18" charset="0"/>
              </a:rPr>
              <a:t>(</a:t>
            </a:r>
            <a:r>
              <a:rPr kumimoji="1" lang="el-G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·</a:t>
            </a:r>
            <a:r>
              <a:rPr kumimoji="1"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А</a:t>
            </a:r>
            <a:endParaRPr kumimoji="1" lang="el-GR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Line 118"/>
          <p:cNvSpPr>
            <a:spLocks noChangeShapeType="1"/>
          </p:cNvSpPr>
          <p:nvPr/>
        </p:nvSpPr>
        <p:spPr bwMode="auto">
          <a:xfrm>
            <a:off x="4211960" y="5517232"/>
            <a:ext cx="0" cy="359345"/>
          </a:xfrm>
          <a:prstGeom prst="line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118"/>
          <p:cNvSpPr>
            <a:spLocks noChangeShapeType="1"/>
          </p:cNvSpPr>
          <p:nvPr/>
        </p:nvSpPr>
        <p:spPr bwMode="auto">
          <a:xfrm>
            <a:off x="4211960" y="5517232"/>
            <a:ext cx="432048" cy="0"/>
          </a:xfrm>
          <a:prstGeom prst="line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412776"/>
            <a:ext cx="7560839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Базисная сетка -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совокупность вертикальных и горизонтальных линий, определяющих  длину и ширину участков чертежа и всего изделия в целом;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прямоугольник, определяющий длину и ширину изделия;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Геометрическая фигура, определяющая основные размеры изделия;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8584" y="1587942"/>
            <a:ext cx="154360" cy="45719"/>
          </a:xfrm>
        </p:spPr>
        <p:txBody>
          <a:bodyPr/>
          <a:lstStyle/>
          <a:p>
            <a:endParaRPr lang="ru-RU" sz="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540552" y="5949280"/>
            <a:ext cx="82352" cy="176883"/>
          </a:xfrm>
        </p:spPr>
        <p:txBody>
          <a:bodyPr/>
          <a:lstStyle/>
          <a:p>
            <a:endParaRPr lang="ru-RU" sz="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-1872716" y="3176972"/>
            <a:ext cx="5472608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9512" y="26064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827584" y="476672"/>
            <a:ext cx="30243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788024" y="3068960"/>
            <a:ext cx="435597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а).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Базисная сетка;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б).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Основа фартука;</a:t>
            </a:r>
            <a:endParaRPr kumimoji="1" lang="el-GR" sz="36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5936" y="188640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899592" y="2132856"/>
            <a:ext cx="29523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3528" y="1772816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99592" y="5949280"/>
            <a:ext cx="30243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V="1">
            <a:off x="1151620" y="3176972"/>
            <a:ext cx="5472608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95536" y="5949280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95936" y="1772816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51920" y="602128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16016" y="260648"/>
            <a:ext cx="36543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а)Линия нагрудника;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Верхний срез;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60032" y="1700808"/>
            <a:ext cx="287200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Линия талии;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Линия пояса;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860032" y="5301208"/>
            <a:ext cx="274466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а)Линия низа;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Линия бёдер;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8584" y="1587942"/>
            <a:ext cx="154360" cy="45719"/>
          </a:xfrm>
        </p:spPr>
        <p:txBody>
          <a:bodyPr/>
          <a:lstStyle/>
          <a:p>
            <a:r>
              <a:rPr lang="ru-RU" sz="800" dirty="0" smtClean="0"/>
              <a:t>б</a:t>
            </a:r>
            <a:endParaRPr lang="ru-RU" sz="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540552" y="5949280"/>
            <a:ext cx="82352" cy="176883"/>
          </a:xfrm>
        </p:spPr>
        <p:txBody>
          <a:bodyPr/>
          <a:lstStyle/>
          <a:p>
            <a:endParaRPr lang="ru-RU" sz="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23928" y="0"/>
            <a:ext cx="5220072" cy="1003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деталь изображена на рисунке? </a:t>
            </a: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фартук с нагрудником;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б).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фартук без нагрудника;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Каково количество деталей изображено на схеме?</a:t>
            </a: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Одна;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б).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Две;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kumimoji="1"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  <a:buClr>
                <a:schemeClr val="bg2"/>
              </a:buClr>
              <a:buSzPct val="75000"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Минус 34"/>
          <p:cNvSpPr/>
          <p:nvPr/>
        </p:nvSpPr>
        <p:spPr>
          <a:xfrm flipV="1">
            <a:off x="611560" y="476671"/>
            <a:ext cx="1656184" cy="45719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Arc 36"/>
          <p:cNvSpPr>
            <a:spLocks/>
          </p:cNvSpPr>
          <p:nvPr/>
        </p:nvSpPr>
        <p:spPr bwMode="auto">
          <a:xfrm rot="-10209852">
            <a:off x="1923490" y="642604"/>
            <a:ext cx="2056658" cy="132432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7" name="Line 35"/>
          <p:cNvSpPr>
            <a:spLocks noChangeShapeType="1"/>
          </p:cNvSpPr>
          <p:nvPr/>
        </p:nvSpPr>
        <p:spPr bwMode="auto">
          <a:xfrm>
            <a:off x="3851920" y="2132856"/>
            <a:ext cx="0" cy="3816424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8" name="Line 35"/>
          <p:cNvSpPr>
            <a:spLocks noChangeShapeType="1"/>
          </p:cNvSpPr>
          <p:nvPr/>
        </p:nvSpPr>
        <p:spPr bwMode="auto">
          <a:xfrm flipV="1">
            <a:off x="827584" y="548679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9" name="Line 35"/>
          <p:cNvSpPr>
            <a:spLocks noChangeShapeType="1"/>
          </p:cNvSpPr>
          <p:nvPr/>
        </p:nvSpPr>
        <p:spPr bwMode="auto">
          <a:xfrm flipV="1">
            <a:off x="827584" y="1124744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0" name="Line 35"/>
          <p:cNvSpPr>
            <a:spLocks noChangeShapeType="1"/>
          </p:cNvSpPr>
          <p:nvPr/>
        </p:nvSpPr>
        <p:spPr bwMode="auto">
          <a:xfrm flipV="1">
            <a:off x="827584" y="1700808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1" name="Line 35"/>
          <p:cNvSpPr>
            <a:spLocks noChangeShapeType="1"/>
          </p:cNvSpPr>
          <p:nvPr/>
        </p:nvSpPr>
        <p:spPr bwMode="auto">
          <a:xfrm flipV="1">
            <a:off x="827584" y="2420888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" name="Line 35"/>
          <p:cNvSpPr>
            <a:spLocks noChangeShapeType="1"/>
          </p:cNvSpPr>
          <p:nvPr/>
        </p:nvSpPr>
        <p:spPr bwMode="auto">
          <a:xfrm flipV="1">
            <a:off x="827584" y="3068960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3" name="Line 35"/>
          <p:cNvSpPr>
            <a:spLocks noChangeShapeType="1"/>
          </p:cNvSpPr>
          <p:nvPr/>
        </p:nvSpPr>
        <p:spPr bwMode="auto">
          <a:xfrm flipV="1">
            <a:off x="827584" y="3645024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4" name="Line 35"/>
          <p:cNvSpPr>
            <a:spLocks noChangeShapeType="1"/>
          </p:cNvSpPr>
          <p:nvPr/>
        </p:nvSpPr>
        <p:spPr bwMode="auto">
          <a:xfrm flipV="1">
            <a:off x="827584" y="4221088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5" name="Line 35"/>
          <p:cNvSpPr>
            <a:spLocks noChangeShapeType="1"/>
          </p:cNvSpPr>
          <p:nvPr/>
        </p:nvSpPr>
        <p:spPr bwMode="auto">
          <a:xfrm flipV="1">
            <a:off x="827584" y="4869160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9" name="Line 35"/>
          <p:cNvSpPr>
            <a:spLocks noChangeShapeType="1"/>
          </p:cNvSpPr>
          <p:nvPr/>
        </p:nvSpPr>
        <p:spPr bwMode="auto">
          <a:xfrm flipV="1">
            <a:off x="827584" y="5517232"/>
            <a:ext cx="0" cy="288032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0" name="Line 35"/>
          <p:cNvSpPr>
            <a:spLocks noChangeShapeType="1"/>
          </p:cNvSpPr>
          <p:nvPr/>
        </p:nvSpPr>
        <p:spPr bwMode="auto">
          <a:xfrm flipH="1" flipV="1">
            <a:off x="827584" y="5949280"/>
            <a:ext cx="3024336" cy="0"/>
          </a:xfrm>
          <a:prstGeom prst="line">
            <a:avLst/>
          </a:prstGeom>
          <a:noFill/>
          <a:ln w="38100" cap="sq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179</TotalTime>
  <Words>417</Words>
  <Application>Microsoft Office PowerPoint</Application>
  <PresentationFormat>Экран (4:3)</PresentationFormat>
  <Paragraphs>121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ШАБЛОН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б</vt:lpstr>
      <vt:lpstr>б</vt:lpstr>
      <vt:lpstr>Слайд 11</vt:lpstr>
      <vt:lpstr>Слайд 12</vt:lpstr>
      <vt:lpstr>Слайд 13</vt:lpstr>
      <vt:lpstr>    МОЛОДЕЦ!</vt:lpstr>
      <vt:lpstr>       Ответ не верный!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Customer</cp:lastModifiedBy>
  <cp:revision>19</cp:revision>
  <dcterms:created xsi:type="dcterms:W3CDTF">2012-08-01T08:29:39Z</dcterms:created>
  <dcterms:modified xsi:type="dcterms:W3CDTF">2012-08-04T19:53:22Z</dcterms:modified>
</cp:coreProperties>
</file>