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64" r:id="rId11"/>
    <p:sldId id="265" r:id="rId12"/>
    <p:sldId id="267" r:id="rId13"/>
    <p:sldId id="268" r:id="rId14"/>
    <p:sldId id="269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5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79F0E-72A0-45D5-910B-0652617F46E7}" type="datetimeFigureOut">
              <a:rPr lang="ru-RU" smtClean="0"/>
              <a:pPr/>
              <a:t>27.11.2010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861D96-2EAD-43FA-95CF-C90C08439C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4A4D3-1231-4D83-851A-350B44CD5BC1}" type="datetime1">
              <a:rPr lang="ru-RU" smtClean="0"/>
              <a:pPr/>
              <a:t>27.11.2010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D5A3-24B7-43CC-AC0D-1441A185A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3E6B2-1A2C-423C-A85B-AFEACFB52A1C}" type="datetime1">
              <a:rPr lang="ru-RU" smtClean="0"/>
              <a:pPr/>
              <a:t>27.11.2010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D5A3-24B7-43CC-AC0D-1441A185A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B2615-47C9-452D-93CB-72D6C1E36721}" type="datetime1">
              <a:rPr lang="ru-RU" smtClean="0"/>
              <a:pPr/>
              <a:t>27.11.2010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D5A3-24B7-43CC-AC0D-1441A185A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4A9C6-117B-4D38-9075-0BF46E89A49F}" type="datetime1">
              <a:rPr lang="ru-RU" smtClean="0"/>
              <a:pPr/>
              <a:t>27.11.2010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D5A3-24B7-43CC-AC0D-1441A185A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C15C1-4F67-4617-BBC7-2C4EE2BDE1B5}" type="datetime1">
              <a:rPr lang="ru-RU" smtClean="0"/>
              <a:pPr/>
              <a:t>27.11.2010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D5A3-24B7-43CC-AC0D-1441A185A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C7DAE-4AF0-436F-826D-D07710407890}" type="datetime1">
              <a:rPr lang="ru-RU" smtClean="0"/>
              <a:pPr/>
              <a:t>27.11.2010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D5A3-24B7-43CC-AC0D-1441A185A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30D7-A279-497A-BBC2-2F46B3F9258F}" type="datetime1">
              <a:rPr lang="ru-RU" smtClean="0"/>
              <a:pPr/>
              <a:t>27.11.2010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D5A3-24B7-43CC-AC0D-1441A185A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66343-A770-4E96-82E9-5073DAF2AABD}" type="datetime1">
              <a:rPr lang="ru-RU" smtClean="0"/>
              <a:pPr/>
              <a:t>27.11.2010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D5A3-24B7-43CC-AC0D-1441A185A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F4938-D15F-4310-A00E-C855C8E1A260}" type="datetime1">
              <a:rPr lang="ru-RU" smtClean="0"/>
              <a:pPr/>
              <a:t>27.11.2010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D5A3-24B7-43CC-AC0D-1441A185A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D4521-E724-4408-91C8-D3D569F95B0A}" type="datetime1">
              <a:rPr lang="ru-RU" smtClean="0"/>
              <a:pPr/>
              <a:t>27.11.2010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D5A3-24B7-43CC-AC0D-1441A185A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62250-57BE-4FC2-9A16-802A50A9F141}" type="datetime1">
              <a:rPr lang="ru-RU" smtClean="0"/>
              <a:pPr/>
              <a:t>27.11.2010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D5A3-24B7-43CC-AC0D-1441A185A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C45C7-9C80-4CBB-ABF2-9304DA2F1A12}" type="datetime1">
              <a:rPr lang="ru-RU" smtClean="0"/>
              <a:pPr/>
              <a:t>27.11.2010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CD5A3-24B7-43CC-AC0D-1441A185A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Политическая система и политический режим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Авторитарный политический режим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472518" cy="542928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u="sng" dirty="0" smtClean="0"/>
              <a:t>Основные черты авторитарного политического режима:</a:t>
            </a:r>
          </a:p>
          <a:p>
            <a:pPr>
              <a:buNone/>
            </a:pPr>
            <a:r>
              <a:rPr lang="ru-RU" dirty="0" smtClean="0"/>
              <a:t>1. Автократия (от греч. </a:t>
            </a:r>
            <a:r>
              <a:rPr lang="ru-RU" dirty="0" err="1" smtClean="0"/>
              <a:t>autokrateia</a:t>
            </a:r>
            <a:r>
              <a:rPr lang="ru-RU" dirty="0" smtClean="0"/>
              <a:t>) – самодержавие, монархия, самовластие или небольшое число носителей власти (тирания, хунта, олигархическая группа). </a:t>
            </a:r>
          </a:p>
          <a:p>
            <a:pPr>
              <a:buNone/>
            </a:pPr>
            <a:r>
              <a:rPr lang="ru-RU" dirty="0" smtClean="0"/>
              <a:t>2. Неограниченность власти, ее </a:t>
            </a:r>
            <a:r>
              <a:rPr lang="ru-RU" dirty="0" err="1" smtClean="0"/>
              <a:t>неподконтрольность</a:t>
            </a:r>
            <a:r>
              <a:rPr lang="ru-RU" dirty="0" smtClean="0"/>
              <a:t> гражданам. При этом власть может править с помощью законов, но их она принимает по своему усмотрению. </a:t>
            </a:r>
          </a:p>
          <a:p>
            <a:pPr>
              <a:buNone/>
            </a:pPr>
            <a:r>
              <a:rPr lang="ru-RU" dirty="0" smtClean="0"/>
              <a:t>3. Опора (реальная или потенциальная) на силу. Авторитарный режим может не прибегать к массовым репрессиям и пользоваться популярностью среди широких кругов населения. Однако он обладает достаточной силой, чтобы принудить при необходимости граждан к повиновению. </a:t>
            </a:r>
          </a:p>
          <a:p>
            <a:pPr>
              <a:buNone/>
            </a:pPr>
            <a:r>
              <a:rPr lang="ru-RU" dirty="0" smtClean="0"/>
              <a:t>4. Монополизация власти в политике, недопущение политической оппозиции и конкуренции. </a:t>
            </a:r>
          </a:p>
          <a:p>
            <a:pPr>
              <a:buNone/>
            </a:pPr>
            <a:r>
              <a:rPr lang="ru-RU" dirty="0" smtClean="0"/>
              <a:t>5. </a:t>
            </a:r>
            <a:r>
              <a:rPr lang="ru-RU" dirty="0" err="1" smtClean="0"/>
              <a:t>Рекрутирование</a:t>
            </a:r>
            <a:r>
              <a:rPr lang="ru-RU" dirty="0" smtClean="0"/>
              <a:t> политической элиты путем кооптации, назначения сверху, а не на основе конкурентной политической борьбы. </a:t>
            </a:r>
          </a:p>
          <a:p>
            <a:pPr>
              <a:buNone/>
            </a:pPr>
            <a:r>
              <a:rPr lang="ru-RU" dirty="0" smtClean="0"/>
              <a:t>6. Отказ от тотального контроля над обществом, невмешательство или ограниченное вмешательство в неполитические сферы, прежде всего, в экономику.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Закрепление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Политическим режимом называют:</a:t>
            </a:r>
          </a:p>
          <a:p>
            <a:pPr>
              <a:buNone/>
            </a:pPr>
            <a:r>
              <a:rPr lang="ru-RU" dirty="0" smtClean="0"/>
              <a:t>1) форму государства</a:t>
            </a:r>
          </a:p>
          <a:p>
            <a:pPr>
              <a:buNone/>
            </a:pPr>
            <a:r>
              <a:rPr lang="ru-RU" dirty="0" smtClean="0"/>
              <a:t>2) способ осуществления власти</a:t>
            </a:r>
          </a:p>
          <a:p>
            <a:pPr>
              <a:buNone/>
            </a:pPr>
            <a:r>
              <a:rPr lang="ru-RU" dirty="0" smtClean="0"/>
              <a:t>3) наличие репрессивных органов</a:t>
            </a:r>
          </a:p>
          <a:p>
            <a:pPr>
              <a:buNone/>
            </a:pPr>
            <a:r>
              <a:rPr lang="ru-RU" dirty="0" smtClean="0"/>
              <a:t>4) официальную идеологию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Установите соответствие между  структурными элементами политической системы и их примерами : к каждой позиции, данной в первом столбце, подберите соответствующую позицию из второго столбца</a:t>
            </a:r>
            <a:endParaRPr lang="ru-RU" sz="28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0" y="5000636"/>
            <a:ext cx="9144000" cy="1714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Запишите в таблицу выбранные цифры, затем получившуюся последовательность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5983628"/>
          <a:ext cx="48768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2357430"/>
          <a:ext cx="8072494" cy="2532066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4429156"/>
                <a:gridCol w="3643338"/>
              </a:tblGrid>
              <a:tr h="47887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ПРИМЕРЫ 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ЭЛЕМЕНТЫ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053195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А)</a:t>
                      </a:r>
                      <a:r>
                        <a:rPr lang="ru-RU" sz="2000" b="1" baseline="0" dirty="0" smtClean="0"/>
                        <a:t> государство</a:t>
                      </a:r>
                    </a:p>
                    <a:p>
                      <a:r>
                        <a:rPr lang="ru-RU" sz="2000" b="1" baseline="0" dirty="0" smtClean="0"/>
                        <a:t>Б) демократизация</a:t>
                      </a:r>
                    </a:p>
                    <a:p>
                      <a:r>
                        <a:rPr lang="ru-RU" sz="2000" b="1" baseline="0" dirty="0" smtClean="0"/>
                        <a:t>В) реформирование</a:t>
                      </a:r>
                    </a:p>
                    <a:p>
                      <a:r>
                        <a:rPr lang="ru-RU" sz="2000" b="1" baseline="0" dirty="0" smtClean="0"/>
                        <a:t>Г) общественные движения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AutoNum type="arabicParenR"/>
                      </a:pPr>
                      <a:r>
                        <a:rPr lang="ru-RU" sz="2000" b="1" baseline="0" dirty="0" smtClean="0"/>
                        <a:t>Политические институты</a:t>
                      </a:r>
                    </a:p>
                    <a:p>
                      <a:pPr marL="457200" indent="-457200">
                        <a:buAutoNum type="arabicParenR"/>
                      </a:pPr>
                      <a:r>
                        <a:rPr lang="ru-RU" sz="2000" b="1" baseline="0" dirty="0" smtClean="0"/>
                        <a:t>Политические процессы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928794" y="6215082"/>
            <a:ext cx="490142" cy="6429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6211669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7686" y="6150114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6150114"/>
            <a:ext cx="444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Найдите в приведенном списке </a:t>
            </a:r>
            <a:r>
              <a:rPr lang="ru-RU" sz="3200" u="sng" dirty="0" smtClean="0"/>
              <a:t>признаки тоталитарного режима</a:t>
            </a:r>
            <a:r>
              <a:rPr lang="ru-RU" sz="3200" dirty="0" smtClean="0"/>
              <a:t>. Номера запишите в порядке возрастания.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428736"/>
          <a:ext cx="8715436" cy="420624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8715436"/>
              </a:tblGrid>
              <a:tr h="3071834">
                <a:tc>
                  <a:txBody>
                    <a:bodyPr/>
                    <a:lstStyle/>
                    <a:p>
                      <a:pPr marL="514350" indent="-514350">
                        <a:buAutoNum type="arabicParenR"/>
                      </a:pPr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Защита прав меньшинства</a:t>
                      </a:r>
                    </a:p>
                    <a:p>
                      <a:pPr marL="514350" indent="-514350">
                        <a:buAutoNum type="arabicParenR"/>
                      </a:pPr>
                      <a:r>
                        <a:rPr lang="ru-RU" sz="27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Приоритет</a:t>
                      </a: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интересов общества перед интересами государства</a:t>
                      </a:r>
                    </a:p>
                    <a:p>
                      <a:pPr marL="514350" indent="-514350">
                        <a:buAutoNum type="arabicParenR"/>
                      </a:pP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Приоритет коллективных интересов перед индивидуальными правами человека</a:t>
                      </a:r>
                    </a:p>
                    <a:p>
                      <a:pPr marL="514350" indent="-514350">
                        <a:buAutoNum type="arabicParenR"/>
                      </a:pP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Формальный характер участия граждан в политической жизни</a:t>
                      </a:r>
                    </a:p>
                    <a:p>
                      <a:pPr marL="514350" indent="-514350">
                        <a:buAutoNum type="arabicParenR"/>
                      </a:pP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Свобода печати, отсутствие цензуры</a:t>
                      </a:r>
                    </a:p>
                    <a:p>
                      <a:pPr marL="514350" indent="-514350">
                        <a:buAutoNum type="arabicParenR"/>
                      </a:pPr>
                      <a:r>
                        <a:rPr lang="ru-RU" sz="2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Сращивание партийного аппарата с государственным</a:t>
                      </a:r>
                      <a:endParaRPr lang="ru-RU" sz="2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5786454"/>
          <a:ext cx="807249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2494"/>
              </a:tblGrid>
              <a:tr h="571504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Ответ: </a:t>
                      </a:r>
                      <a:endParaRPr lang="ru-RU" sz="3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000232" y="5715016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5715016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6116" y="5715016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5715016"/>
            <a:ext cx="18473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Найдите в приведенном списке </a:t>
            </a:r>
            <a:r>
              <a:rPr lang="ru-RU" sz="3200" u="sng" dirty="0" smtClean="0"/>
              <a:t>институты политической системы</a:t>
            </a:r>
            <a:r>
              <a:rPr lang="ru-RU" sz="3200" dirty="0" smtClean="0"/>
              <a:t>. Номера запишите в порядке возрастания.</a:t>
            </a: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2000240"/>
          <a:ext cx="8715436" cy="3071834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8715436"/>
              </a:tblGrid>
              <a:tr h="3071834">
                <a:tc>
                  <a:txBody>
                    <a:bodyPr/>
                    <a:lstStyle/>
                    <a:p>
                      <a:pPr marL="514350" indent="-514350">
                        <a:buAutoNum type="arabicParenR"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Государство</a:t>
                      </a:r>
                    </a:p>
                    <a:p>
                      <a:pPr marL="514350" indent="-514350">
                        <a:buAutoNum type="arabicParenR"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Политические партии</a:t>
                      </a:r>
                    </a:p>
                    <a:p>
                      <a:pPr marL="514350" indent="-514350">
                        <a:buAutoNum type="arabicParenR"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Политические традиции</a:t>
                      </a:r>
                    </a:p>
                    <a:p>
                      <a:pPr marL="514350" indent="-514350">
                        <a:buAutoNum type="arabicParenR"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Общественно-политические движения</a:t>
                      </a:r>
                    </a:p>
                    <a:p>
                      <a:pPr marL="514350" indent="-514350">
                        <a:buAutoNum type="arabicParenR"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Способы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политического участия</a:t>
                      </a:r>
                    </a:p>
                    <a:p>
                      <a:pPr marL="514350" indent="-514350">
                        <a:buAutoNum type="arabicParenR"/>
                      </a:pP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Средства массовой информации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5786454"/>
          <a:ext cx="807249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72494"/>
              </a:tblGrid>
              <a:tr h="571504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Ответ: </a:t>
                      </a:r>
                      <a:endParaRPr lang="ru-RU" sz="3200" dirty="0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000232" y="5715016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5715016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6116" y="5715016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5715016"/>
            <a:ext cx="18473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00496" y="5715016"/>
            <a:ext cx="47000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Выучить понятия</a:t>
            </a:r>
          </a:p>
          <a:p>
            <a:r>
              <a:rPr lang="ru-RU" dirty="0" smtClean="0"/>
              <a:t>Прочитать параграф 15</a:t>
            </a:r>
          </a:p>
          <a:p>
            <a:r>
              <a:rPr lang="ru-RU" dirty="0" smtClean="0"/>
              <a:t>Ответить на вопросы</a:t>
            </a:r>
          </a:p>
          <a:p>
            <a:r>
              <a:rPr lang="ru-RU" dirty="0" smtClean="0"/>
              <a:t>Поработать с источником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Сформировать представление о том, как </a:t>
            </a:r>
            <a:r>
              <a:rPr lang="ru-RU" dirty="0"/>
              <a:t>соотносятся между собой политическая система и политический </a:t>
            </a:r>
            <a:r>
              <a:rPr lang="ru-RU" dirty="0" smtClean="0"/>
              <a:t>режим.</a:t>
            </a:r>
          </a:p>
          <a:p>
            <a:pPr>
              <a:buNone/>
            </a:pPr>
            <a:r>
              <a:rPr lang="ru-RU" dirty="0" smtClean="0"/>
              <a:t>План: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Политическая система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Политические системы диктаторского типа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Политический режим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ПОЛИТИЧЕСКИЕ </a:t>
            </a:r>
            <a:r>
              <a:rPr lang="ru-RU" sz="3600" b="1" dirty="0"/>
              <a:t>СИСТЕМЫ: ОБЩАЯ ХАРАКТЕРИСТИКА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1785926"/>
            <a:ext cx="2286016" cy="450059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Организационные</a:t>
            </a:r>
          </a:p>
          <a:p>
            <a:pPr algn="ctr"/>
            <a:r>
              <a:rPr lang="ru-RU" sz="2000" b="1" dirty="0" smtClean="0"/>
              <a:t> </a:t>
            </a:r>
            <a:r>
              <a:rPr lang="ru-RU" dirty="0"/>
              <a:t>(государство, политические партии, </a:t>
            </a:r>
            <a:r>
              <a:rPr lang="ru-RU" dirty="0" smtClean="0"/>
              <a:t>общественно-политические </a:t>
            </a:r>
            <a:r>
              <a:rPr lang="ru-RU" dirty="0"/>
              <a:t>движения, группы давления</a:t>
            </a:r>
            <a:r>
              <a:rPr lang="ru-RU" dirty="0" smtClean="0"/>
              <a:t>)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786578" y="1785926"/>
            <a:ext cx="2357422" cy="450059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К</a:t>
            </a:r>
            <a:r>
              <a:rPr lang="ru-RU" b="1" dirty="0" smtClean="0"/>
              <a:t>оммуникативные </a:t>
            </a:r>
            <a:r>
              <a:rPr lang="ru-RU" dirty="0"/>
              <a:t>(информационные связи и отношения внутри политической системы, а также между политической системой и </a:t>
            </a:r>
            <a:r>
              <a:rPr lang="ru-RU" dirty="0" smtClean="0"/>
              <a:t>обществом)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57422" y="1785926"/>
            <a:ext cx="2214578" cy="450059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Нормативные</a:t>
            </a:r>
          </a:p>
          <a:p>
            <a:pPr algn="ctr"/>
            <a:r>
              <a:rPr lang="ru-RU" dirty="0" smtClean="0"/>
              <a:t>(политические</a:t>
            </a:r>
            <a:r>
              <a:rPr lang="ru-RU" dirty="0"/>
              <a:t>, правовые, моральные нормы и ценности, обычаи и традиции</a:t>
            </a:r>
            <a:r>
              <a:rPr lang="ru-RU" dirty="0" smtClean="0"/>
              <a:t>)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43438" y="1785926"/>
            <a:ext cx="2071702" cy="450059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К</a:t>
            </a:r>
            <a:r>
              <a:rPr lang="ru-RU" b="1" dirty="0" smtClean="0"/>
              <a:t>ультурные </a:t>
            </a:r>
            <a:r>
              <a:rPr lang="ru-RU" dirty="0"/>
              <a:t>(</a:t>
            </a:r>
            <a:r>
              <a:rPr lang="ru-RU" dirty="0" smtClean="0"/>
              <a:t>политические </a:t>
            </a:r>
            <a:r>
              <a:rPr lang="ru-RU" dirty="0"/>
              <a:t>идеи, политическая культура</a:t>
            </a:r>
            <a:r>
              <a:rPr lang="ru-RU" dirty="0" smtClean="0"/>
              <a:t>)</a:t>
            </a:r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1071546"/>
            <a:ext cx="9144000" cy="50006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Структурные элементы</a:t>
            </a:r>
            <a:endParaRPr lang="ru-RU" sz="3200" b="1" dirty="0"/>
          </a:p>
        </p:txBody>
      </p:sp>
      <p:sp>
        <p:nvSpPr>
          <p:cNvPr id="13" name="Двойная стрелка влево/вправо 12"/>
          <p:cNvSpPr/>
          <p:nvPr/>
        </p:nvSpPr>
        <p:spPr>
          <a:xfrm>
            <a:off x="0" y="5286388"/>
            <a:ext cx="9144000" cy="78581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ДИНАМИЧНА</a:t>
            </a:r>
            <a:endParaRPr lang="ru-RU" sz="2800" b="1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1500166" y="1571612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3357554" y="1571612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5500694" y="1571612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715272" y="1571612"/>
            <a:ext cx="21431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Политическая система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001056" cy="484030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- </a:t>
            </a:r>
            <a:r>
              <a:rPr lang="ru-RU" sz="2400" b="1" dirty="0"/>
              <a:t>комплекс норм, институтов и </a:t>
            </a:r>
            <a:r>
              <a:rPr lang="ru-RU" sz="2400" b="1" dirty="0" smtClean="0"/>
              <a:t>организаций</a:t>
            </a:r>
            <a:r>
              <a:rPr lang="ru-RU" sz="2400" b="1" dirty="0"/>
              <a:t>, в </a:t>
            </a:r>
            <a:r>
              <a:rPr lang="ru-RU" sz="2400" b="1" dirty="0" smtClean="0"/>
              <a:t>совокупности</a:t>
            </a:r>
          </a:p>
          <a:p>
            <a:pPr>
              <a:buNone/>
            </a:pPr>
            <a:r>
              <a:rPr lang="ru-RU" sz="2400" b="1" dirty="0" smtClean="0"/>
              <a:t>составляющих политическую самоорганизацию общества.</a:t>
            </a:r>
          </a:p>
          <a:p>
            <a:pPr>
              <a:buNone/>
            </a:pPr>
            <a:r>
              <a:rPr lang="ru-RU" sz="2400" dirty="0" smtClean="0"/>
              <a:t>Функции: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/>
              <a:t>принятия общеобязательных решений, </a:t>
            </a:r>
            <a:r>
              <a:rPr lang="ru-RU" sz="2400" i="1" dirty="0" smtClean="0"/>
              <a:t>управления обществом (определение </a:t>
            </a:r>
            <a:r>
              <a:rPr lang="ru-RU" sz="2400" i="1" dirty="0"/>
              <a:t>целей, задач развития </a:t>
            </a:r>
            <a:r>
              <a:rPr lang="ru-RU" sz="2400" i="1" dirty="0" smtClean="0"/>
              <a:t>общества</a:t>
            </a:r>
            <a:r>
              <a:rPr lang="ru-RU" sz="2400" i="1" dirty="0"/>
              <a:t>, </a:t>
            </a:r>
            <a:r>
              <a:rPr lang="ru-RU" sz="2400" i="1" dirty="0" smtClean="0"/>
              <a:t>выработка политического </a:t>
            </a:r>
            <a:r>
              <a:rPr lang="ru-RU" sz="2400" i="1" dirty="0"/>
              <a:t>курса и т. д.); </a:t>
            </a:r>
            <a:endParaRPr lang="ru-RU" sz="2400" i="1" dirty="0" smtClean="0"/>
          </a:p>
          <a:p>
            <a:pPr>
              <a:buFont typeface="Wingdings" pitchFamily="2" charset="2"/>
              <a:buChar char="ü"/>
            </a:pPr>
            <a:r>
              <a:rPr lang="ru-RU" sz="2400" i="1" dirty="0" smtClean="0"/>
              <a:t>интегративная </a:t>
            </a:r>
            <a:r>
              <a:rPr lang="ru-RU" sz="2400" i="1" dirty="0"/>
              <a:t>функция (консолидация общества на основе общих ценностей); </a:t>
            </a:r>
            <a:endParaRPr lang="ru-RU" sz="2400" i="1" dirty="0" smtClean="0"/>
          </a:p>
          <a:p>
            <a:pPr>
              <a:buFont typeface="Wingdings" pitchFamily="2" charset="2"/>
              <a:buChar char="ü"/>
            </a:pPr>
            <a:r>
              <a:rPr lang="ru-RU" sz="2400" i="1" dirty="0" smtClean="0"/>
              <a:t>функция </a:t>
            </a:r>
            <a:r>
              <a:rPr lang="ru-RU" sz="2400" i="1" dirty="0"/>
              <a:t>мобилизации ресурсов на достижение определенных целей; </a:t>
            </a:r>
            <a:endParaRPr lang="ru-RU" sz="2400" i="1" dirty="0" smtClean="0"/>
          </a:p>
          <a:p>
            <a:pPr>
              <a:buFont typeface="Wingdings" pitchFamily="2" charset="2"/>
              <a:buChar char="ü"/>
            </a:pPr>
            <a:r>
              <a:rPr lang="ru-RU" sz="2400" i="1" dirty="0" smtClean="0"/>
              <a:t>функция </a:t>
            </a:r>
            <a:r>
              <a:rPr lang="ru-RU" sz="2400" i="1" dirty="0"/>
              <a:t>политической коммуникации (обеспечение связи между различными элементами </a:t>
            </a:r>
            <a:r>
              <a:rPr lang="ru-RU" sz="2400" i="1" dirty="0" smtClean="0"/>
              <a:t>политической </a:t>
            </a:r>
            <a:r>
              <a:rPr lang="ru-RU" sz="2400" i="1" dirty="0"/>
              <a:t>системы, а также между системой и средой)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7858148" y="2357430"/>
            <a:ext cx="642910" cy="3643338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501090" y="1928802"/>
            <a:ext cx="3571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ЗАКОНОТВОРЧЕСТВО</a:t>
            </a:r>
            <a:endParaRPr lang="ru-RU" b="1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ПОЛИТИЧЕСКИЕ </a:t>
            </a:r>
            <a:r>
              <a:rPr lang="ru-RU" sz="4000" b="1" dirty="0"/>
              <a:t>СИСТЕМЫ ДИКТАТОРСКОГО ТИПА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/>
              <a:t>«диктатура» </a:t>
            </a:r>
            <a:r>
              <a:rPr lang="ru-RU" i="1" dirty="0"/>
              <a:t>(от лат. </a:t>
            </a:r>
            <a:r>
              <a:rPr lang="en-US" i="1" dirty="0" err="1" smtClean="0"/>
              <a:t>dictatura</a:t>
            </a:r>
            <a:r>
              <a:rPr lang="ru-RU" i="1" dirty="0" smtClean="0"/>
              <a:t>- </a:t>
            </a:r>
            <a:r>
              <a:rPr lang="ru-RU" b="1" i="1" dirty="0" smtClean="0"/>
              <a:t>неограниченная </a:t>
            </a:r>
            <a:r>
              <a:rPr lang="ru-RU" b="1" i="1" dirty="0"/>
              <a:t>власть</a:t>
            </a:r>
            <a:r>
              <a:rPr lang="ru-RU" b="1" i="1" dirty="0" smtClean="0"/>
              <a:t>).</a:t>
            </a:r>
          </a:p>
          <a:p>
            <a:pPr>
              <a:buNone/>
            </a:pPr>
            <a:r>
              <a:rPr lang="ru-RU" b="1" u="sng" dirty="0" smtClean="0"/>
              <a:t>Характерно: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отсутствие </a:t>
            </a:r>
            <a:r>
              <a:rPr lang="ru-RU" dirty="0"/>
              <a:t>гарантий политических </a:t>
            </a:r>
            <a:r>
              <a:rPr lang="ru-RU" dirty="0" smtClean="0"/>
              <a:t>свобод,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принципов </a:t>
            </a:r>
            <a:r>
              <a:rPr lang="ru-RU" dirty="0"/>
              <a:t>разделения властей </a:t>
            </a:r>
            <a:r>
              <a:rPr lang="ru-RU" dirty="0" smtClean="0"/>
              <a:t>и верховенства </a:t>
            </a:r>
            <a:r>
              <a:rPr lang="ru-RU" dirty="0"/>
              <a:t>права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В рамках политических </a:t>
            </a:r>
            <a:r>
              <a:rPr lang="ru-RU" dirty="0" smtClean="0"/>
              <a:t>систем </a:t>
            </a:r>
            <a:r>
              <a:rPr lang="ru-RU" dirty="0"/>
              <a:t>диктаторского типа принято выделять </a:t>
            </a:r>
            <a:r>
              <a:rPr lang="ru-RU" b="1" dirty="0"/>
              <a:t>авторитарные и тоталитарные политические системы.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Системы диктаторского типа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2428868"/>
          <a:ext cx="8229600" cy="40284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Тоталитарный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Авторитарный</a:t>
                      </a:r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714348" y="1285860"/>
            <a:ext cx="7643866" cy="85725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Задание: используя учебный материал, дайте характеристику  системам диктаторского типа</a:t>
            </a:r>
            <a:endParaRPr lang="ru-RU" sz="2400" b="1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ПОЛИТИЧЕСКИЙ </a:t>
            </a:r>
            <a:r>
              <a:rPr lang="ru-RU" b="1" dirty="0"/>
              <a:t>РЕЖИМ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9"/>
            <a:ext cx="8229600" cy="23574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   это </a:t>
            </a:r>
            <a:r>
              <a:rPr lang="ru-RU" sz="2400" b="1" dirty="0"/>
              <a:t>система методов осуществления власти в обществе, представляющая собой набор </a:t>
            </a:r>
            <a:r>
              <a:rPr lang="ru-RU" sz="2400" b="1" dirty="0" smtClean="0"/>
              <a:t>определенных </a:t>
            </a:r>
            <a:r>
              <a:rPr lang="ru-RU" sz="2400" b="1" dirty="0"/>
              <a:t>правил политической игры, политических ценностей и политических норм, а также соответствующих </a:t>
            </a:r>
            <a:r>
              <a:rPr lang="ru-RU" sz="2400" b="1" dirty="0" smtClean="0"/>
              <a:t>политических </a:t>
            </a:r>
            <a:r>
              <a:rPr lang="ru-RU" sz="2400" b="1" dirty="0"/>
              <a:t>институтов и структур, предназначенных для их </a:t>
            </a:r>
            <a:r>
              <a:rPr lang="ru-RU" sz="2400" b="1" dirty="0" smtClean="0"/>
              <a:t>реализации </a:t>
            </a:r>
            <a:r>
              <a:rPr lang="ru-RU" sz="2400" b="1" dirty="0"/>
              <a:t>в политической практике.</a:t>
            </a:r>
            <a:endParaRPr lang="ru-RU" sz="2400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428596" y="3857628"/>
            <a:ext cx="8072494" cy="1857388"/>
          </a:xfrm>
          <a:prstGeom prst="wedgeRoundRectCallout">
            <a:avLst>
              <a:gd name="adj1" fmla="val -51359"/>
              <a:gd name="adj2" fmla="val 93373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Х</a:t>
            </a:r>
            <a:r>
              <a:rPr lang="ru-RU" sz="2800" b="1" dirty="0" smtClean="0"/>
              <a:t>арактеризуется методами, способами осуществления власти.</a:t>
            </a:r>
            <a:endParaRPr lang="ru-RU" sz="2800" b="1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929718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Сравнительная характеристика политической системы и политического режима</a:t>
            </a:r>
            <a:endParaRPr lang="ru-RU" sz="3600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715436" cy="524256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4357718"/>
                <a:gridCol w="4357718"/>
              </a:tblGrid>
              <a:tr h="340217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Политическая система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Политический режим</a:t>
                      </a:r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61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Тип политической системы определяется фундаментальными принципами её организации.</a:t>
                      </a:r>
                    </a:p>
                    <a:p>
                      <a:r>
                        <a:rPr lang="ru-RU" sz="2400" dirty="0" smtClean="0"/>
                        <a:t>В основе лежат</a:t>
                      </a:r>
                      <a:r>
                        <a:rPr lang="ru-RU" sz="2400" baseline="0" dirty="0" smtClean="0"/>
                        <a:t> политические ценности, которые заключают в себе цели и принципы, лежащие в основе политических действий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Политические режимы различаются внутри тех или иных типов политических систем: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/>
                        <a:t>по характеру соотношения ветвей власти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/>
                        <a:t>организации политических институтов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2400" dirty="0" smtClean="0"/>
                        <a:t>формами</a:t>
                      </a:r>
                      <a:r>
                        <a:rPr lang="ru-RU" sz="2400" baseline="0" dirty="0" smtClean="0"/>
                        <a:t> и методами осуществления власти</a:t>
                      </a:r>
                      <a:endParaRPr lang="ru-RU" sz="2400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Тоталитарный политический режим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350046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u="sng" dirty="0" smtClean="0"/>
              <a:t>Основные черты тоталитарного режима: </a:t>
            </a:r>
          </a:p>
          <a:p>
            <a:pPr>
              <a:buNone/>
            </a:pPr>
            <a:r>
              <a:rPr lang="ru-RU" dirty="0" smtClean="0"/>
              <a:t>1. </a:t>
            </a:r>
            <a:r>
              <a:rPr lang="ru-RU" sz="3400" dirty="0" smtClean="0"/>
              <a:t>Признание руководящей роли одной партии и осуществление ее диктатуры; </a:t>
            </a:r>
          </a:p>
          <a:p>
            <a:pPr>
              <a:buNone/>
            </a:pPr>
            <a:r>
              <a:rPr lang="ru-RU" sz="3400" dirty="0" smtClean="0"/>
              <a:t>2. Господство одной официальной идеологии в духовной сфере и принудительное навязывание ее всем членам общества; </a:t>
            </a:r>
          </a:p>
          <a:p>
            <a:pPr>
              <a:buNone/>
            </a:pPr>
            <a:r>
              <a:rPr lang="ru-RU" sz="3400" dirty="0" smtClean="0"/>
              <a:t>3. Существование всеобщего контроля над поведением индивидов и применение репрессивных методов; </a:t>
            </a:r>
          </a:p>
          <a:p>
            <a:pPr>
              <a:buNone/>
            </a:pPr>
            <a:r>
              <a:rPr lang="ru-RU" sz="3400" dirty="0" smtClean="0"/>
              <a:t>4. Всеобщий контроль над СМИ; </a:t>
            </a:r>
          </a:p>
          <a:p>
            <a:pPr>
              <a:buNone/>
            </a:pPr>
            <a:r>
              <a:rPr lang="ru-RU" sz="3400" dirty="0" smtClean="0"/>
              <a:t>5. Централизованное управление экономикой.</a:t>
            </a:r>
            <a:endParaRPr lang="ru-RU" sz="3400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4857760"/>
            <a:ext cx="71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u="sng" dirty="0"/>
              <a:t>В</a:t>
            </a:r>
            <a:r>
              <a:rPr lang="ru-RU" sz="2400" i="1" u="sng" dirty="0" smtClean="0"/>
              <a:t>ида тоталитарного политического режима: </a:t>
            </a:r>
          </a:p>
          <a:p>
            <a:r>
              <a:rPr lang="ru-RU" sz="2400" i="1" dirty="0" smtClean="0"/>
              <a:t>1) коммунизм; </a:t>
            </a:r>
          </a:p>
          <a:p>
            <a:r>
              <a:rPr lang="ru-RU" sz="2400" i="1" dirty="0" smtClean="0"/>
              <a:t>2) фашизм; </a:t>
            </a:r>
          </a:p>
          <a:p>
            <a:r>
              <a:rPr lang="ru-RU" sz="2400" i="1" dirty="0" smtClean="0"/>
              <a:t>3) национал-социализм.</a:t>
            </a:r>
            <a:endParaRPr lang="ru-RU" sz="2400" i="1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Антонина Сергеевна Матвиенко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779</Words>
  <Application>Microsoft Office PowerPoint</Application>
  <PresentationFormat>Экран (4:3)</PresentationFormat>
  <Paragraphs>160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Политическая система и политический режим</vt:lpstr>
      <vt:lpstr>Цель:</vt:lpstr>
      <vt:lpstr> ПОЛИТИЧЕСКИЕ СИСТЕМЫ: ОБЩАЯ ХАРАКТЕРИСТИКА </vt:lpstr>
      <vt:lpstr>Политическая система </vt:lpstr>
      <vt:lpstr> ПОЛИТИЧЕСКИЕ СИСТЕМЫ ДИКТАТОРСКОГО ТИПА </vt:lpstr>
      <vt:lpstr>Системы диктаторского типа</vt:lpstr>
      <vt:lpstr> ПОЛИТИЧЕСКИЙ РЕЖИМ </vt:lpstr>
      <vt:lpstr>Сравнительная характеристика политической системы и политического режима</vt:lpstr>
      <vt:lpstr>Тоталитарный политический режим</vt:lpstr>
      <vt:lpstr>Авторитарный политический режим</vt:lpstr>
      <vt:lpstr>Закрепление</vt:lpstr>
      <vt:lpstr> Установите соответствие между  структурными элементами политической системы и их примерами : к каждой позиции, данной в первом столбце, подберите соответствующую позицию из второго столбца</vt:lpstr>
      <vt:lpstr>Найдите в приведенном списке признаки тоталитарного режима. Номера запишите в порядке возрастания.</vt:lpstr>
      <vt:lpstr>Найдите в приведенном списке институты политической системы. Номера запишите в порядке возрастания.</vt:lpstr>
      <vt:lpstr>Домашнее задание: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Политическая система и политический режим</dc:title>
  <dc:creator>Первый</dc:creator>
  <cp:lastModifiedBy>Первый</cp:lastModifiedBy>
  <cp:revision>19</cp:revision>
  <dcterms:created xsi:type="dcterms:W3CDTF">2010-11-27T11:07:45Z</dcterms:created>
  <dcterms:modified xsi:type="dcterms:W3CDTF">2010-11-27T12:33:38Z</dcterms:modified>
</cp:coreProperties>
</file>