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303" r:id="rId2"/>
    <p:sldId id="256" r:id="rId3"/>
    <p:sldId id="262" r:id="rId4"/>
    <p:sldId id="263" r:id="rId5"/>
    <p:sldId id="302" r:id="rId6"/>
    <p:sldId id="300" r:id="rId7"/>
    <p:sldId id="264" r:id="rId8"/>
    <p:sldId id="267" r:id="rId9"/>
    <p:sldId id="270" r:id="rId10"/>
    <p:sldId id="266" r:id="rId11"/>
    <p:sldId id="277" r:id="rId12"/>
    <p:sldId id="271" r:id="rId13"/>
    <p:sldId id="272" r:id="rId14"/>
    <p:sldId id="273" r:id="rId15"/>
    <p:sldId id="275" r:id="rId16"/>
    <p:sldId id="276" r:id="rId17"/>
    <p:sldId id="278" r:id="rId18"/>
    <p:sldId id="281" r:id="rId19"/>
    <p:sldId id="279" r:id="rId20"/>
    <p:sldId id="283" r:id="rId21"/>
    <p:sldId id="295" r:id="rId22"/>
    <p:sldId id="285" r:id="rId23"/>
    <p:sldId id="286" r:id="rId24"/>
    <p:sldId id="287" r:id="rId25"/>
    <p:sldId id="288" r:id="rId26"/>
    <p:sldId id="290" r:id="rId27"/>
    <p:sldId id="291" r:id="rId28"/>
    <p:sldId id="292" r:id="rId29"/>
    <p:sldId id="296" r:id="rId30"/>
    <p:sldId id="29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99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29" autoAdjust="0"/>
  </p:normalViewPr>
  <p:slideViewPr>
    <p:cSldViewPr>
      <p:cViewPr varScale="1">
        <p:scale>
          <a:sx n="94" d="100"/>
          <a:sy n="94" d="100"/>
        </p:scale>
        <p:origin x="-3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62D65-4A0D-49A2-B244-B7750E21E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CD5D7-7D97-4FAC-A986-1F1353273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FE843-50D9-4DCA-8951-E0E01F19F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922D0-3568-4082-BDB3-149F99D3E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7591A-83A6-49B2-A990-EFEB36AD8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9AE2-87C2-4755-B918-3AC847666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75F34-55A3-45DA-B77E-253FBB38D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1F95B-8FB7-4DA0-AD21-A4C3F72FF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732F1-9775-4733-9C91-DF831C512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32ECF-368F-4460-99AB-3C365562F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D18B3-7620-48BC-9D6A-365C18669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BCD8847-E1F1-4E5F-A8C2-EED4441FD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hyperlink" Target="http://www.monolit-garant.ru/images/zont_img/sklad_max/3_max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://kraft.su/.ico/SPrice/285155.jpg" TargetMode="Externa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2643182"/>
            <a:ext cx="7559675" cy="1223962"/>
          </a:xfrm>
        </p:spPr>
        <p:txBody>
          <a:bodyPr/>
          <a:lstStyle/>
          <a:p>
            <a:pPr>
              <a:defRPr/>
            </a:pPr>
            <a:r>
              <a:rPr lang="ru-RU" sz="8800" b="1" i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ПОЛИМЕРЫ</a:t>
            </a:r>
            <a:endParaRPr lang="ru-RU" sz="8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0"/>
            <a:ext cx="6000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Презентации по химии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3076" name="Picture 4" descr="C:\Documents and Settings\Admin\Рабочий стол\300x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179075"/>
            <a:ext cx="3214710" cy="2678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i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4800" i="1" dirty="0" err="1" smtClean="0">
                <a:latin typeface="Arial" pitchFamily="34" charset="0"/>
                <a:cs typeface="Arial" pitchFamily="34" charset="0"/>
              </a:rPr>
              <a:t>стереорегулярности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 smtClean="0"/>
          </a:p>
        </p:txBody>
      </p:sp>
      <p:sp>
        <p:nvSpPr>
          <p:cNvPr id="64537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3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Нестереорегулярные</a:t>
            </a: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–полимеры с произвольным чередованием звеньев различной пространственной конфигурации;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3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Стереорегулярные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 полимеры, макромолекулы которых построены из звеньев одинаковой пространственной конфигурации или различной, но обязательно чередующихся в цепи в определённом порядке.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1" name="Rectangle 7"/>
          <p:cNvSpPr>
            <a:spLocks noGrp="1" noChangeArrowheads="1"/>
          </p:cNvSpPr>
          <p:nvPr>
            <p:ph type="title"/>
          </p:nvPr>
        </p:nvSpPr>
        <p:spPr>
          <a:xfrm>
            <a:off x="611188" y="1054100"/>
            <a:ext cx="7920037" cy="7191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5400" i="1" u="sng" dirty="0" smtClean="0"/>
              <a:t/>
            </a:r>
            <a:br>
              <a:rPr lang="ru-RU" sz="5400" i="1" u="sng" dirty="0" smtClean="0"/>
            </a:br>
            <a:r>
              <a:rPr lang="ru-RU" sz="5400" i="1" u="sng" dirty="0" smtClean="0"/>
              <a:t/>
            </a:r>
            <a:br>
              <a:rPr lang="ru-RU" sz="5400" i="1" u="sng" dirty="0" smtClean="0"/>
            </a:br>
            <a:r>
              <a:rPr lang="ru-RU" sz="5400" i="1" u="sng" dirty="0" smtClean="0"/>
              <a:t/>
            </a:r>
            <a:br>
              <a:rPr lang="ru-RU" sz="5400" i="1" u="sng" dirty="0" smtClean="0"/>
            </a:br>
            <a:r>
              <a:rPr lang="ru-RU" sz="5400" i="1" u="sng" dirty="0" smtClean="0"/>
              <a:t/>
            </a:r>
            <a:br>
              <a:rPr lang="ru-RU" sz="5400" i="1" u="sng" dirty="0" smtClean="0"/>
            </a:br>
            <a:r>
              <a:rPr lang="ru-RU" sz="5400" i="1" u="sng" dirty="0" smtClean="0"/>
              <a:t/>
            </a:r>
            <a:br>
              <a:rPr lang="ru-RU" sz="5400" i="1" u="sng" dirty="0" smtClean="0"/>
            </a:br>
            <a:r>
              <a:rPr lang="ru-RU" sz="4800" i="1" u="sng" dirty="0" smtClean="0">
                <a:latin typeface="Arial" pitchFamily="34" charset="0"/>
                <a:cs typeface="Arial" pitchFamily="34" charset="0"/>
              </a:rPr>
              <a:t>По составу основной цепи</a:t>
            </a:r>
            <a:r>
              <a:rPr lang="ru-RU" i="1" u="sng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i="1" u="sng" dirty="0" smtClean="0">
                <a:latin typeface="Arial" pitchFamily="34" charset="0"/>
                <a:cs typeface="Arial" pitchFamily="34" charset="0"/>
              </a:rPr>
            </a:br>
            <a:r>
              <a:rPr lang="ru-RU" sz="4800" i="1" u="sng" dirty="0" smtClean="0"/>
              <a:t/>
            </a:r>
            <a:br>
              <a:rPr lang="ru-RU" sz="4800" i="1" u="sng" dirty="0" smtClean="0"/>
            </a:br>
            <a:r>
              <a:rPr lang="ru-RU" sz="36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Органические </a:t>
            </a:r>
            <a:r>
              <a:rPr lang="ru-RU" sz="32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(полиэтилен, каучуки и т.д.)</a:t>
            </a:r>
            <a:r>
              <a:rPr lang="ru-RU" sz="3200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Элементоорганические 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– полимеры, в основной цепи которых расположены атомы не углерода, а других химических элементов (</a:t>
            </a:r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O,Si,Ti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), боковые цепи – органические радикалы. (силиконы)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Неорганические</a:t>
            </a:r>
            <a:r>
              <a:rPr lang="ru-RU" sz="32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i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(пластическая сера, </a:t>
            </a: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карбин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, черный  фосфор и т.д.)</a:t>
            </a:r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i="1" u="sng" dirty="0" smtClean="0">
                <a:latin typeface="Arial" pitchFamily="34" charset="0"/>
                <a:cs typeface="Arial" pitchFamily="34" charset="0"/>
              </a:rPr>
              <a:t>По форме макромолекул</a:t>
            </a:r>
            <a:br>
              <a:rPr lang="ru-RU" sz="4800" i="1" u="sng" dirty="0" smtClean="0">
                <a:latin typeface="Arial" pitchFamily="34" charset="0"/>
                <a:cs typeface="Arial" pitchFamily="34" charset="0"/>
              </a:rPr>
            </a:br>
            <a:endParaRPr lang="ru-RU" sz="4800" i="1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429000"/>
            <a:ext cx="8229600" cy="26670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</p:txBody>
      </p:sp>
      <p:pic>
        <p:nvPicPr>
          <p:cNvPr id="14340" name="Picture 4" descr="Структуры макромолекул полиме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2708275"/>
            <a:ext cx="5327650" cy="3103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404813"/>
            <a:ext cx="8229600" cy="1371600"/>
          </a:xfrm>
        </p:spPr>
        <p:txBody>
          <a:bodyPr/>
          <a:lstStyle/>
          <a:p>
            <a:pPr marL="762000" indent="-762000" algn="l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u="sng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Линейная</a:t>
            </a:r>
            <a:r>
              <a:rPr lang="ru-RU" sz="36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(волокна, полиэтилен низкого давления, сера пластическая и каучуки);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u="sng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Разветвленная </a:t>
            </a:r>
            <a:r>
              <a:rPr lang="ru-RU" sz="36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(крахмал, полиэтилен высокого давления);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u="sng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Пространственная </a:t>
            </a:r>
            <a:r>
              <a:rPr lang="ru-RU" sz="3600" u="sng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u="sng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(резина, кварц, фенолформальдегидные смолы)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20"/>
          <p:cNvGraphicFramePr>
            <a:graphicFrameLocks/>
          </p:cNvGraphicFramePr>
          <p:nvPr>
            <p:ph sz="half" idx="4294967295"/>
          </p:nvPr>
        </p:nvGraphicFramePr>
        <p:xfrm>
          <a:off x="323850" y="188913"/>
          <a:ext cx="8496300" cy="6408737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642225" cy="1008062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i="1" u="sng" dirty="0" smtClean="0">
                <a:latin typeface="Arial" pitchFamily="34" charset="0"/>
                <a:cs typeface="Arial" pitchFamily="34" charset="0"/>
              </a:rPr>
              <a:t>По способу получения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6085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u="sng" dirty="0" err="1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Полимеризационные</a:t>
            </a:r>
            <a:endParaRPr lang="ru-RU" sz="3600" u="sng" dirty="0" smtClean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effectLst/>
                <a:latin typeface="Arial" pitchFamily="34" charset="0"/>
                <a:cs typeface="Arial" pitchFamily="34" charset="0"/>
              </a:rPr>
              <a:t>Реакция полимеризации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 – это химический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процесс образования ВСМ из низкомолекулярных (мономера), причём образуется только полимер.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3600" u="sng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Поликонденсационные</a:t>
            </a:r>
            <a:r>
              <a:rPr lang="ru-RU" u="sng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Реакция поликонденсации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- это химический процесс образования ВСМ из низкомолекулярных (мономера), а также  с образованием побочного низкомолекулярного вещества (чаще всего воды).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Реакция </a:t>
            </a:r>
            <a:r>
              <a:rPr lang="ru-RU" sz="2000" i="1" dirty="0" err="1" smtClean="0">
                <a:latin typeface="Arial" pitchFamily="34" charset="0"/>
                <a:cs typeface="Arial" pitchFamily="34" charset="0"/>
              </a:rPr>
              <a:t>гомополиконденсации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, если полимер образуется из молекул одного мономера.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Реакция </a:t>
            </a:r>
            <a:r>
              <a:rPr lang="ru-RU" sz="2000" i="1" dirty="0" err="1" smtClean="0">
                <a:latin typeface="Arial" pitchFamily="34" charset="0"/>
                <a:cs typeface="Arial" pitchFamily="34" charset="0"/>
              </a:rPr>
              <a:t>сополиконденсации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, если полимер образуется из молекул двух и более исходных веществ.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n CH</a:t>
            </a:r>
            <a:r>
              <a:rPr lang="en-US" baseline="-25000" dirty="0" smtClean="0"/>
              <a:t>2</a:t>
            </a:r>
            <a:r>
              <a:rPr lang="en-US" dirty="0" smtClean="0"/>
              <a:t>=CH</a:t>
            </a:r>
            <a:r>
              <a:rPr lang="en-US" baseline="-25000" dirty="0" smtClean="0"/>
              <a:t>2</a:t>
            </a:r>
            <a:r>
              <a:rPr lang="en-US" dirty="0" smtClean="0"/>
              <a:t>      (</a:t>
            </a:r>
            <a:r>
              <a:rPr lang="en-US" dirty="0" smtClean="0">
                <a:cs typeface="Tahoma" pitchFamily="34" charset="0"/>
              </a:rPr>
              <a:t>—CH</a:t>
            </a:r>
            <a:r>
              <a:rPr lang="en-US" baseline="-25000" dirty="0" smtClean="0">
                <a:cs typeface="Tahoma" pitchFamily="34" charset="0"/>
              </a:rPr>
              <a:t>2</a:t>
            </a:r>
            <a:r>
              <a:rPr lang="en-US" dirty="0" smtClean="0">
                <a:cs typeface="Tahoma" pitchFamily="34" charset="0"/>
              </a:rPr>
              <a:t>—CH</a:t>
            </a:r>
            <a:r>
              <a:rPr lang="en-US" baseline="-25000" dirty="0" smtClean="0">
                <a:cs typeface="Tahoma" pitchFamily="34" charset="0"/>
              </a:rPr>
              <a:t>2</a:t>
            </a:r>
            <a:r>
              <a:rPr lang="en-US" dirty="0" smtClean="0">
                <a:cs typeface="Tahoma" pitchFamily="34" charset="0"/>
              </a:rPr>
              <a:t>—)</a:t>
            </a:r>
            <a:r>
              <a:rPr lang="en-US" baseline="-25000" dirty="0" smtClean="0">
                <a:cs typeface="Tahoma" pitchFamily="34" charset="0"/>
              </a:rPr>
              <a:t>n</a:t>
            </a:r>
          </a:p>
        </p:txBody>
      </p:sp>
      <p:sp>
        <p:nvSpPr>
          <p:cNvPr id="17411" name="Line 6"/>
          <p:cNvSpPr>
            <a:spLocks noChangeShapeType="1"/>
          </p:cNvSpPr>
          <p:nvPr/>
        </p:nvSpPr>
        <p:spPr bwMode="auto">
          <a:xfrm>
            <a:off x="3492500" y="1196975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3563938" y="836613"/>
            <a:ext cx="936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 </a:t>
            </a:r>
            <a:r>
              <a:rPr lang="ru-RU" sz="1600"/>
              <a:t>,</a:t>
            </a:r>
            <a:r>
              <a:rPr lang="en-US" sz="1600"/>
              <a:t> </a:t>
            </a:r>
            <a:r>
              <a:rPr lang="ru-RU" sz="1600"/>
              <a:t>кат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476375" y="1628775"/>
            <a:ext cx="129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Arial" charset="0"/>
                <a:cs typeface="Arial" charset="0"/>
              </a:rPr>
              <a:t>Этилен</a:t>
            </a:r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5219700" y="1628775"/>
            <a:ext cx="2017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Arial" charset="0"/>
                <a:cs typeface="Arial" charset="0"/>
              </a:rPr>
              <a:t>Полиэтилен</a:t>
            </a:r>
          </a:p>
        </p:txBody>
      </p:sp>
      <p:pic>
        <p:nvPicPr>
          <p:cNvPr id="17415" name="Picture 17" descr="Полиэтиленовая плё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276475"/>
            <a:ext cx="3600450" cy="2352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6" name="Picture 18" descr="4210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2565400"/>
            <a:ext cx="3311525" cy="331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417" name="Text Box 19"/>
          <p:cNvSpPr txBox="1">
            <a:spLocks noChangeArrowheads="1"/>
          </p:cNvSpPr>
          <p:nvPr/>
        </p:nvSpPr>
        <p:spPr bwMode="auto">
          <a:xfrm>
            <a:off x="323850" y="4797425"/>
            <a:ext cx="4176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Полиэтилен высокого давления</a:t>
            </a:r>
          </a:p>
        </p:txBody>
      </p:sp>
      <p:sp>
        <p:nvSpPr>
          <p:cNvPr id="17418" name="Text Box 20"/>
          <p:cNvSpPr txBox="1">
            <a:spLocks noChangeArrowheads="1"/>
          </p:cNvSpPr>
          <p:nvPr/>
        </p:nvSpPr>
        <p:spPr bwMode="auto">
          <a:xfrm>
            <a:off x="4859338" y="6021388"/>
            <a:ext cx="3314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Полиэтилен низкого давления</a:t>
            </a:r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611188" y="119063"/>
            <a:ext cx="7416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Реакция полимеризации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144463"/>
            <a:ext cx="6767512" cy="9810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Реакция поликонденсации</a:t>
            </a: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0" y="1773238"/>
            <a:ext cx="97932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nC</a:t>
            </a:r>
            <a:r>
              <a:rPr lang="en-US" sz="4400" baseline="-25000"/>
              <a:t>6</a:t>
            </a:r>
            <a:r>
              <a:rPr lang="en-US" sz="4400"/>
              <a:t>H</a:t>
            </a:r>
            <a:r>
              <a:rPr lang="en-US" sz="4400" baseline="-25000"/>
              <a:t>12</a:t>
            </a:r>
            <a:r>
              <a:rPr lang="en-US" sz="4400"/>
              <a:t>O</a:t>
            </a:r>
            <a:r>
              <a:rPr lang="en-US" sz="4400" baseline="-25000"/>
              <a:t>6</a:t>
            </a:r>
            <a:r>
              <a:rPr lang="en-US" sz="4400">
                <a:cs typeface="Times New Roman" pitchFamily="18" charset="0"/>
              </a:rPr>
              <a:t>→(</a:t>
            </a:r>
            <a:r>
              <a:rPr lang="en-US" sz="4400">
                <a:latin typeface="Times New Roman" pitchFamily="18" charset="0"/>
                <a:cs typeface="Times New Roman" pitchFamily="18" charset="0"/>
              </a:rPr>
              <a:t>─</a:t>
            </a:r>
            <a:r>
              <a:rPr lang="en-US" sz="4400">
                <a:cs typeface="Times New Roman" pitchFamily="18" charset="0"/>
              </a:rPr>
              <a:t>C</a:t>
            </a:r>
            <a:r>
              <a:rPr lang="en-US" sz="4400" baseline="-25000">
                <a:cs typeface="Times New Roman" pitchFamily="18" charset="0"/>
              </a:rPr>
              <a:t>6</a:t>
            </a:r>
            <a:r>
              <a:rPr lang="en-US" sz="4400">
                <a:cs typeface="Times New Roman" pitchFamily="18" charset="0"/>
              </a:rPr>
              <a:t>H</a:t>
            </a:r>
            <a:r>
              <a:rPr lang="en-US" sz="4400" baseline="-25000">
                <a:cs typeface="Times New Roman" pitchFamily="18" charset="0"/>
              </a:rPr>
              <a:t>10</a:t>
            </a:r>
            <a:r>
              <a:rPr lang="en-US" sz="4400">
                <a:cs typeface="Times New Roman" pitchFamily="18" charset="0"/>
              </a:rPr>
              <a:t>O</a:t>
            </a:r>
            <a:r>
              <a:rPr lang="en-US" sz="4400" baseline="-25000">
                <a:cs typeface="Times New Roman" pitchFamily="18" charset="0"/>
              </a:rPr>
              <a:t>5</a:t>
            </a:r>
            <a:r>
              <a:rPr lang="en-US" sz="4400">
                <a:latin typeface="Times New Roman" pitchFamily="18" charset="0"/>
                <a:cs typeface="Times New Roman" pitchFamily="18" charset="0"/>
              </a:rPr>
              <a:t>─</a:t>
            </a:r>
            <a:r>
              <a:rPr lang="en-US" sz="4400">
                <a:cs typeface="Times New Roman" pitchFamily="18" charset="0"/>
              </a:rPr>
              <a:t>)</a:t>
            </a:r>
            <a:r>
              <a:rPr lang="en-US" sz="4400" baseline="-25000">
                <a:cs typeface="Times New Roman" pitchFamily="18" charset="0"/>
              </a:rPr>
              <a:t>n </a:t>
            </a:r>
            <a:r>
              <a:rPr lang="en-US" sz="4400">
                <a:cs typeface="Times New Roman" pitchFamily="18" charset="0"/>
              </a:rPr>
              <a:t>+ nH</a:t>
            </a:r>
            <a:r>
              <a:rPr lang="en-US" sz="4400" baseline="-25000">
                <a:cs typeface="Times New Roman" pitchFamily="18" charset="0"/>
              </a:rPr>
              <a:t>2</a:t>
            </a:r>
            <a:r>
              <a:rPr lang="en-US" sz="4400">
                <a:cs typeface="Times New Roman" pitchFamily="18" charset="0"/>
              </a:rPr>
              <a:t>O</a:t>
            </a: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468313" y="2781300"/>
            <a:ext cx="2303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Arial" charset="0"/>
                <a:cs typeface="Arial" charset="0"/>
              </a:rPr>
              <a:t>Глюкоза</a:t>
            </a:r>
          </a:p>
        </p:txBody>
      </p:sp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3419475" y="2636838"/>
            <a:ext cx="28813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latin typeface="Arial" charset="0"/>
                <a:cs typeface="Arial" charset="0"/>
              </a:rPr>
              <a:t>Полисахарид</a:t>
            </a:r>
          </a:p>
          <a:p>
            <a:pPr algn="ctr">
              <a:spcBef>
                <a:spcPct val="50000"/>
              </a:spcBef>
            </a:pPr>
            <a:r>
              <a:rPr lang="ru-RU" sz="2000">
                <a:latin typeface="Arial" charset="0"/>
                <a:cs typeface="Arial" charset="0"/>
              </a:rPr>
              <a:t>(крахмал, целлюлоза)</a:t>
            </a:r>
          </a:p>
        </p:txBody>
      </p:sp>
      <p:sp>
        <p:nvSpPr>
          <p:cNvPr id="18438" name="Text Box 14"/>
          <p:cNvSpPr txBox="1">
            <a:spLocks noChangeArrowheads="1"/>
          </p:cNvSpPr>
          <p:nvPr/>
        </p:nvSpPr>
        <p:spPr bwMode="auto">
          <a:xfrm>
            <a:off x="107950" y="5229225"/>
            <a:ext cx="583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nC</a:t>
            </a:r>
            <a:r>
              <a:rPr lang="en-US" sz="2400" baseline="-25000"/>
              <a:t>6</a:t>
            </a:r>
            <a:r>
              <a:rPr lang="en-US" sz="2400"/>
              <a:t>H</a:t>
            </a:r>
            <a:r>
              <a:rPr lang="en-US" sz="2400" baseline="-25000"/>
              <a:t>5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─OH + </a:t>
            </a:r>
            <a:r>
              <a:rPr lang="en-US" sz="2400">
                <a:cs typeface="Times New Roman" pitchFamily="18" charset="0"/>
              </a:rPr>
              <a:t>nH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─ C</a:t>
            </a:r>
            <a:r>
              <a:rPr lang="en-US" sz="2400">
                <a:cs typeface="Times New Roman" pitchFamily="18" charset="0"/>
              </a:rPr>
              <a:t>           </a:t>
            </a:r>
          </a:p>
        </p:txBody>
      </p:sp>
      <p:sp>
        <p:nvSpPr>
          <p:cNvPr id="18439" name="Text Box 15"/>
          <p:cNvSpPr txBox="1">
            <a:spLocks noChangeArrowheads="1"/>
          </p:cNvSpPr>
          <p:nvPr/>
        </p:nvSpPr>
        <p:spPr bwMode="auto">
          <a:xfrm>
            <a:off x="3132138" y="494188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O</a:t>
            </a:r>
            <a:endParaRPr lang="ru-RU" b="1"/>
          </a:p>
        </p:txBody>
      </p:sp>
      <p:sp>
        <p:nvSpPr>
          <p:cNvPr id="18440" name="Text Box 16"/>
          <p:cNvSpPr txBox="1">
            <a:spLocks noChangeArrowheads="1"/>
          </p:cNvSpPr>
          <p:nvPr/>
        </p:nvSpPr>
        <p:spPr bwMode="auto">
          <a:xfrm>
            <a:off x="3203575" y="558958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</a:t>
            </a:r>
            <a:endParaRPr lang="ru-RU" b="1"/>
          </a:p>
        </p:txBody>
      </p:sp>
      <p:grpSp>
        <p:nvGrpSpPr>
          <p:cNvPr id="18441" name="Group 20"/>
          <p:cNvGrpSpPr>
            <a:grpSpLocks/>
          </p:cNvGrpSpPr>
          <p:nvPr/>
        </p:nvGrpSpPr>
        <p:grpSpPr bwMode="auto">
          <a:xfrm rot="977643">
            <a:off x="2987675" y="5157788"/>
            <a:ext cx="215900" cy="215900"/>
            <a:chOff x="1837" y="3022"/>
            <a:chExt cx="136" cy="136"/>
          </a:xfrm>
        </p:grpSpPr>
        <p:sp>
          <p:nvSpPr>
            <p:cNvPr id="18467" name="Line 17"/>
            <p:cNvSpPr>
              <a:spLocks noChangeShapeType="1"/>
            </p:cNvSpPr>
            <p:nvPr/>
          </p:nvSpPr>
          <p:spPr bwMode="auto">
            <a:xfrm flipH="1">
              <a:off x="1837" y="3022"/>
              <a:ext cx="90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Line 19"/>
            <p:cNvSpPr>
              <a:spLocks noChangeShapeType="1"/>
            </p:cNvSpPr>
            <p:nvPr/>
          </p:nvSpPr>
          <p:spPr bwMode="auto">
            <a:xfrm flipH="1">
              <a:off x="1882" y="3067"/>
              <a:ext cx="91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2" name="Line 21"/>
          <p:cNvSpPr>
            <a:spLocks noChangeShapeType="1"/>
          </p:cNvSpPr>
          <p:nvPr/>
        </p:nvSpPr>
        <p:spPr bwMode="auto">
          <a:xfrm>
            <a:off x="2987675" y="5589588"/>
            <a:ext cx="21590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3" name="Line 22"/>
          <p:cNvSpPr>
            <a:spLocks noChangeShapeType="1"/>
          </p:cNvSpPr>
          <p:nvPr/>
        </p:nvSpPr>
        <p:spPr bwMode="auto">
          <a:xfrm>
            <a:off x="3635375" y="5445125"/>
            <a:ext cx="1152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4" name="Text Box 23"/>
          <p:cNvSpPr txBox="1">
            <a:spLocks noChangeArrowheads="1"/>
          </p:cNvSpPr>
          <p:nvPr/>
        </p:nvSpPr>
        <p:spPr bwMode="auto">
          <a:xfrm>
            <a:off x="3563938" y="4941888"/>
            <a:ext cx="1655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 </a:t>
            </a:r>
            <a:r>
              <a:rPr lang="ru-RU"/>
              <a:t>или </a:t>
            </a:r>
            <a:r>
              <a:rPr lang="en-US"/>
              <a:t>OH</a:t>
            </a:r>
            <a:endParaRPr lang="ru-RU"/>
          </a:p>
        </p:txBody>
      </p:sp>
      <p:sp>
        <p:nvSpPr>
          <p:cNvPr id="18445" name="Text Box 24"/>
          <p:cNvSpPr txBox="1">
            <a:spLocks noChangeArrowheads="1"/>
          </p:cNvSpPr>
          <p:nvPr/>
        </p:nvSpPr>
        <p:spPr bwMode="auto">
          <a:xfrm>
            <a:off x="3849688" y="4868863"/>
            <a:ext cx="21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/>
              <a:t>+</a:t>
            </a:r>
            <a:endParaRPr lang="ru-RU" sz="1000" b="1"/>
          </a:p>
        </p:txBody>
      </p:sp>
      <p:sp>
        <p:nvSpPr>
          <p:cNvPr id="18446" name="Text Box 25"/>
          <p:cNvSpPr txBox="1">
            <a:spLocks noChangeArrowheads="1"/>
          </p:cNvSpPr>
          <p:nvPr/>
        </p:nvSpPr>
        <p:spPr bwMode="auto">
          <a:xfrm>
            <a:off x="4284663" y="4797425"/>
            <a:ext cx="431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_</a:t>
            </a:r>
            <a:endParaRPr lang="ru-RU" sz="1200" b="1"/>
          </a:p>
        </p:txBody>
      </p:sp>
      <p:sp>
        <p:nvSpPr>
          <p:cNvPr id="18447" name="Line 29"/>
          <p:cNvSpPr>
            <a:spLocks noChangeShapeType="1"/>
          </p:cNvSpPr>
          <p:nvPr/>
        </p:nvSpPr>
        <p:spPr bwMode="auto">
          <a:xfrm>
            <a:off x="4859338" y="594995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8448" name="Group 35"/>
          <p:cNvGrpSpPr>
            <a:grpSpLocks/>
          </p:cNvGrpSpPr>
          <p:nvPr/>
        </p:nvGrpSpPr>
        <p:grpSpPr bwMode="auto">
          <a:xfrm>
            <a:off x="4859338" y="4365625"/>
            <a:ext cx="215900" cy="1584325"/>
            <a:chOff x="3379" y="3067"/>
            <a:chExt cx="136" cy="681"/>
          </a:xfrm>
        </p:grpSpPr>
        <p:cxnSp>
          <p:nvCxnSpPr>
            <p:cNvPr id="18465" name="AutoShape 28"/>
            <p:cNvCxnSpPr>
              <a:cxnSpLocks noChangeShapeType="1"/>
            </p:cNvCxnSpPr>
            <p:nvPr/>
          </p:nvCxnSpPr>
          <p:spPr bwMode="auto">
            <a:xfrm>
              <a:off x="3379" y="3067"/>
              <a:ext cx="0" cy="6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466" name="Line 30"/>
            <p:cNvSpPr>
              <a:spLocks noChangeShapeType="1"/>
            </p:cNvSpPr>
            <p:nvPr/>
          </p:nvSpPr>
          <p:spPr bwMode="auto">
            <a:xfrm>
              <a:off x="3379" y="3067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9" name="AutoShape 12"/>
          <p:cNvSpPr>
            <a:spLocks noChangeArrowheads="1"/>
          </p:cNvSpPr>
          <p:nvPr/>
        </p:nvSpPr>
        <p:spPr bwMode="auto">
          <a:xfrm rot="-1840116">
            <a:off x="5364163" y="5157788"/>
            <a:ext cx="936625" cy="738187"/>
          </a:xfrm>
          <a:prstGeom prst="hexagon">
            <a:avLst>
              <a:gd name="adj" fmla="val 31720"/>
              <a:gd name="vf" fmla="val 11547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0" name="Oval 11"/>
          <p:cNvSpPr>
            <a:spLocks noChangeArrowheads="1"/>
          </p:cNvSpPr>
          <p:nvPr/>
        </p:nvSpPr>
        <p:spPr bwMode="auto">
          <a:xfrm>
            <a:off x="5580063" y="5354638"/>
            <a:ext cx="431800" cy="3937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1" name="Line 31"/>
          <p:cNvSpPr>
            <a:spLocks noChangeShapeType="1"/>
          </p:cNvSpPr>
          <p:nvPr/>
        </p:nvSpPr>
        <p:spPr bwMode="auto">
          <a:xfrm>
            <a:off x="5076825" y="5300663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2" name="Line 32"/>
          <p:cNvSpPr>
            <a:spLocks noChangeShapeType="1"/>
          </p:cNvSpPr>
          <p:nvPr/>
        </p:nvSpPr>
        <p:spPr bwMode="auto">
          <a:xfrm>
            <a:off x="6227763" y="5300663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3" name="Line 33"/>
          <p:cNvSpPr>
            <a:spLocks noChangeShapeType="1"/>
          </p:cNvSpPr>
          <p:nvPr/>
        </p:nvSpPr>
        <p:spPr bwMode="auto">
          <a:xfrm rot="5400000">
            <a:off x="5688012" y="4905376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4" name="Text Box 36"/>
          <p:cNvSpPr txBox="1">
            <a:spLocks noChangeArrowheads="1"/>
          </p:cNvSpPr>
          <p:nvPr/>
        </p:nvSpPr>
        <p:spPr bwMode="auto">
          <a:xfrm>
            <a:off x="5724525" y="42926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OH</a:t>
            </a:r>
            <a:endParaRPr lang="ru-RU" sz="2400"/>
          </a:p>
        </p:txBody>
      </p:sp>
      <p:sp>
        <p:nvSpPr>
          <p:cNvPr id="18455" name="Text Box 37"/>
          <p:cNvSpPr txBox="1">
            <a:spLocks noChangeArrowheads="1"/>
          </p:cNvSpPr>
          <p:nvPr/>
        </p:nvSpPr>
        <p:spPr bwMode="auto">
          <a:xfrm>
            <a:off x="6659563" y="5078413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CH</a:t>
            </a:r>
            <a:r>
              <a:rPr lang="en-US" sz="2400" baseline="-25000"/>
              <a:t>2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─</a:t>
            </a:r>
          </a:p>
        </p:txBody>
      </p:sp>
      <p:grpSp>
        <p:nvGrpSpPr>
          <p:cNvPr id="18456" name="Group 38"/>
          <p:cNvGrpSpPr>
            <a:grpSpLocks/>
          </p:cNvGrpSpPr>
          <p:nvPr/>
        </p:nvGrpSpPr>
        <p:grpSpPr bwMode="auto">
          <a:xfrm flipH="1">
            <a:off x="7380288" y="4365625"/>
            <a:ext cx="215900" cy="1584325"/>
            <a:chOff x="3379" y="3067"/>
            <a:chExt cx="136" cy="681"/>
          </a:xfrm>
        </p:grpSpPr>
        <p:cxnSp>
          <p:nvCxnSpPr>
            <p:cNvPr id="18463" name="AutoShape 39"/>
            <p:cNvCxnSpPr>
              <a:cxnSpLocks noChangeShapeType="1"/>
            </p:cNvCxnSpPr>
            <p:nvPr/>
          </p:nvCxnSpPr>
          <p:spPr bwMode="auto">
            <a:xfrm>
              <a:off x="3379" y="3067"/>
              <a:ext cx="0" cy="68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464" name="Line 40"/>
            <p:cNvSpPr>
              <a:spLocks noChangeShapeType="1"/>
            </p:cNvSpPr>
            <p:nvPr/>
          </p:nvSpPr>
          <p:spPr bwMode="auto">
            <a:xfrm>
              <a:off x="3379" y="3067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57" name="Line 47"/>
          <p:cNvSpPr>
            <a:spLocks noChangeShapeType="1"/>
          </p:cNvSpPr>
          <p:nvPr/>
        </p:nvSpPr>
        <p:spPr bwMode="auto">
          <a:xfrm>
            <a:off x="7380288" y="594995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8" name="Text Box 48"/>
          <p:cNvSpPr txBox="1">
            <a:spLocks noChangeArrowheads="1"/>
          </p:cNvSpPr>
          <p:nvPr/>
        </p:nvSpPr>
        <p:spPr bwMode="auto">
          <a:xfrm>
            <a:off x="7740650" y="5013325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+ </a:t>
            </a:r>
            <a:r>
              <a:rPr lang="en-US" sz="2400"/>
              <a:t>nH</a:t>
            </a:r>
            <a:r>
              <a:rPr lang="en-US" sz="2400" baseline="-25000"/>
              <a:t>2</a:t>
            </a:r>
            <a:r>
              <a:rPr lang="en-US" sz="2400"/>
              <a:t>O</a:t>
            </a:r>
            <a:endParaRPr lang="ru-RU" sz="2400"/>
          </a:p>
        </p:txBody>
      </p:sp>
      <p:sp>
        <p:nvSpPr>
          <p:cNvPr id="18459" name="Text Box 49"/>
          <p:cNvSpPr txBox="1">
            <a:spLocks noChangeArrowheads="1"/>
          </p:cNvSpPr>
          <p:nvPr/>
        </p:nvSpPr>
        <p:spPr bwMode="auto">
          <a:xfrm>
            <a:off x="7740650" y="5589588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  <a:endParaRPr lang="ru-RU"/>
          </a:p>
        </p:txBody>
      </p:sp>
      <p:sp>
        <p:nvSpPr>
          <p:cNvPr id="18460" name="Text Box 50"/>
          <p:cNvSpPr txBox="1">
            <a:spLocks noChangeArrowheads="1"/>
          </p:cNvSpPr>
          <p:nvPr/>
        </p:nvSpPr>
        <p:spPr bwMode="auto">
          <a:xfrm>
            <a:off x="0" y="6021388"/>
            <a:ext cx="1763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Фенол</a:t>
            </a:r>
          </a:p>
        </p:txBody>
      </p:sp>
      <p:sp>
        <p:nvSpPr>
          <p:cNvPr id="18461" name="Text Box 52"/>
          <p:cNvSpPr txBox="1">
            <a:spLocks noChangeArrowheads="1"/>
          </p:cNvSpPr>
          <p:nvPr/>
        </p:nvSpPr>
        <p:spPr bwMode="auto">
          <a:xfrm>
            <a:off x="1979613" y="6021388"/>
            <a:ext cx="2087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Формальдегид</a:t>
            </a:r>
          </a:p>
        </p:txBody>
      </p:sp>
      <p:sp>
        <p:nvSpPr>
          <p:cNvPr id="18462" name="Text Box 53"/>
          <p:cNvSpPr txBox="1">
            <a:spLocks noChangeArrowheads="1"/>
          </p:cNvSpPr>
          <p:nvPr/>
        </p:nvSpPr>
        <p:spPr bwMode="auto">
          <a:xfrm>
            <a:off x="4859338" y="6021388"/>
            <a:ext cx="2881312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Фенолформальдегидная </a:t>
            </a:r>
          </a:p>
          <a:p>
            <a:pPr algn="ctr"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смола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Опыт: «Получение фенолформальдегидной смолы»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23850" y="3429000"/>
            <a:ext cx="7956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Опыт: «Получение пенопласта»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" descr="1201009155_tk250_1[1]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549275"/>
            <a:ext cx="2735262" cy="2447925"/>
          </a:xfrm>
          <a:ln>
            <a:solidFill>
              <a:schemeClr val="tx1"/>
            </a:solidFill>
          </a:ln>
        </p:spPr>
      </p:pic>
      <p:sp>
        <p:nvSpPr>
          <p:cNvPr id="20483" name="Text Box 12"/>
          <p:cNvSpPr txBox="1">
            <a:spLocks noChangeArrowheads="1"/>
          </p:cNvSpPr>
          <p:nvPr/>
        </p:nvSpPr>
        <p:spPr bwMode="auto">
          <a:xfrm>
            <a:off x="250825" y="2997200"/>
            <a:ext cx="8893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84" name="Text Box 17"/>
          <p:cNvSpPr txBox="1">
            <a:spLocks noChangeArrowheads="1"/>
          </p:cNvSpPr>
          <p:nvPr/>
        </p:nvSpPr>
        <p:spPr bwMode="auto">
          <a:xfrm>
            <a:off x="250825" y="2997200"/>
            <a:ext cx="1728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Полиамид </a:t>
            </a:r>
          </a:p>
        </p:txBody>
      </p:sp>
      <p:sp>
        <p:nvSpPr>
          <p:cNvPr id="20485" name="Text Box 18"/>
          <p:cNvSpPr txBox="1">
            <a:spLocks noChangeArrowheads="1"/>
          </p:cNvSpPr>
          <p:nvPr/>
        </p:nvSpPr>
        <p:spPr bwMode="auto">
          <a:xfrm>
            <a:off x="250825" y="6237288"/>
            <a:ext cx="151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Полиакрил</a:t>
            </a:r>
          </a:p>
        </p:txBody>
      </p:sp>
      <p:sp>
        <p:nvSpPr>
          <p:cNvPr id="20486" name="Text Box 19"/>
          <p:cNvSpPr txBox="1">
            <a:spLocks noChangeArrowheads="1"/>
          </p:cNvSpPr>
          <p:nvPr/>
        </p:nvSpPr>
        <p:spPr bwMode="auto">
          <a:xfrm>
            <a:off x="5292725" y="6237288"/>
            <a:ext cx="1439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Полиакрил</a:t>
            </a:r>
          </a:p>
        </p:txBody>
      </p:sp>
      <p:sp>
        <p:nvSpPr>
          <p:cNvPr id="20487" name="Text Box 20"/>
          <p:cNvSpPr txBox="1">
            <a:spLocks noChangeArrowheads="1"/>
          </p:cNvSpPr>
          <p:nvPr/>
        </p:nvSpPr>
        <p:spPr bwMode="auto">
          <a:xfrm>
            <a:off x="5292725" y="2997200"/>
            <a:ext cx="1582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Полиуретан</a:t>
            </a:r>
          </a:p>
        </p:txBody>
      </p:sp>
      <p:pic>
        <p:nvPicPr>
          <p:cNvPr id="20488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620713"/>
            <a:ext cx="2879725" cy="2303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9" name="Picture 25" descr="Картинка 38 из 47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4076700"/>
            <a:ext cx="2497138" cy="2022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90" name="Picture 27" descr="Картинка 88 из 1213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3933825"/>
            <a:ext cx="2808287" cy="210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3609975" cy="124777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dirty="0" smtClean="0">
                <a:solidFill>
                  <a:srgbClr val="FF6600"/>
                </a:solidFill>
              </a:rPr>
              <a:t/>
            </a:r>
            <a:br>
              <a:rPr lang="ru-RU" sz="4000" dirty="0" smtClean="0">
                <a:solidFill>
                  <a:srgbClr val="FF6600"/>
                </a:solidFill>
              </a:rPr>
            </a:br>
            <a:r>
              <a:rPr lang="ru-RU" sz="4000" dirty="0" smtClean="0">
                <a:solidFill>
                  <a:srgbClr val="FF6600"/>
                </a:solidFill>
              </a:rPr>
              <a:t/>
            </a:r>
            <a:br>
              <a:rPr lang="ru-RU" sz="4000" dirty="0" smtClean="0">
                <a:solidFill>
                  <a:srgbClr val="FF6600"/>
                </a:solidFill>
              </a:rPr>
            </a:br>
            <a:r>
              <a:rPr lang="ru-RU" sz="4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Тема урока: </a:t>
            </a:r>
            <a:br>
              <a:rPr lang="ru-RU" sz="4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rgbClr val="669900"/>
                </a:solidFill>
              </a:rPr>
              <a:t>		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Цели: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Актуализировать знания учащихся о полимерах;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Ознакомить учащихся с классификацией полимеров;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Рассмотреть строение, свойства и методы синтеза полимеров;</a:t>
            </a: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Ознакомить учащихся с применением полимеров;</a:t>
            </a:r>
            <a:endParaRPr lang="ru-RU" sz="2400" i="1" dirty="0" smtClean="0">
              <a:latin typeface="Arial" pitchFamily="34" charset="0"/>
              <a:cs typeface="Arial" pitchFamily="34" charset="0"/>
            </a:endParaRPr>
          </a:p>
          <a:p>
            <a:pPr marL="609600" indent="-609600" eaLnBrk="1" hangingPunct="1"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Способствовать развитию логической и мыслительной деятельности.</a:t>
            </a:r>
          </a:p>
          <a:p>
            <a:pPr marL="609600" indent="-609600" eaLnBrk="1" hangingPunct="1">
              <a:defRPr/>
            </a:pPr>
            <a:endParaRPr lang="ru-RU" sz="2400" dirty="0" smtClean="0"/>
          </a:p>
          <a:p>
            <a:pPr marL="609600" indent="-609600"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15888"/>
            <a:ext cx="6778625" cy="81597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i="1" u="sng" dirty="0" smtClean="0">
                <a:latin typeface="Arial" pitchFamily="34" charset="0"/>
                <a:cs typeface="Arial" pitchFamily="34" charset="0"/>
              </a:rPr>
              <a:t>Свойства полимеров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125538"/>
            <a:ext cx="8821738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В зависимости от строения могут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находиться в: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u="sng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Аморфном состоянии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(отсутствие упорядоченности расположения макромолекул). По форме макромолекулы  разветвлённые или пространственные.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	Аморфные полимеры – мягкие, эластичные материалы.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Кристаллическом состоянии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(упорядоченное расположение макромолекул). По форме макромолекулы линейные.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	Кристаллические полимеры обладают высокой механической прочностью.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250825" y="836613"/>
            <a:ext cx="7993063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sz="4000" b="1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6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Агрегатное состояние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Для полимеров известны только два: </a:t>
            </a:r>
            <a:r>
              <a:rPr lang="ru-RU" sz="2800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жидкое и твёрдое.</a:t>
            </a:r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Это обусловлено высокой молекулярной массой.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2531" name="Picture 5" descr="Синтетический к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716338"/>
            <a:ext cx="1439863" cy="2436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2" name="Picture 6" descr="Ла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3429000"/>
            <a:ext cx="2160587" cy="178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5724525" y="5373688"/>
            <a:ext cx="3240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	</a:t>
            </a:r>
            <a:r>
              <a:rPr lang="ru-RU" b="1">
                <a:latin typeface="Arial" charset="0"/>
                <a:cs typeface="Arial" charset="0"/>
              </a:rPr>
              <a:t>Лаки</a:t>
            </a:r>
          </a:p>
        </p:txBody>
      </p:sp>
      <p:pic>
        <p:nvPicPr>
          <p:cNvPr id="22534" name="Picture 9" descr="тара из пластмас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4005263"/>
            <a:ext cx="1800225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323850" y="549275"/>
            <a:ext cx="8820150" cy="570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36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По отношению к нагреванию:</a:t>
            </a:r>
          </a:p>
          <a:p>
            <a:pPr>
              <a:buFont typeface="Wingdings" pitchFamily="2" charset="2"/>
              <a:buNone/>
              <a:defRPr/>
            </a:pPr>
            <a:endParaRPr lang="ru-RU" sz="3600" b="1" u="sng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36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Термопластические полимеры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при нагревании размягчаются и вновь затвердевают при охлаждении (полиэтилен, полистирол, поливинилхлорид и др.);</a:t>
            </a:r>
          </a:p>
          <a:p>
            <a:pPr>
              <a:defRPr/>
            </a:pPr>
            <a:endParaRPr lang="ru-RU" sz="320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36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Термореактивные полимеры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при нагревании не размягчаются и не плавятся(фенолформальдегидные смолы, эбонит)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6868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Деструкция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- разрушение полимеров под действием кислорода, света, тепла и радиации.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	В результате её происходит уменьшение молекулярной массы макромолекул, изменяются физические и химические свойства. 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	Для замедления деструкции в состав полимеров вводят ингибиторы.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Выводы:</a:t>
            </a:r>
            <a:br>
              <a:rPr lang="ru-RU" sz="4000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1.</a:t>
            </a: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Полимеры классифицируют: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по </a:t>
            </a:r>
            <a:r>
              <a:rPr lang="ru-RU" sz="3600" i="1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стереорегулярности</a:t>
            </a: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</a:t>
            </a:r>
            <a:r>
              <a:rPr lang="ru-RU" sz="3600" i="1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</a:t>
            </a: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составу основной цепи;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по форме макромолекул;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по происхождению;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по способу получения.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2.</a:t>
            </a: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Свойства полимеров зависят от: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строения и формы макромолекул;</a:t>
            </a:r>
            <a:b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высокой молекулярной массы.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/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/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360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Полимеры имеют большое практическое применение</a:t>
            </a: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/>
            </a:r>
            <a:b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</a:br>
            <a:endParaRPr lang="ru-RU" sz="3600" i="1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6627" name="Picture 5" descr="hm1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349500"/>
            <a:ext cx="7848600" cy="3600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Тест</a:t>
            </a:r>
            <a:r>
              <a:rPr lang="ru-RU" sz="4000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1.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К искусственным волокнам относятся:</a:t>
            </a:r>
            <a:b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а) лавсан, вискоза, хлопок;</a:t>
            </a:r>
            <a:b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б) шерсть, ацетатное, капрон;</a:t>
            </a:r>
            <a:b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в) вискоза, ацетатное, </a:t>
            </a:r>
            <a:r>
              <a:rPr lang="ru-RU" sz="2800" b="1" dirty="0" err="1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медноаммиачное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2. Молекула полимера состоит из многократно повторяющихся:</a:t>
            </a:r>
            <a:b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а) атомов химического элемента;</a:t>
            </a:r>
            <a:b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б) структурных звеньев</a:t>
            </a:r>
            <a:b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в) мономеров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296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3. Углеводороды, представителем которых является изопрен, называют:</a:t>
            </a:r>
            <a:b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а) предельные;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б) ароматические;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в) непредельные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4. Процесс соединения одинаковых молекул в молекулы полимеров называется:</a:t>
            </a:r>
            <a:b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а) полимеризация;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б) гидролиз;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в) гидратация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5. Укажите мономер бутадиенового  каучука:</a:t>
            </a:r>
            <a:b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а) бутен – 2;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б) </a:t>
            </a:r>
            <a:r>
              <a:rPr lang="ru-RU" sz="2800" dirty="0" err="1" smtClean="0">
                <a:solidFill>
                  <a:schemeClr val="bg1">
                    <a:lumMod val="25000"/>
                  </a:schemeClr>
                </a:solidFill>
                <a:effectLst/>
              </a:rPr>
              <a:t>пропен</a:t>
            </a: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в) бутадиен – 1,3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6. Процесс разрушения полимеров называется: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а) разложение;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б) деструкция;</a:t>
            </a:r>
            <a:b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bg1">
                    <a:lumMod val="25000"/>
                  </a:schemeClr>
                </a:solidFill>
                <a:effectLst/>
              </a:rPr>
              <a:t>в) дегидрирование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u="sng" dirty="0" smtClean="0">
                <a:solidFill>
                  <a:srgbClr val="FF0000"/>
                </a:solidFill>
              </a:rPr>
              <a:t>Правильные ответы</a:t>
            </a:r>
            <a:r>
              <a:rPr lang="ru-RU" sz="4000" u="sng" dirty="0" smtClean="0">
                <a:solidFill>
                  <a:srgbClr val="FF0000"/>
                </a:solidFill>
              </a:rPr>
              <a:t/>
            </a:r>
            <a:br>
              <a:rPr lang="ru-RU" sz="4000" u="sng" dirty="0" smtClean="0">
                <a:solidFill>
                  <a:srgbClr val="FF0000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1.в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2.б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3.в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4.а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5.в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6.б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tabLst>
                <a:tab pos="3941763" algn="l"/>
              </a:tabLst>
              <a:defRPr/>
            </a:pPr>
            <a:r>
              <a:rPr lang="ru-RU" sz="32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Выполнить задание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Определите мономер из которого возможно получить полипропилен:</a:t>
            </a:r>
            <a:br>
              <a:rPr lang="ru-RU" sz="32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А. Пропан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Б. 2- </a:t>
            </a:r>
            <a:r>
              <a:rPr lang="ru-RU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метилпропен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-2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В. Циклопропан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Г. </a:t>
            </a:r>
            <a:r>
              <a:rPr lang="ru-RU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Пропен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Запишите формулу мономера, структурного звена и </a:t>
            </a:r>
            <a:r>
              <a:rPr lang="en-US" sz="3200" dirty="0" err="1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Mr</a:t>
            </a:r>
            <a:r>
              <a:rPr lang="ru-RU" sz="32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полипропилена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u="sng" smtClean="0">
                <a:solidFill>
                  <a:srgbClr val="FF0000"/>
                </a:solidFill>
              </a:rPr>
              <a:t>Домашнее задание</a:t>
            </a:r>
            <a:br>
              <a:rPr lang="ru-RU" sz="4000" i="1" u="sng" smtClean="0">
                <a:solidFill>
                  <a:srgbClr val="FF0000"/>
                </a:solidFill>
              </a:rPr>
            </a:br>
            <a:endParaRPr lang="ru-RU" sz="4000" i="1" u="sng" smtClean="0">
              <a:solidFill>
                <a:srgbClr val="FF0000"/>
              </a:solidFill>
            </a:endParaRP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79388" y="1989138"/>
            <a:ext cx="7993062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i="1"/>
              <a:t>§</a:t>
            </a:r>
            <a:r>
              <a:rPr lang="ru-RU" sz="3600" b="1" i="1"/>
              <a:t> 10, </a:t>
            </a:r>
            <a:r>
              <a:rPr lang="ru-RU" sz="2800" b="1" i="1"/>
              <a:t>конспект в тетради</a:t>
            </a:r>
          </a:p>
          <a:p>
            <a:r>
              <a:rPr lang="ru-RU" sz="3200" b="1" i="1"/>
              <a:t>упр.2, 3, 6</a:t>
            </a:r>
            <a:endParaRPr lang="en-US" sz="3200" b="1"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7"/>
          <p:cNvSpPr>
            <a:spLocks noGrp="1" noChangeArrowheads="1"/>
          </p:cNvSpPr>
          <p:nvPr>
            <p:ph type="title"/>
          </p:nvPr>
        </p:nvSpPr>
        <p:spPr>
          <a:xfrm>
            <a:off x="396875" y="381000"/>
            <a:ext cx="9144000" cy="13922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Ответ:</a:t>
            </a: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Г. </a:t>
            </a:r>
            <a:r>
              <a:rPr lang="ru-RU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Пропен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Формула мономера:  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CH</a:t>
            </a:r>
            <a:r>
              <a:rPr lang="en-US" sz="3600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3600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CH=CH</a:t>
            </a:r>
            <a:r>
              <a:rPr lang="en-US" sz="3600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Структурное звено:  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CH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CH</a:t>
            </a:r>
            <a:r>
              <a:rPr lang="en-US" sz="3600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						</a:t>
            </a:r>
            <a:b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CH</a:t>
            </a:r>
            <a:r>
              <a:rPr lang="en-US" sz="3600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Mr</a:t>
            </a:r>
            <a:r>
              <a:rPr 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= (42)n </a:t>
            </a:r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ru-RU" sz="4000" dirty="0" smtClean="0"/>
          </a:p>
        </p:txBody>
      </p:sp>
      <p:sp>
        <p:nvSpPr>
          <p:cNvPr id="6147" name="Line 8"/>
          <p:cNvSpPr>
            <a:spLocks noChangeShapeType="1"/>
          </p:cNvSpPr>
          <p:nvPr/>
        </p:nvSpPr>
        <p:spPr bwMode="auto">
          <a:xfrm>
            <a:off x="5435600" y="2708275"/>
            <a:ext cx="0" cy="3619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Line 9"/>
          <p:cNvSpPr>
            <a:spLocks noChangeShapeType="1"/>
          </p:cNvSpPr>
          <p:nvPr/>
        </p:nvSpPr>
        <p:spPr bwMode="auto">
          <a:xfrm>
            <a:off x="5940425" y="1773238"/>
            <a:ext cx="2873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9" name="Line 10"/>
          <p:cNvSpPr>
            <a:spLocks noChangeShapeType="1"/>
          </p:cNvSpPr>
          <p:nvPr/>
        </p:nvSpPr>
        <p:spPr bwMode="auto">
          <a:xfrm>
            <a:off x="4859338" y="2349500"/>
            <a:ext cx="288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0" name="Line 11"/>
          <p:cNvSpPr>
            <a:spLocks noChangeShapeType="1"/>
          </p:cNvSpPr>
          <p:nvPr/>
        </p:nvSpPr>
        <p:spPr bwMode="auto">
          <a:xfrm>
            <a:off x="6084888" y="2349500"/>
            <a:ext cx="287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1" name="Line 12"/>
          <p:cNvSpPr>
            <a:spLocks noChangeShapeType="1"/>
          </p:cNvSpPr>
          <p:nvPr/>
        </p:nvSpPr>
        <p:spPr bwMode="auto">
          <a:xfrm>
            <a:off x="7308850" y="2349500"/>
            <a:ext cx="3587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Мономеры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низкомолекулярные вещества, из которых синтезируют молекулы полимеров.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Структурное звено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группа атомов, многократно повторяющаяся в макромолекуле полимера.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Степень полимеризации (</a:t>
            </a:r>
            <a:r>
              <a:rPr lang="en-US" sz="4000" u="sng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)-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число, которое показывает сколько молекул мономера соединяются в макромолекулу полимера.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Средняя молекулярная  масса полимера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рассчитывается по формуле:</a:t>
            </a:r>
            <a:b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(полимера) = М(мономера)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·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96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Полимеры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Определение</a:t>
            </a:r>
          </a:p>
          <a:p>
            <a:pPr eaLnBrk="1" hangingPunct="1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Классификация</a:t>
            </a:r>
          </a:p>
          <a:p>
            <a:pPr eaLnBrk="1" hangingPunct="1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Методы синтеза полимеров</a:t>
            </a:r>
          </a:p>
          <a:p>
            <a:pPr eaLnBrk="1" hangingPunct="1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Свойства </a:t>
            </a:r>
          </a:p>
          <a:p>
            <a:pPr eaLnBrk="1" hangingPunct="1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Применение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Полимеры</a:t>
            </a:r>
            <a:r>
              <a:rPr lang="ru-RU" sz="54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это вещества с очень большое молекулярной массой, молекулы которых содержат многократно повторяющиеся группы атомов, имеющих одинаковое строение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Классификация </a:t>
            </a:r>
            <a:br>
              <a:rPr lang="ru-RU" sz="8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</a:br>
            <a:r>
              <a:rPr lang="ru-RU" sz="8000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полимеров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i="1" dirty="0" smtClean="0">
                <a:latin typeface="Arial" pitchFamily="34" charset="0"/>
                <a:cs typeface="Arial" pitchFamily="34" charset="0"/>
              </a:rPr>
              <a:t>По</a:t>
            </a:r>
            <a:r>
              <a:rPr lang="ru-RU" sz="5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400" i="1" dirty="0" err="1" smtClean="0">
                <a:latin typeface="Arial" pitchFamily="34" charset="0"/>
                <a:cs typeface="Arial" pitchFamily="34" charset="0"/>
              </a:rPr>
              <a:t>стереорегулярности</a:t>
            </a:r>
            <a:endParaRPr lang="ru-RU" sz="5400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7" descr="{46C0FF2C-D113-4E37-934B-FDE7118D3998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2060575"/>
            <a:ext cx="57150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кстура">
  <a:themeElements>
    <a:clrScheme name="Текстура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815</TotalTime>
  <Words>373</Words>
  <Application>Microsoft Office PowerPoint</Application>
  <PresentationFormat>Экран (4:3)</PresentationFormat>
  <Paragraphs>110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Tahoma</vt:lpstr>
      <vt:lpstr>Arial</vt:lpstr>
      <vt:lpstr>Wingdings</vt:lpstr>
      <vt:lpstr>Calibri</vt:lpstr>
      <vt:lpstr>Times New Roman</vt:lpstr>
      <vt:lpstr>Bookman Old Style</vt:lpstr>
      <vt:lpstr>Текстура</vt:lpstr>
      <vt:lpstr>ПОЛИМЕРЫ</vt:lpstr>
      <vt:lpstr>  Тема урока:     </vt:lpstr>
      <vt:lpstr>Выполнить задание:          Определите мономер из которого возможно получить полипропилен:  А. Пропан Б. 2- метилпропен -2 В. Циклопропан Г. Пропен  Запишите формулу мономера, структурного звена и Mr полипропилена  </vt:lpstr>
      <vt:lpstr>      Ответ: Г. Пропен Формула мономера:  CH3     CH=CH2 Структурное звено:     CH    CH2                                              CH3 Mr = (42)n   </vt:lpstr>
      <vt:lpstr>        Мономеры – низкомолекулярные вещества, из которых синтезируют молекулы полимеров.  Структурное звено – группа атомов, многократно повторяющаяся в макромолекуле полимера.  Степень полимеризации (n)- число, которое показывает сколько молекул мономера соединяются в макромолекулу полимера. Средняя молекулярная  масса полимера рассчитывается по формуле: M(полимера) = М(мономера) · n</vt:lpstr>
      <vt:lpstr>Полимеры</vt:lpstr>
      <vt:lpstr>    Полимеры –  это вещества с очень большое молекулярной массой, молекулы которых содержат многократно повторяющиеся группы атомов, имеющих одинаковое строение</vt:lpstr>
      <vt:lpstr>   Классификация  полимеров</vt:lpstr>
      <vt:lpstr>По стереорегулярности</vt:lpstr>
      <vt:lpstr> По стереорегулярности </vt:lpstr>
      <vt:lpstr>     По составу основной цепи  Органические  (полиэтилен, каучуки и т.д.) Элементоорганические – полимеры, в основной цепи которых расположены атомы не углерода, а других химических элементов (O,Si,Ti), боковые цепи – органические радикалы. (силиконы) Неорганические  (пластическая сера, карбин, черный  фосфор и т.д.)</vt:lpstr>
      <vt:lpstr>По форме макромолекул </vt:lpstr>
      <vt:lpstr>       Линейная (волокна, полиэтилен низкого давления, сера пластическая и каучуки);  Разветвленная  (крахмал, полиэтилен высокого давления);  Пространственная  (резина, кварц, фенолформальдегидные смолы) </vt:lpstr>
      <vt:lpstr>Слайд 14</vt:lpstr>
      <vt:lpstr>По способу получения</vt:lpstr>
      <vt:lpstr>n CH2=CH2      (—CH2—CH2—)n</vt:lpstr>
      <vt:lpstr>Реакция поликонденсации</vt:lpstr>
      <vt:lpstr>Опыт: «Получение фенолформальдегидной смолы»</vt:lpstr>
      <vt:lpstr>Слайд 19</vt:lpstr>
      <vt:lpstr>Свойства полимеров</vt:lpstr>
      <vt:lpstr>Слайд 21</vt:lpstr>
      <vt:lpstr>Слайд 22</vt:lpstr>
      <vt:lpstr>       Деструкция - разрушение полимеров под действием кислорода, света, тепла и радиации.  В результате её происходит уменьшение молекулярной массы макромолекул, изменяются физические и химические свойства.   Для замедления деструкции в состав полимеров вводят ингибиторы.</vt:lpstr>
      <vt:lpstr>        Выводы:  1.Полимеры классифицируют: - по стереорегулярности; - по составу основной цепи; - по форме макромолекул; - по происхождению; - по способу получения. 2. Свойства полимеров зависят от: - строения и формы макромолекул; - высокой молекулярной массы.</vt:lpstr>
      <vt:lpstr>  3. Полимеры имеют большое практическое применение </vt:lpstr>
      <vt:lpstr>      Тест  1. К искусственным волокнам относятся: а) лавсан, вискоза, хлопок; б) шерсть, ацетатное, капрон; в) вискоза, ацетатное, медноаммиачное  2. Молекула полимера состоит из многократно повторяющихся: а) атомов химического элемента; б) структурных звеньев в) мономеров</vt:lpstr>
      <vt:lpstr>         3. Углеводороды, представителем которых является изопрен, называют: а) предельные; б) ароматические; в) непредельные  4. Процесс соединения одинаковых молекул в молекулы полимеров называется: а) полимеризация; б) гидролиз; в) гидратация</vt:lpstr>
      <vt:lpstr>        5. Укажите мономер бутадиенового  каучука: а) бутен – 2; б) пропен; в) бутадиен – 1,3   6. Процесс разрушения полимеров называется: а) разложение; б) деструкция; в) дегидрирование</vt:lpstr>
      <vt:lpstr>      Правильные ответы  1.в 2.б 3.в 4.а 5.в 6.б</vt:lpstr>
      <vt:lpstr>Домашнее задание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 ПОЛИМЕРЫ» Цели:</dc:title>
  <dc:creator>Наташа</dc:creator>
  <cp:lastModifiedBy>Admin</cp:lastModifiedBy>
  <cp:revision>26</cp:revision>
  <dcterms:created xsi:type="dcterms:W3CDTF">2008-07-17T09:00:10Z</dcterms:created>
  <dcterms:modified xsi:type="dcterms:W3CDTF">2011-11-26T12:11:29Z</dcterms:modified>
</cp:coreProperties>
</file>