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9"/>
  </p:notesMasterIdLst>
  <p:sldIdLst>
    <p:sldId id="271" r:id="rId2"/>
    <p:sldId id="273" r:id="rId3"/>
    <p:sldId id="272" r:id="rId4"/>
    <p:sldId id="275" r:id="rId5"/>
    <p:sldId id="270" r:id="rId6"/>
    <p:sldId id="281" r:id="rId7"/>
    <p:sldId id="282" r:id="rId8"/>
    <p:sldId id="277" r:id="rId9"/>
    <p:sldId id="269" r:id="rId10"/>
    <p:sldId id="283" r:id="rId11"/>
    <p:sldId id="278" r:id="rId12"/>
    <p:sldId id="264" r:id="rId13"/>
    <p:sldId id="267" r:id="rId14"/>
    <p:sldId id="266" r:id="rId15"/>
    <p:sldId id="263" r:id="rId16"/>
    <p:sldId id="265" r:id="rId17"/>
    <p:sldId id="284"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60F2A4-955A-4A89-B064-4094DC11F04C}" type="datetimeFigureOut">
              <a:rPr lang="ru-RU" smtClean="0"/>
              <a:t>01.01.2009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C40C85-0711-4997-B38E-B4D4D25CE401}"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2C40C85-0711-4997-B38E-B4D4D25CE401}" type="slidenum">
              <a:rPr lang="ru-RU" smtClean="0"/>
              <a:t>13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BE71A9A6-9B6F-48EC-BC61-2DB274BDABCB}" type="datetimeFigureOut">
              <a:rPr lang="ru-RU" smtClean="0"/>
              <a:pPr/>
              <a:t>01.01.2009</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3D40ECE6-CEF4-4B29-9C77-63EB396F774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E71A9A6-9B6F-48EC-BC61-2DB274BDABCB}" type="datetimeFigureOut">
              <a:rPr lang="ru-RU" smtClean="0"/>
              <a:pPr/>
              <a:t>01.01.2009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D40ECE6-CEF4-4B29-9C77-63EB396F774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BE71A9A6-9B6F-48EC-BC61-2DB274BDABCB}" type="datetimeFigureOut">
              <a:rPr lang="ru-RU" smtClean="0"/>
              <a:pPr/>
              <a:t>01.01.2009</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3D40ECE6-CEF4-4B29-9C77-63EB396F774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E71A9A6-9B6F-48EC-BC61-2DB274BDABCB}" type="datetimeFigureOut">
              <a:rPr lang="ru-RU" smtClean="0"/>
              <a:pPr/>
              <a:t>01.01.2009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D40ECE6-CEF4-4B29-9C77-63EB396F774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BE71A9A6-9B6F-48EC-BC61-2DB274BDABCB}" type="datetimeFigureOut">
              <a:rPr lang="ru-RU" smtClean="0"/>
              <a:pPr/>
              <a:t>01.01.2009</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3D40ECE6-CEF4-4B29-9C77-63EB396F774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E71A9A6-9B6F-48EC-BC61-2DB274BDABCB}" type="datetimeFigureOut">
              <a:rPr lang="ru-RU" smtClean="0"/>
              <a:pPr/>
              <a:t>01.01.2009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3D40ECE6-CEF4-4B29-9C77-63EB396F774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E71A9A6-9B6F-48EC-BC61-2DB274BDABCB}" type="datetimeFigureOut">
              <a:rPr lang="ru-RU" smtClean="0"/>
              <a:pPr/>
              <a:t>01.01.2009</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3D40ECE6-CEF4-4B29-9C77-63EB396F774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E71A9A6-9B6F-48EC-BC61-2DB274BDABCB}" type="datetimeFigureOut">
              <a:rPr lang="ru-RU" smtClean="0"/>
              <a:pPr/>
              <a:t>01.01.2009</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3D40ECE6-CEF4-4B29-9C77-63EB396F774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BE71A9A6-9B6F-48EC-BC61-2DB274BDABCB}" type="datetimeFigureOut">
              <a:rPr lang="ru-RU" smtClean="0"/>
              <a:pPr/>
              <a:t>01.01.2009</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3D40ECE6-CEF4-4B29-9C77-63EB396F774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E71A9A6-9B6F-48EC-BC61-2DB274BDABCB}" type="datetimeFigureOut">
              <a:rPr lang="ru-RU" smtClean="0"/>
              <a:pPr/>
              <a:t>01.01.2009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3D40ECE6-CEF4-4B29-9C77-63EB396F774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BE71A9A6-9B6F-48EC-BC61-2DB274BDABCB}" type="datetimeFigureOut">
              <a:rPr lang="ru-RU" smtClean="0"/>
              <a:pPr/>
              <a:t>01.01.2009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3D40ECE6-CEF4-4B29-9C77-63EB396F7748}"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BE71A9A6-9B6F-48EC-BC61-2DB274BDABCB}" type="datetimeFigureOut">
              <a:rPr lang="ru-RU" smtClean="0"/>
              <a:pPr/>
              <a:t>01.01.2009</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3D40ECE6-CEF4-4B29-9C77-63EB396F774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91264" cy="1728192"/>
          </a:xfrm>
        </p:spPr>
        <p:txBody>
          <a:bodyPr>
            <a:normAutofit fontScale="90000"/>
          </a:bodyPr>
          <a:lstStyle/>
          <a:p>
            <a:pPr algn="ctr"/>
            <a:r>
              <a:rPr lang="ru-RU" dirty="0" smtClean="0"/>
              <a:t>. </a:t>
            </a:r>
            <a:r>
              <a:rPr lang="ru-RU" dirty="0" err="1" smtClean="0"/>
              <a:t>Верхоценский</a:t>
            </a:r>
            <a:r>
              <a:rPr lang="ru-RU" dirty="0" smtClean="0"/>
              <a:t>  филиал МБОУ Сатинской СОШ</a:t>
            </a:r>
            <a:br>
              <a:rPr lang="ru-RU" dirty="0" smtClean="0"/>
            </a:br>
            <a:endParaRPr lang="ru-RU" dirty="0"/>
          </a:p>
        </p:txBody>
      </p:sp>
      <p:sp>
        <p:nvSpPr>
          <p:cNvPr id="3" name="Объект 2"/>
          <p:cNvSpPr>
            <a:spLocks noGrp="1"/>
          </p:cNvSpPr>
          <p:nvPr>
            <p:ph idx="1"/>
          </p:nvPr>
        </p:nvSpPr>
        <p:spPr>
          <a:xfrm>
            <a:off x="457200" y="1916832"/>
            <a:ext cx="8229600" cy="4209331"/>
          </a:xfrm>
        </p:spPr>
        <p:txBody>
          <a:bodyPr>
            <a:normAutofit/>
          </a:bodyPr>
          <a:lstStyle/>
          <a:p>
            <a:pPr algn="ctr"/>
            <a:r>
              <a:rPr lang="ru-RU" dirty="0" smtClean="0"/>
              <a:t>Поэты Пушкинской поры</a:t>
            </a:r>
          </a:p>
          <a:p>
            <a:pPr algn="ctr"/>
            <a:endParaRPr lang="ru-RU" dirty="0"/>
          </a:p>
          <a:p>
            <a:pPr algn="ctr"/>
            <a:endParaRPr lang="ru-RU" dirty="0"/>
          </a:p>
          <a:p>
            <a:pPr algn="ctr"/>
            <a:endParaRPr lang="ru-RU" dirty="0" smtClean="0"/>
          </a:p>
          <a:p>
            <a:pPr algn="r"/>
            <a:r>
              <a:rPr lang="ru-RU" sz="2400" dirty="0" smtClean="0"/>
              <a:t>Авторы:</a:t>
            </a:r>
          </a:p>
          <a:p>
            <a:pPr algn="r"/>
            <a:r>
              <a:rPr lang="ru-RU" sz="2400" dirty="0" smtClean="0"/>
              <a:t>Евдокимов Максим</a:t>
            </a:r>
          </a:p>
          <a:p>
            <a:pPr algn="r"/>
            <a:r>
              <a:rPr lang="ru-RU" sz="2400" dirty="0" err="1" smtClean="0"/>
              <a:t>Комлевский</a:t>
            </a:r>
            <a:r>
              <a:rPr lang="ru-RU" sz="2400" dirty="0" smtClean="0"/>
              <a:t> Александр</a:t>
            </a:r>
          </a:p>
          <a:p>
            <a:pPr algn="r"/>
            <a:r>
              <a:rPr lang="ru-RU" sz="2400" dirty="0" err="1" smtClean="0"/>
              <a:t>Сертакова</a:t>
            </a:r>
            <a:r>
              <a:rPr lang="ru-RU" sz="2400" dirty="0" smtClean="0"/>
              <a:t> Елена</a:t>
            </a:r>
            <a:endParaRPr lang="ru-RU" sz="2400" dirty="0"/>
          </a:p>
        </p:txBody>
      </p:sp>
    </p:spTree>
    <p:extLst>
      <p:ext uri="{BB962C8B-B14F-4D97-AF65-F5344CB8AC3E}">
        <p14:creationId xmlns:p14="http://schemas.microsoft.com/office/powerpoint/2010/main" xmlns="" val="27404057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60648"/>
            <a:ext cx="7239000" cy="6195088"/>
          </a:xfrm>
        </p:spPr>
        <p:txBody>
          <a:bodyPr>
            <a:normAutofit fontScale="55000" lnSpcReduction="20000"/>
          </a:bodyPr>
          <a:lstStyle/>
          <a:p>
            <a:r>
              <a:rPr lang="ru-RU" dirty="0"/>
              <a:t>Родился Василий Жуковский 29 января (9 февраля) 1783 года в селе </a:t>
            </a:r>
            <a:r>
              <a:rPr lang="ru-RU" dirty="0" err="1"/>
              <a:t>Мишенском</a:t>
            </a:r>
            <a:r>
              <a:rPr lang="ru-RU" dirty="0"/>
              <a:t> Тульской губернии. Он был незаконнорождённым сыном помещика А.И. Бунина. Получил новую фамилию после усыновления крёстным — бедным белорусским дворянином Андреем Григорьевичем Жуковским.</a:t>
            </a:r>
          </a:p>
          <a:p>
            <a:endParaRPr lang="ru-RU" dirty="0"/>
          </a:p>
          <a:p>
            <a:r>
              <a:rPr lang="ru-RU" dirty="0"/>
              <a:t>Образование и творчество</a:t>
            </a:r>
          </a:p>
          <a:p>
            <a:r>
              <a:rPr lang="ru-RU" dirty="0"/>
              <a:t>Первое образование в биографии Жуковского было получено в семье Буниных. Затем он обучался в частном пансионе, Тульском народном училище, у сестры В. Юшковой. Первые стихотворения Жуковского были написаны во время учебы в пансионе при университете г. Москвы. Творчество Жуковского тех времен наполнено сентиментализмом, романтизмом (баллады «Людмила»(1808), «Кассандра»(1809)).</a:t>
            </a:r>
          </a:p>
          <a:p>
            <a:endParaRPr lang="ru-RU" dirty="0"/>
          </a:p>
          <a:p>
            <a:r>
              <a:rPr lang="ru-RU" dirty="0"/>
              <a:t>С 1805—1806 годах писатель работал в «Вестнике Европы», а в 1808—1809 годах был его редактором. В это время поэзия Жуковского расцветает и достигает своего пика.</a:t>
            </a:r>
          </a:p>
          <a:p>
            <a:endParaRPr lang="ru-RU" dirty="0"/>
          </a:p>
          <a:p>
            <a:r>
              <a:rPr lang="ru-RU" dirty="0"/>
              <a:t>После начала войны 1812 года Жуковский принял сторону оппозиции. Военные события отражены в его произведениях «Императору Александру», «Певец во стане русских воинов». Последнее принесло писателю </a:t>
            </a:r>
            <a:r>
              <a:rPr lang="ru-RU" dirty="0" err="1"/>
              <a:t>извесность</a:t>
            </a:r>
            <a:r>
              <a:rPr lang="ru-RU" dirty="0"/>
              <a:t>.</a:t>
            </a:r>
          </a:p>
          <a:p>
            <a:endParaRPr lang="ru-RU" dirty="0"/>
          </a:p>
          <a:p>
            <a:r>
              <a:rPr lang="ru-RU" dirty="0"/>
              <a:t>В 1815 году Жуковский был участником литературного общества «Арзамас». В это же время начинает придворную службу, которая продлилась 25 лет. Десятилетие с 1810 по 1820 годов считается расцветом творчества Василия Андреевича Жуковского. Известнейшие его произведения были написаны в те времена: баллады «Эолова арфа», «Двенадцать спящих дев», многие стихи, переводы.</a:t>
            </a:r>
          </a:p>
          <a:p>
            <a:r>
              <a:rPr lang="ru-RU" dirty="0"/>
              <a:t>Умер Жуковский 12 (24 апреля) 1852 года в Баден-Бадене. Тело писателя перевезли в Россию и похоронили в Санкт-Петербурге.</a:t>
            </a:r>
          </a:p>
        </p:txBody>
      </p:sp>
    </p:spTree>
    <p:extLst>
      <p:ext uri="{BB962C8B-B14F-4D97-AF65-F5344CB8AC3E}">
        <p14:creationId xmlns:p14="http://schemas.microsoft.com/office/powerpoint/2010/main" xmlns="" val="25468296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332656"/>
            <a:ext cx="8424936" cy="6264696"/>
          </a:xfrm>
        </p:spPr>
        <p:txBody>
          <a:bodyPr numCol="3">
            <a:normAutofit fontScale="62500" lnSpcReduction="20000"/>
          </a:bodyPr>
          <a:lstStyle/>
          <a:p>
            <a:r>
              <a:rPr lang="ru-RU" dirty="0"/>
              <a:t> Лесной </a:t>
            </a:r>
            <a:r>
              <a:rPr lang="ru-RU" dirty="0" smtClean="0"/>
              <a:t>царь</a:t>
            </a:r>
            <a:endParaRPr lang="ru-RU" dirty="0"/>
          </a:p>
          <a:p>
            <a:r>
              <a:rPr lang="ru-RU" dirty="0"/>
              <a:t>Кто скачет, кто мчится под хладною мглой?</a:t>
            </a:r>
          </a:p>
          <a:p>
            <a:r>
              <a:rPr lang="ru-RU" dirty="0"/>
              <a:t>Ездок запоздалый, с ним сын молодой.</a:t>
            </a:r>
          </a:p>
          <a:p>
            <a:r>
              <a:rPr lang="ru-RU" dirty="0"/>
              <a:t>К отцу, весь издрогнув, малютка приник;</a:t>
            </a:r>
          </a:p>
          <a:p>
            <a:r>
              <a:rPr lang="ru-RU" dirty="0"/>
              <a:t>Обняв, его держит и греет старик.</a:t>
            </a:r>
          </a:p>
          <a:p>
            <a:endParaRPr lang="ru-RU" dirty="0"/>
          </a:p>
          <a:p>
            <a:r>
              <a:rPr lang="ru-RU" dirty="0"/>
              <a:t>"Дитя, что ко мне ты так робко прильнул?"</a:t>
            </a:r>
          </a:p>
          <a:p>
            <a:r>
              <a:rPr lang="ru-RU" dirty="0"/>
              <a:t>"Родимый, лесной царь в глаза мне сверкнул:</a:t>
            </a:r>
          </a:p>
          <a:p>
            <a:r>
              <a:rPr lang="ru-RU" dirty="0"/>
              <a:t>Он в темной короне, с густой бородой".</a:t>
            </a:r>
          </a:p>
          <a:p>
            <a:r>
              <a:rPr lang="ru-RU" dirty="0"/>
              <a:t>"О нет, то белеет туман над водой".</a:t>
            </a:r>
          </a:p>
          <a:p>
            <a:endParaRPr lang="ru-RU" dirty="0"/>
          </a:p>
          <a:p>
            <a:r>
              <a:rPr lang="ru-RU" dirty="0"/>
              <a:t>"Дитя, </a:t>
            </a:r>
            <a:r>
              <a:rPr lang="ru-RU" dirty="0" err="1"/>
              <a:t>оглянися</a:t>
            </a:r>
            <a:r>
              <a:rPr lang="ru-RU" dirty="0"/>
              <a:t>, младенец, ко мне;</a:t>
            </a:r>
          </a:p>
          <a:p>
            <a:r>
              <a:rPr lang="ru-RU" dirty="0"/>
              <a:t>Веселого много в моей стороне:</a:t>
            </a:r>
          </a:p>
          <a:p>
            <a:r>
              <a:rPr lang="ru-RU" dirty="0"/>
              <a:t>Цветы </a:t>
            </a:r>
            <a:r>
              <a:rPr lang="ru-RU" dirty="0" err="1"/>
              <a:t>бирюзовы</a:t>
            </a:r>
            <a:r>
              <a:rPr lang="ru-RU" dirty="0"/>
              <a:t>, </a:t>
            </a:r>
            <a:r>
              <a:rPr lang="ru-RU" dirty="0" err="1"/>
              <a:t>жемчужны</a:t>
            </a:r>
            <a:r>
              <a:rPr lang="ru-RU" dirty="0"/>
              <a:t> струи;</a:t>
            </a:r>
          </a:p>
          <a:p>
            <a:r>
              <a:rPr lang="ru-RU" dirty="0"/>
              <a:t>Из золота слиты чертоги мои".</a:t>
            </a:r>
          </a:p>
          <a:p>
            <a:endParaRPr lang="ru-RU" dirty="0"/>
          </a:p>
          <a:p>
            <a:r>
              <a:rPr lang="ru-RU" dirty="0"/>
              <a:t>"Родимый, лесной царь со мной говорит:</a:t>
            </a:r>
          </a:p>
          <a:p>
            <a:r>
              <a:rPr lang="ru-RU" dirty="0"/>
              <a:t>Он золото, перлы и радость сулит".</a:t>
            </a:r>
          </a:p>
          <a:p>
            <a:r>
              <a:rPr lang="ru-RU" dirty="0"/>
              <a:t>"О нет, мой младенец, ослышался ты:</a:t>
            </a:r>
          </a:p>
          <a:p>
            <a:r>
              <a:rPr lang="ru-RU" dirty="0"/>
              <a:t>То ветер, проснувшись, колыхнул листы".</a:t>
            </a:r>
          </a:p>
          <a:p>
            <a:endParaRPr lang="ru-RU" dirty="0"/>
          </a:p>
          <a:p>
            <a:r>
              <a:rPr lang="ru-RU" dirty="0"/>
              <a:t>"Ко мне, мой младенец: в дуброве моей</a:t>
            </a:r>
          </a:p>
          <a:p>
            <a:r>
              <a:rPr lang="ru-RU" dirty="0"/>
              <a:t>Узнаешь прекрасных моих дочерей:</a:t>
            </a:r>
          </a:p>
          <a:p>
            <a:r>
              <a:rPr lang="ru-RU" dirty="0"/>
              <a:t>При месяце будут играть и летать,</a:t>
            </a:r>
          </a:p>
          <a:p>
            <a:r>
              <a:rPr lang="ru-RU" dirty="0"/>
              <a:t>Играя, летая, тебя усыплять".</a:t>
            </a:r>
          </a:p>
          <a:p>
            <a:endParaRPr lang="ru-RU" dirty="0"/>
          </a:p>
          <a:p>
            <a:r>
              <a:rPr lang="ru-RU" dirty="0"/>
              <a:t>"Родимый, лесной царь созвал дочерей:</a:t>
            </a:r>
          </a:p>
          <a:p>
            <a:r>
              <a:rPr lang="ru-RU" dirty="0"/>
              <a:t>Мне, вижу, кивают из темных ветвей".</a:t>
            </a:r>
          </a:p>
          <a:p>
            <a:r>
              <a:rPr lang="ru-RU" dirty="0"/>
              <a:t>"О нет, все спокойно в ночной глубине:</a:t>
            </a:r>
          </a:p>
          <a:p>
            <a:r>
              <a:rPr lang="ru-RU" dirty="0"/>
              <a:t>То ветлы седые стоят в стороне".</a:t>
            </a:r>
          </a:p>
          <a:p>
            <a:endParaRPr lang="ru-RU" dirty="0"/>
          </a:p>
          <a:p>
            <a:r>
              <a:rPr lang="ru-RU" dirty="0"/>
              <a:t>"Дитя, я пленился твоей красотой:</a:t>
            </a:r>
          </a:p>
          <a:p>
            <a:r>
              <a:rPr lang="ru-RU" dirty="0"/>
              <a:t>Неволей иль волей, а будешь ты мой".</a:t>
            </a:r>
          </a:p>
          <a:p>
            <a:r>
              <a:rPr lang="ru-RU" dirty="0"/>
              <a:t>"Родимый, лесной царь нас хочет догнать;</a:t>
            </a:r>
          </a:p>
          <a:p>
            <a:r>
              <a:rPr lang="ru-RU" dirty="0"/>
              <a:t>Уж вот он: мне душно, мне тяжко дышать".</a:t>
            </a:r>
          </a:p>
          <a:p>
            <a:endParaRPr lang="ru-RU" dirty="0"/>
          </a:p>
          <a:p>
            <a:r>
              <a:rPr lang="ru-RU" dirty="0"/>
              <a:t>Ездок оробелый не скачет, летит;</a:t>
            </a:r>
          </a:p>
          <a:p>
            <a:r>
              <a:rPr lang="ru-RU" dirty="0"/>
              <a:t>Младенец тоскует, младенец кричит;</a:t>
            </a:r>
          </a:p>
          <a:p>
            <a:r>
              <a:rPr lang="ru-RU" dirty="0"/>
              <a:t>Ездок погоняет, ездок доскакал...</a:t>
            </a:r>
          </a:p>
          <a:p>
            <a:r>
              <a:rPr lang="ru-RU" dirty="0"/>
              <a:t>В руках его мертвый младенец лежал.</a:t>
            </a:r>
          </a:p>
          <a:p>
            <a:r>
              <a:rPr lang="ru-RU" dirty="0"/>
              <a:t> </a:t>
            </a:r>
          </a:p>
          <a:p>
            <a:r>
              <a:rPr lang="ru-RU" dirty="0"/>
              <a:t> </a:t>
            </a:r>
          </a:p>
          <a:p>
            <a:endParaRPr lang="ru-RU" dirty="0"/>
          </a:p>
        </p:txBody>
      </p:sp>
    </p:spTree>
    <p:extLst>
      <p:ext uri="{BB962C8B-B14F-4D97-AF65-F5344CB8AC3E}">
        <p14:creationId xmlns:p14="http://schemas.microsoft.com/office/powerpoint/2010/main" xmlns="" val="37203603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11560" y="476672"/>
            <a:ext cx="7239000" cy="4846320"/>
          </a:xfrm>
        </p:spPr>
        <p:txBody>
          <a:bodyPr numCol="2">
            <a:normAutofit fontScale="85000" lnSpcReduction="20000"/>
          </a:bodyPr>
          <a:lstStyle/>
          <a:p>
            <a:r>
              <a:rPr lang="ru-RU" dirty="0"/>
              <a:t>СЛОВО   О   ПОЛКУ   </a:t>
            </a:r>
            <a:r>
              <a:rPr lang="ru-RU" dirty="0" smtClean="0"/>
              <a:t>ИГОРЕВЕ </a:t>
            </a:r>
            <a:endParaRPr lang="ru-RU" dirty="0"/>
          </a:p>
          <a:p>
            <a:r>
              <a:rPr lang="ru-RU" dirty="0"/>
              <a:t>Не прилично ли будет нам, братия, </a:t>
            </a:r>
          </a:p>
          <a:p>
            <a:r>
              <a:rPr lang="ru-RU" dirty="0"/>
              <a:t>Начать древним складом </a:t>
            </a:r>
          </a:p>
          <a:p>
            <a:r>
              <a:rPr lang="ru-RU" dirty="0"/>
              <a:t>Печальную повесть о битвах Игоря, </a:t>
            </a:r>
          </a:p>
          <a:p>
            <a:r>
              <a:rPr lang="ru-RU" dirty="0"/>
              <a:t>Игоря </a:t>
            </a:r>
            <a:r>
              <a:rPr lang="ru-RU" dirty="0" err="1"/>
              <a:t>Святославича</a:t>
            </a:r>
            <a:r>
              <a:rPr lang="ru-RU" dirty="0"/>
              <a:t>! </a:t>
            </a:r>
          </a:p>
          <a:p>
            <a:r>
              <a:rPr lang="ru-RU" dirty="0"/>
              <a:t>Начаться же сей песни </a:t>
            </a:r>
          </a:p>
          <a:p>
            <a:r>
              <a:rPr lang="ru-RU" dirty="0"/>
              <a:t>По былинам сего времени, </a:t>
            </a:r>
          </a:p>
          <a:p>
            <a:r>
              <a:rPr lang="ru-RU" dirty="0"/>
              <a:t>А не вымыслам </a:t>
            </a:r>
            <a:r>
              <a:rPr lang="ru-RU" dirty="0" err="1"/>
              <a:t>Бояновым</a:t>
            </a:r>
            <a:r>
              <a:rPr lang="ru-RU" dirty="0"/>
              <a:t>. </a:t>
            </a:r>
          </a:p>
          <a:p>
            <a:r>
              <a:rPr lang="ru-RU" dirty="0"/>
              <a:t>Вещий </a:t>
            </a:r>
            <a:r>
              <a:rPr lang="ru-RU" dirty="0" err="1"/>
              <a:t>Боян</a:t>
            </a:r>
            <a:r>
              <a:rPr lang="ru-RU" dirty="0"/>
              <a:t>, </a:t>
            </a:r>
          </a:p>
          <a:p>
            <a:r>
              <a:rPr lang="ru-RU" dirty="0"/>
              <a:t>Если песнь кому сотворить хотел, </a:t>
            </a:r>
          </a:p>
          <a:p>
            <a:r>
              <a:rPr lang="ru-RU" dirty="0"/>
              <a:t>Растекался </a:t>
            </a:r>
            <a:r>
              <a:rPr lang="ru-RU" dirty="0" err="1"/>
              <a:t>мыслию</a:t>
            </a:r>
            <a:r>
              <a:rPr lang="ru-RU" dirty="0"/>
              <a:t> по древу, </a:t>
            </a:r>
          </a:p>
          <a:p>
            <a:r>
              <a:rPr lang="ru-RU" dirty="0"/>
              <a:t>Серым волком по земли, </a:t>
            </a:r>
          </a:p>
          <a:p>
            <a:r>
              <a:rPr lang="ru-RU" dirty="0"/>
              <a:t>Сизым орлом под облаками. </a:t>
            </a:r>
          </a:p>
          <a:p>
            <a:r>
              <a:rPr lang="ru-RU" dirty="0"/>
              <a:t>Вам памятно, как пели </a:t>
            </a:r>
          </a:p>
          <a:p>
            <a:r>
              <a:rPr lang="ru-RU" dirty="0"/>
              <a:t>о бранях первых времен: </a:t>
            </a:r>
          </a:p>
          <a:p>
            <a:r>
              <a:rPr lang="ru-RU" dirty="0"/>
              <a:t>Тогда пускались десять соколов </a:t>
            </a:r>
          </a:p>
          <a:p>
            <a:endParaRPr lang="ru-RU" dirty="0"/>
          </a:p>
          <a:p>
            <a:r>
              <a:rPr lang="ru-RU" dirty="0"/>
              <a:t>на стадо лебедей; </a:t>
            </a:r>
          </a:p>
        </p:txBody>
      </p:sp>
    </p:spTree>
    <p:extLst>
      <p:ext uri="{BB962C8B-B14F-4D97-AF65-F5344CB8AC3E}">
        <p14:creationId xmlns:p14="http://schemas.microsoft.com/office/powerpoint/2010/main" xmlns="" val="31670173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516672"/>
          </a:xfrm>
        </p:spPr>
        <p:txBody>
          <a:bodyPr>
            <a:normAutofit fontScale="90000"/>
          </a:bodyPr>
          <a:lstStyle/>
          <a:p>
            <a:r>
              <a:rPr lang="ru-RU" dirty="0" err="1" smtClean="0"/>
              <a:t>А.А.Дельвиг</a:t>
            </a:r>
            <a:endParaRPr lang="ru-RU" dirty="0"/>
          </a:p>
        </p:txBody>
      </p:sp>
      <p:sp>
        <p:nvSpPr>
          <p:cNvPr id="3" name="Объект 2"/>
          <p:cNvSpPr>
            <a:spLocks noGrp="1"/>
          </p:cNvSpPr>
          <p:nvPr>
            <p:ph idx="1"/>
          </p:nvPr>
        </p:nvSpPr>
        <p:spPr>
          <a:xfrm>
            <a:off x="457200" y="908720"/>
            <a:ext cx="4690864" cy="5547016"/>
          </a:xfrm>
        </p:spPr>
        <p:txBody>
          <a:bodyPr numCol="2">
            <a:noAutofit/>
          </a:bodyPr>
          <a:lstStyle/>
          <a:p>
            <a:r>
              <a:rPr lang="ru-RU" sz="1600" dirty="0"/>
              <a:t>Домик (Антон </a:t>
            </a:r>
            <a:r>
              <a:rPr lang="ru-RU" sz="1600" dirty="0" err="1"/>
              <a:t>Дельвиг</a:t>
            </a:r>
            <a:r>
              <a:rPr lang="ru-RU" sz="1600" dirty="0"/>
              <a:t>)</a:t>
            </a:r>
          </a:p>
          <a:p>
            <a:r>
              <a:rPr lang="ru-RU" sz="1600" dirty="0"/>
              <a:t>За далью туманной,</a:t>
            </a:r>
          </a:p>
          <a:p>
            <a:r>
              <a:rPr lang="ru-RU" sz="1600" dirty="0"/>
              <a:t>За дикой горой</a:t>
            </a:r>
          </a:p>
          <a:p>
            <a:r>
              <a:rPr lang="ru-RU" sz="1600" dirty="0"/>
              <a:t>Стоит над рекой</a:t>
            </a:r>
          </a:p>
          <a:p>
            <a:r>
              <a:rPr lang="ru-RU" sz="1600" dirty="0"/>
              <a:t>Мой домик простой;</a:t>
            </a:r>
          </a:p>
          <a:p>
            <a:r>
              <a:rPr lang="ru-RU" sz="1600" dirty="0"/>
              <a:t>Для знати жеманной</a:t>
            </a:r>
          </a:p>
          <a:p>
            <a:r>
              <a:rPr lang="ru-RU" sz="1600" dirty="0"/>
              <a:t>Он замкнут ключом,</a:t>
            </a:r>
          </a:p>
          <a:p>
            <a:r>
              <a:rPr lang="ru-RU" sz="1600" dirty="0"/>
              <a:t>Но горенку в нем</a:t>
            </a:r>
          </a:p>
          <a:p>
            <a:r>
              <a:rPr lang="ru-RU" sz="1600" dirty="0"/>
              <a:t>Отвел я веселью,</a:t>
            </a:r>
          </a:p>
          <a:p>
            <a:r>
              <a:rPr lang="ru-RU" sz="1600" dirty="0"/>
              <a:t>Мечтам и безделью.</a:t>
            </a:r>
          </a:p>
          <a:p>
            <a:r>
              <a:rPr lang="ru-RU" sz="1600" dirty="0"/>
              <a:t>Они берегут</a:t>
            </a:r>
          </a:p>
          <a:p>
            <a:r>
              <a:rPr lang="ru-RU" sz="1600" dirty="0"/>
              <a:t>Мой скромный приют,</a:t>
            </a:r>
          </a:p>
          <a:p>
            <a:r>
              <a:rPr lang="ru-RU" sz="1600" dirty="0"/>
              <a:t>Дана им свобода —</a:t>
            </a:r>
          </a:p>
          <a:p>
            <a:r>
              <a:rPr lang="ru-RU" sz="1600" dirty="0"/>
              <a:t>В кустах огорода,</a:t>
            </a:r>
          </a:p>
          <a:p>
            <a:r>
              <a:rPr lang="ru-RU" sz="1600" dirty="0"/>
              <a:t>На злаке лугов</a:t>
            </a:r>
          </a:p>
          <a:p>
            <a:r>
              <a:rPr lang="ru-RU" sz="1600" dirty="0"/>
              <a:t>И древних дубов</a:t>
            </a:r>
          </a:p>
          <a:p>
            <a:r>
              <a:rPr lang="ru-RU" sz="1600" dirty="0"/>
              <a:t>В тени молчаливой,</a:t>
            </a:r>
          </a:p>
          <a:p>
            <a:r>
              <a:rPr lang="ru-RU" sz="1600" dirty="0"/>
              <a:t>Где, струйкой игривой</a:t>
            </a:r>
          </a:p>
          <a:p>
            <a:r>
              <a:rPr lang="ru-RU" sz="1600" dirty="0"/>
              <a:t>Сверкая, бежит,</a:t>
            </a:r>
          </a:p>
          <a:p>
            <a:r>
              <a:rPr lang="ru-RU" sz="1600" dirty="0"/>
              <a:t>Бежит и журчит</a:t>
            </a:r>
          </a:p>
          <a:p>
            <a:r>
              <a:rPr lang="ru-RU" sz="1600" dirty="0"/>
              <a:t>Ручей пограничный,—</a:t>
            </a:r>
          </a:p>
          <a:p>
            <a:r>
              <a:rPr lang="ru-RU" sz="1600" dirty="0"/>
              <a:t>С заботой привычной</a:t>
            </a:r>
          </a:p>
          <a:p>
            <a:r>
              <a:rPr lang="ru-RU" sz="1600" dirty="0"/>
              <a:t>Порхать и летать</a:t>
            </a:r>
          </a:p>
          <a:p>
            <a:r>
              <a:rPr lang="ru-RU" sz="1600" dirty="0"/>
              <a:t>И песнею сладкой</a:t>
            </a:r>
          </a:p>
          <a:p>
            <a:r>
              <a:rPr lang="ru-RU" sz="1600" dirty="0"/>
              <a:t>В мой домик украдкой</a:t>
            </a:r>
          </a:p>
          <a:p>
            <a:r>
              <a:rPr lang="ru-RU" sz="1600" dirty="0"/>
              <a:t>Друзей </a:t>
            </a:r>
            <a:r>
              <a:rPr lang="ru-RU" sz="1600" dirty="0" err="1"/>
              <a:t>прикликать</a:t>
            </a:r>
            <a:r>
              <a:rPr lang="ru-RU" sz="1600" dirty="0"/>
              <a:t>.</a:t>
            </a:r>
          </a:p>
          <a:p>
            <a:endParaRPr lang="ru-RU" sz="1600" dirty="0"/>
          </a:p>
          <a:p>
            <a:endParaRPr lang="ru-RU" sz="1600"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148064" y="1700808"/>
            <a:ext cx="2952328" cy="30963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1085763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0648"/>
            <a:ext cx="7239000" cy="1440160"/>
          </a:xfrm>
        </p:spPr>
        <p:txBody>
          <a:bodyPr>
            <a:normAutofit fontScale="90000"/>
          </a:bodyPr>
          <a:lstStyle/>
          <a:p>
            <a:pPr algn="ctr"/>
            <a:r>
              <a:rPr lang="ru-RU" dirty="0"/>
              <a:t>Общие сведения о </a:t>
            </a:r>
            <a:r>
              <a:rPr lang="ru-RU" dirty="0" err="1" smtClean="0"/>
              <a:t>А.А.Дельвиге</a:t>
            </a:r>
            <a:r>
              <a:rPr lang="ru-RU" dirty="0"/>
              <a:t/>
            </a:r>
            <a:br>
              <a:rPr lang="ru-RU" dirty="0"/>
            </a:br>
            <a:endParaRPr lang="ru-RU" dirty="0"/>
          </a:p>
        </p:txBody>
      </p:sp>
      <p:sp>
        <p:nvSpPr>
          <p:cNvPr id="3" name="Объект 2"/>
          <p:cNvSpPr>
            <a:spLocks noGrp="1"/>
          </p:cNvSpPr>
          <p:nvPr>
            <p:ph idx="1"/>
          </p:nvPr>
        </p:nvSpPr>
        <p:spPr>
          <a:xfrm>
            <a:off x="457200" y="1772816"/>
            <a:ext cx="7239000" cy="4682920"/>
          </a:xfrm>
        </p:spPr>
        <p:txBody>
          <a:bodyPr>
            <a:normAutofit fontScale="77500" lnSpcReduction="20000"/>
          </a:bodyPr>
          <a:lstStyle/>
          <a:p>
            <a:r>
              <a:rPr lang="ru-RU" dirty="0" err="1" smtClean="0"/>
              <a:t>Дельвиг</a:t>
            </a:r>
            <a:r>
              <a:rPr lang="ru-RU" dirty="0" smtClean="0"/>
              <a:t> </a:t>
            </a:r>
            <a:r>
              <a:rPr lang="ru-RU" dirty="0"/>
              <a:t>Антон Антонович, барон. Родился в 1798 году в Москве. Один из ближайших друзей Пушкина с лицейской поры. Поэт. Окончил Лицей с чином коллежского секретаря и был определен сначала в департамент горных и соляных дел, затем в министерстве финансов. С 1821 года служил помощником библиотекаря в Публичной библиотеке. С Пушкиным </a:t>
            </a:r>
            <a:r>
              <a:rPr lang="ru-RU" dirty="0" err="1"/>
              <a:t>Дельвига</a:t>
            </a:r>
            <a:r>
              <a:rPr lang="ru-RU" dirty="0"/>
              <a:t> сблизила общая любовь к поэзии: "С ним толковал обо всем, что душу волнует, что сердце томит", - вспоминал впоследствии Пушкин. </a:t>
            </a:r>
            <a:r>
              <a:rPr lang="ru-RU" dirty="0" err="1"/>
              <a:t>Дельвиг</a:t>
            </a:r>
            <a:r>
              <a:rPr lang="ru-RU" dirty="0"/>
              <a:t> первым из лицейских поэтов стал печататься в журналах. В этих изданиях </a:t>
            </a:r>
            <a:r>
              <a:rPr lang="ru-RU" dirty="0" err="1"/>
              <a:t>Дельвига</a:t>
            </a:r>
            <a:r>
              <a:rPr lang="ru-RU" dirty="0"/>
              <a:t> Пушкин принимал деятельное участие. Еще в 1815 году, в пору ученья, </a:t>
            </a:r>
            <a:r>
              <a:rPr lang="ru-RU" dirty="0" err="1"/>
              <a:t>Дельвиг</a:t>
            </a:r>
            <a:r>
              <a:rPr lang="ru-RU" dirty="0"/>
              <a:t> опубликовал стихотворение "К Пушкину" - первый в русской литературе восторженный отзыв о молодом поэте, уверенно предрекавший ему </a:t>
            </a:r>
            <a:r>
              <a:rPr lang="ru-RU" dirty="0" smtClean="0"/>
              <a:t>бессмертие</a:t>
            </a:r>
            <a:r>
              <a:rPr lang="ru-RU" dirty="0"/>
              <a:t>.</a:t>
            </a:r>
          </a:p>
          <a:p>
            <a:endParaRPr lang="ru-RU" dirty="0"/>
          </a:p>
        </p:txBody>
      </p:sp>
    </p:spTree>
    <p:extLst>
      <p:ext uri="{BB962C8B-B14F-4D97-AF65-F5344CB8AC3E}">
        <p14:creationId xmlns:p14="http://schemas.microsoft.com/office/powerpoint/2010/main" xmlns="" val="23623958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П.А.В</a:t>
            </a:r>
            <a:r>
              <a:rPr lang="ru-RU" sz="3600" dirty="0" err="1" smtClean="0"/>
              <a:t>яземскиЙ</a:t>
            </a:r>
            <a:r>
              <a:rPr lang="ru-RU" dirty="0" smtClean="0"/>
              <a:t>	</a:t>
            </a:r>
            <a:endParaRPr lang="ru-RU" dirty="0"/>
          </a:p>
        </p:txBody>
      </p:sp>
      <p:sp>
        <p:nvSpPr>
          <p:cNvPr id="3" name="Объект 2"/>
          <p:cNvSpPr>
            <a:spLocks noGrp="1"/>
          </p:cNvSpPr>
          <p:nvPr>
            <p:ph idx="1"/>
          </p:nvPr>
        </p:nvSpPr>
        <p:spPr/>
        <p:txBody>
          <a:bodyPr>
            <a:normAutofit fontScale="62500" lnSpcReduction="20000"/>
          </a:bodyPr>
          <a:lstStyle/>
          <a:p>
            <a:endParaRPr lang="ru-RU" dirty="0"/>
          </a:p>
          <a:p>
            <a:endParaRPr lang="ru-RU" dirty="0"/>
          </a:p>
          <a:p>
            <a:r>
              <a:rPr lang="ru-RU" dirty="0"/>
              <a:t>Родился 12 июля (23 </a:t>
            </a:r>
            <a:r>
              <a:rPr lang="ru-RU" dirty="0" err="1"/>
              <a:t>н.с</a:t>
            </a:r>
            <a:r>
              <a:rPr lang="ru-RU" dirty="0"/>
              <a:t>.) в Москве в богатой дворянской семье. Род князей Вяземских вел свое начало от легендарного Рюрика, от потомков Мономаха.</a:t>
            </a:r>
          </a:p>
          <a:p>
            <a:endParaRPr lang="ru-RU" dirty="0"/>
          </a:p>
          <a:p>
            <a:r>
              <a:rPr lang="ru-RU" dirty="0"/>
              <a:t>Получил прекрасное домашнее образование, с 1805 учился в Петербургском иезуитском пансионе при Педагогическом институте. В 1806 вернулся в Москву и брал частные уроки у профессоров Московского университета.</a:t>
            </a:r>
          </a:p>
          <a:p>
            <a:endParaRPr lang="ru-RU" dirty="0"/>
          </a:p>
          <a:p>
            <a:r>
              <a:rPr lang="ru-RU" dirty="0"/>
              <a:t>С 1807, оставшись сиротой, находился на попечении своего родственника, писателя и историка Н. </a:t>
            </a:r>
            <a:r>
              <a:rPr lang="ru-RU" dirty="0" smtClean="0"/>
              <a:t>Карамзина </a:t>
            </a:r>
            <a:r>
              <a:rPr lang="ru-RU" dirty="0"/>
              <a:t>(женатого на старшей сестре Вяземского), дом которого был центром культурной жизни, где собирались историки, философы, писатели, в том числе и будущие декабристы.</a:t>
            </a:r>
          </a:p>
          <a:p>
            <a:endParaRPr lang="ru-RU" dirty="0"/>
          </a:p>
          <a:p>
            <a:r>
              <a:rPr lang="ru-RU" dirty="0"/>
              <a:t>Зачисленный в Межевую канцелярию, Вяземский больше времени отдавал литературным увлечениям и светской жизни. Он предпочитает малые стихотворные жанры — пишет элегии, послания, стихотворения в альбом. Вместе с тем пишет и эпиграммы, басни.</a:t>
            </a:r>
          </a:p>
          <a:p>
            <a:endParaRPr lang="ru-RU" dirty="0"/>
          </a:p>
          <a:p>
            <a:endParaRPr lang="ru-RU" dirty="0"/>
          </a:p>
        </p:txBody>
      </p:sp>
    </p:spTree>
    <p:extLst>
      <p:ext uri="{BB962C8B-B14F-4D97-AF65-F5344CB8AC3E}">
        <p14:creationId xmlns:p14="http://schemas.microsoft.com/office/powerpoint/2010/main" xmlns="" val="27249844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588680"/>
          </a:xfrm>
        </p:spPr>
        <p:txBody>
          <a:bodyPr/>
          <a:lstStyle/>
          <a:p>
            <a:r>
              <a:rPr lang="ru-RU" cap="none" dirty="0" err="1" smtClean="0"/>
              <a:t>П.А.Вяземский</a:t>
            </a:r>
            <a:endParaRPr lang="ru-RU" cap="none" dirty="0"/>
          </a:p>
        </p:txBody>
      </p:sp>
      <p:sp>
        <p:nvSpPr>
          <p:cNvPr id="3" name="Объект 2"/>
          <p:cNvSpPr>
            <a:spLocks noGrp="1"/>
          </p:cNvSpPr>
          <p:nvPr>
            <p:ph idx="1"/>
          </p:nvPr>
        </p:nvSpPr>
        <p:spPr>
          <a:xfrm>
            <a:off x="457200" y="908720"/>
            <a:ext cx="4906888" cy="5547016"/>
          </a:xfrm>
        </p:spPr>
        <p:txBody>
          <a:bodyPr numCol="2">
            <a:normAutofit fontScale="62500" lnSpcReduction="20000"/>
          </a:bodyPr>
          <a:lstStyle/>
          <a:p>
            <a:r>
              <a:rPr lang="ru-RU" dirty="0"/>
              <a:t>Я пью за здоровье не многих,</a:t>
            </a:r>
          </a:p>
          <a:p>
            <a:r>
              <a:rPr lang="ru-RU" dirty="0"/>
              <a:t>Не многих, но верных друзей,</a:t>
            </a:r>
          </a:p>
          <a:p>
            <a:r>
              <a:rPr lang="ru-RU" dirty="0"/>
              <a:t>Друзей неуклончиво строгих</a:t>
            </a:r>
          </a:p>
          <a:p>
            <a:r>
              <a:rPr lang="ru-RU" dirty="0"/>
              <a:t>В соблазнах изменчивых дней.</a:t>
            </a:r>
          </a:p>
          <a:p>
            <a:endParaRPr lang="ru-RU" dirty="0"/>
          </a:p>
          <a:p>
            <a:r>
              <a:rPr lang="ru-RU" dirty="0"/>
              <a:t>Я пью за здоровье далеких,</a:t>
            </a:r>
          </a:p>
          <a:p>
            <a:r>
              <a:rPr lang="ru-RU" dirty="0"/>
              <a:t>Далеких, но милых друзей,</a:t>
            </a:r>
          </a:p>
          <a:p>
            <a:r>
              <a:rPr lang="ru-RU" dirty="0"/>
              <a:t>Друзей, как и я, одиноких</a:t>
            </a:r>
          </a:p>
          <a:p>
            <a:r>
              <a:rPr lang="ru-RU" dirty="0"/>
              <a:t>Средь чуждых сердцам их людей.</a:t>
            </a:r>
          </a:p>
          <a:p>
            <a:endParaRPr lang="ru-RU" dirty="0"/>
          </a:p>
          <a:p>
            <a:r>
              <a:rPr lang="ru-RU" dirty="0"/>
              <a:t>В мой кубок с вином льются слезы,</a:t>
            </a:r>
          </a:p>
          <a:p>
            <a:r>
              <a:rPr lang="ru-RU" dirty="0"/>
              <a:t>Но сладок и чист их поток;</a:t>
            </a:r>
          </a:p>
          <a:p>
            <a:r>
              <a:rPr lang="ru-RU" dirty="0"/>
              <a:t>Так, с алыми - черные розы</a:t>
            </a:r>
          </a:p>
          <a:p>
            <a:r>
              <a:rPr lang="ru-RU" dirty="0"/>
              <a:t>Вплелись в мой застольный венок.</a:t>
            </a:r>
          </a:p>
          <a:p>
            <a:endParaRPr lang="ru-RU" dirty="0"/>
          </a:p>
          <a:p>
            <a:r>
              <a:rPr lang="ru-RU" dirty="0"/>
              <a:t>Мой кубок за здравье не многих,</a:t>
            </a:r>
          </a:p>
          <a:p>
            <a:r>
              <a:rPr lang="ru-RU" dirty="0"/>
              <a:t>Не многих, но верных друзей,</a:t>
            </a:r>
          </a:p>
          <a:p>
            <a:r>
              <a:rPr lang="ru-RU" dirty="0"/>
              <a:t>Друзей неуклончиво строгих</a:t>
            </a:r>
          </a:p>
          <a:p>
            <a:r>
              <a:rPr lang="ru-RU" dirty="0"/>
              <a:t>В соблазнах изменчивых дней;</a:t>
            </a:r>
          </a:p>
          <a:p>
            <a:endParaRPr lang="ru-RU" dirty="0"/>
          </a:p>
          <a:p>
            <a:r>
              <a:rPr lang="ru-RU" dirty="0"/>
              <a:t>За здравье и ближних далеких,</a:t>
            </a:r>
          </a:p>
          <a:p>
            <a:r>
              <a:rPr lang="ru-RU" dirty="0"/>
              <a:t>Далеких, но сердцу родных,</a:t>
            </a:r>
          </a:p>
          <a:p>
            <a:r>
              <a:rPr lang="ru-RU" dirty="0"/>
              <a:t>И в память друзей одиноких,</a:t>
            </a:r>
          </a:p>
          <a:p>
            <a:r>
              <a:rPr lang="ru-RU" dirty="0"/>
              <a:t>Почивших в могилах немых.</a:t>
            </a:r>
          </a:p>
          <a:p>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364088" y="1637928"/>
            <a:ext cx="2736304" cy="33752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7847041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И</a:t>
            </a:r>
            <a:r>
              <a:rPr lang="ru-RU" sz="3200" dirty="0" smtClean="0"/>
              <a:t>нформационные ресурсы:</a:t>
            </a:r>
            <a:endParaRPr lang="ru-RU" sz="3200" dirty="0"/>
          </a:p>
        </p:txBody>
      </p:sp>
      <p:sp>
        <p:nvSpPr>
          <p:cNvPr id="3" name="Объект 2"/>
          <p:cNvSpPr>
            <a:spLocks noGrp="1"/>
          </p:cNvSpPr>
          <p:nvPr>
            <p:ph idx="1"/>
          </p:nvPr>
        </p:nvSpPr>
        <p:spPr/>
        <p:txBody>
          <a:bodyPr/>
          <a:lstStyle/>
          <a:p>
            <a:r>
              <a:rPr lang="en-US" dirty="0" smtClean="0"/>
              <a:t>all-</a:t>
            </a:r>
            <a:r>
              <a:rPr lang="en-US" dirty="0" err="1" smtClean="0"/>
              <a:t>biography.ru›alpha</a:t>
            </a:r>
            <a:r>
              <a:rPr lang="en-US" dirty="0" smtClean="0"/>
              <a:t>/z/</a:t>
            </a:r>
            <a:r>
              <a:rPr lang="en-US" dirty="0" err="1" smtClean="0"/>
              <a:t>zhukovskij-vasilij</a:t>
            </a:r>
            <a:endParaRPr lang="ru-RU" dirty="0"/>
          </a:p>
          <a:p>
            <a:r>
              <a:rPr lang="en-US" dirty="0"/>
              <a:t>kostyor.ru›</a:t>
            </a:r>
            <a:r>
              <a:rPr lang="ru-RU" dirty="0" err="1" smtClean="0"/>
              <a:t>Биографии›Вяземский</a:t>
            </a:r>
            <a:endParaRPr lang="ru-RU" dirty="0" smtClean="0"/>
          </a:p>
          <a:p>
            <a:r>
              <a:rPr lang="en-US" dirty="0"/>
              <a:t>bobych.ru›</a:t>
            </a:r>
            <a:r>
              <a:rPr lang="ru-RU" dirty="0"/>
              <a:t>Биографии›</a:t>
            </a:r>
            <a:r>
              <a:rPr lang="en-US" dirty="0" smtClean="0"/>
              <a:t>delvig2.html</a:t>
            </a:r>
            <a:endParaRPr lang="ru-RU" dirty="0" smtClean="0"/>
          </a:p>
          <a:p>
            <a:r>
              <a:rPr lang="ru-RU" dirty="0" err="1"/>
              <a:t>litra.ru›Лучшие</a:t>
            </a:r>
            <a:r>
              <a:rPr lang="ru-RU" dirty="0"/>
              <a:t> биографии</a:t>
            </a:r>
            <a:r>
              <a:rPr lang="ru-RU" dirty="0" smtClean="0"/>
              <a:t>›…</a:t>
            </a:r>
          </a:p>
          <a:p>
            <a:r>
              <a:rPr lang="en-US" dirty="0"/>
              <a:t>slovo.ws›</a:t>
            </a:r>
            <a:r>
              <a:rPr lang="ru-RU" dirty="0" err="1" smtClean="0"/>
              <a:t>Биографии›Баратынский</a:t>
            </a:r>
            <a:endParaRPr lang="ru-RU" dirty="0" smtClean="0"/>
          </a:p>
          <a:p>
            <a:r>
              <a:rPr lang="ru-RU" dirty="0"/>
              <a:t>ppt4web.ru›Презентации по </a:t>
            </a:r>
            <a:r>
              <a:rPr lang="ru-RU" dirty="0" err="1"/>
              <a:t>Литературе›Поэты</a:t>
            </a:r>
            <a:r>
              <a:rPr lang="ru-RU" dirty="0"/>
              <a:t> пушкинской поры </a:t>
            </a:r>
            <a:endParaRPr lang="ru-RU" dirty="0" smtClean="0"/>
          </a:p>
          <a:p>
            <a:r>
              <a:rPr lang="en-US" dirty="0"/>
              <a:t>ru.wikipedia.org›</a:t>
            </a:r>
            <a:r>
              <a:rPr lang="ru-RU" dirty="0"/>
              <a:t>Поэты пушкинской поры</a:t>
            </a:r>
          </a:p>
        </p:txBody>
      </p:sp>
    </p:spTree>
    <p:extLst>
      <p:ext uri="{BB962C8B-B14F-4D97-AF65-F5344CB8AC3E}">
        <p14:creationId xmlns:p14="http://schemas.microsoft.com/office/powerpoint/2010/main" xmlns="" val="2103509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476672"/>
            <a:ext cx="8229600" cy="5472608"/>
          </a:xfrm>
        </p:spPr>
        <p:txBody>
          <a:bodyPr>
            <a:normAutofit fontScale="62500" lnSpcReduction="20000"/>
          </a:bodyPr>
          <a:lstStyle/>
          <a:p>
            <a:r>
              <a:rPr lang="ru-RU" sz="2600" dirty="0"/>
              <a:t>Первая треть XIX века — период расцвета русской поэзии. Именно она, а не проза (это произойдет позднее) определяла развитие русской литературы. Вместе с А.С. Пушкиным творили его современники — </a:t>
            </a:r>
            <a:r>
              <a:rPr lang="ru-RU" sz="2600" dirty="0" smtClean="0"/>
              <a:t>поэты </a:t>
            </a:r>
            <a:r>
              <a:rPr lang="ru-RU" sz="2600" dirty="0"/>
              <a:t>пушкинской поры. Но прежде чем говорить о них, необходимо </a:t>
            </a:r>
            <a:r>
              <a:rPr lang="ru-RU" sz="2600" dirty="0" smtClean="0"/>
              <a:t>уяснить </a:t>
            </a:r>
            <a:r>
              <a:rPr lang="ru-RU" sz="2600" dirty="0"/>
              <a:t>само понятие «пушкинская пора». Если границы определять </a:t>
            </a:r>
            <a:r>
              <a:rPr lang="ru-RU" sz="2600" dirty="0" smtClean="0"/>
              <a:t>формально</a:t>
            </a:r>
            <a:r>
              <a:rPr lang="ru-RU" sz="2600" dirty="0"/>
              <a:t>, то все поэты, писавшие в период жизни А.С. Пушкина, 1799— 1837, включаются в этот круг.</a:t>
            </a:r>
          </a:p>
          <a:p>
            <a:r>
              <a:rPr lang="ru-RU" sz="2600" dirty="0"/>
              <a:t>Но логика подсказывает, что период </a:t>
            </a:r>
            <a:r>
              <a:rPr lang="ru-RU" sz="2600" dirty="0" smtClean="0"/>
              <a:t>следует </a:t>
            </a:r>
            <a:r>
              <a:rPr lang="ru-RU" sz="2600" dirty="0"/>
              <a:t>ограничивать тем временем, когда пушкинская поэзия стала </a:t>
            </a:r>
            <a:r>
              <a:rPr lang="ru-RU" sz="2600" dirty="0" smtClean="0"/>
              <a:t>известна </a:t>
            </a:r>
            <a:r>
              <a:rPr lang="ru-RU" sz="2600" dirty="0"/>
              <a:t>читателям. Литературный дебют Пушкина состоялся в 1814 году. Стихи до последних дней жизни поэта были неотъемлемой частью его творчества. Таким образом, границы поэзии пушкинской поры </a:t>
            </a:r>
            <a:r>
              <a:rPr lang="ru-RU" sz="2600" dirty="0" smtClean="0"/>
              <a:t>определяются </a:t>
            </a:r>
            <a:r>
              <a:rPr lang="ru-RU" sz="2600" dirty="0"/>
              <a:t>1814—1837 годами. Старшие современники — В.А. Жуковский, К.Н. Батюшков, П.А. </a:t>
            </a:r>
            <a:r>
              <a:rPr lang="ru-RU" sz="2600" dirty="0" err="1"/>
              <a:t>Катенин</a:t>
            </a:r>
            <a:r>
              <a:rPr lang="ru-RU" sz="2600" dirty="0"/>
              <a:t>, Д. В. Давыдов, — сформировавшиеся как поэты в более раннюю эпоху, оказывали влияние на молодого </a:t>
            </a:r>
            <a:r>
              <a:rPr lang="ru-RU" sz="2600" dirty="0" smtClean="0"/>
              <a:t>Пушкина</a:t>
            </a:r>
            <a:r>
              <a:rPr lang="ru-RU" sz="2600" dirty="0"/>
              <a:t>. Ровесники и младшее поколение современников, напротив, </a:t>
            </a:r>
            <a:r>
              <a:rPr lang="ru-RU" sz="2600" dirty="0" smtClean="0"/>
              <a:t>усваивали </a:t>
            </a:r>
            <a:r>
              <a:rPr lang="ru-RU" sz="2600" dirty="0"/>
              <a:t>пушкинский поэтический опыт, развивая его в своем творчестве.</a:t>
            </a:r>
          </a:p>
          <a:p>
            <a:r>
              <a:rPr lang="ru-RU" sz="2600" dirty="0"/>
              <a:t> </a:t>
            </a:r>
            <a:r>
              <a:rPr lang="ru-RU" sz="2600" dirty="0" smtClean="0"/>
              <a:t>Составной </a:t>
            </a:r>
            <a:r>
              <a:rPr lang="ru-RU" sz="2600" dirty="0"/>
              <a:t>частью понятия «пушкинская пора» является «пушкинская плеяда» — круг, включающий в себя поэтов, лично знавших А. С. Пушкина и близких ему по художественным взглядам. Здесь общение происходило на творческом, так и на личностно-дружеском уровне. К поэтам «пушкинской плеяды» и относятся Д. В. Давыдов,  А.А. </a:t>
            </a:r>
            <a:r>
              <a:rPr lang="ru-RU" sz="2600" dirty="0" err="1"/>
              <a:t>Дельвиг</a:t>
            </a:r>
            <a:r>
              <a:rPr lang="ru-RU" sz="2600" dirty="0"/>
              <a:t>, </a:t>
            </a:r>
            <a:r>
              <a:rPr lang="ru-RU" sz="2600" dirty="0" err="1"/>
              <a:t>Е.А.Баратынский</a:t>
            </a:r>
            <a:r>
              <a:rPr lang="ru-RU" sz="2600" dirty="0"/>
              <a:t>, </a:t>
            </a:r>
            <a:r>
              <a:rPr lang="ru-RU" sz="2600" dirty="0" err="1"/>
              <a:t>П.А.Вяземский</a:t>
            </a:r>
            <a:r>
              <a:rPr lang="ru-RU" sz="2600" dirty="0"/>
              <a:t>.</a:t>
            </a:r>
          </a:p>
          <a:p>
            <a:endParaRPr lang="ru-RU" dirty="0"/>
          </a:p>
        </p:txBody>
      </p:sp>
    </p:spTree>
    <p:extLst>
      <p:ext uri="{BB962C8B-B14F-4D97-AF65-F5344CB8AC3E}">
        <p14:creationId xmlns:p14="http://schemas.microsoft.com/office/powerpoint/2010/main" xmlns="" val="25409512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692696"/>
            <a:ext cx="8229600" cy="5314595"/>
          </a:xfrm>
        </p:spPr>
        <p:txBody>
          <a:bodyPr>
            <a:noAutofit/>
          </a:bodyPr>
          <a:lstStyle/>
          <a:p>
            <a:r>
              <a:rPr lang="ru-RU" sz="1800" dirty="0"/>
              <a:t>В 1859 году замечательный русский критик Аполлон Григорьев произнёс фразу, которая впоследствии стала крылатой: «Пушкин – наше всё…».  Но в  постановке и решении важнейших проблем в литературе начала 19 века  Пушкин не был одинок. Наряду с ним и вокруг него действовала целая плеяда замечательных писателей: здесь и старшие по возрасту поэты, у которых Пушкин многое воспринял и усвоил, здесь его ровесники, и совсем ещё юноши, вроде Дмитрия Веневитинова.  Прежде чем приступим к знакомству с поэтами пушкинского окружения, выясним сначала, а что же это за   время такое – эпоха пушкинской поры,  послушаем историческую справку. «Время, когда жил и творил </a:t>
            </a:r>
            <a:r>
              <a:rPr lang="ru-RU" sz="1800" dirty="0" err="1"/>
              <a:t>А.С.Пушкин</a:t>
            </a:r>
            <a:r>
              <a:rPr lang="ru-RU" sz="1800" dirty="0"/>
              <a:t> – сложное время. Это время гигантских общественных потрясений, когда рушился феодально-средневековый мир и на его обломках возникал и утверждался капиталистический строй. Это время ещё устойчивого крепостничества, это время отечественной войны 1812 года. Наполеон. Кутузов. Горит Москва. Это время зарождения тайных политических обществ, время разгрома декабрьского восстания 1825 года, это время страшной реакции Николаевской </a:t>
            </a:r>
            <a:r>
              <a:rPr lang="ru-RU" sz="1800" dirty="0" smtClean="0"/>
              <a:t>России».</a:t>
            </a:r>
            <a:endParaRPr lang="ru-RU" sz="1800" dirty="0"/>
          </a:p>
        </p:txBody>
      </p:sp>
    </p:spTree>
    <p:extLst>
      <p:ext uri="{BB962C8B-B14F-4D97-AF65-F5344CB8AC3E}">
        <p14:creationId xmlns:p14="http://schemas.microsoft.com/office/powerpoint/2010/main" xmlns="" val="41803171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7239000" cy="5688632"/>
          </a:xfrm>
        </p:spPr>
        <p:txBody>
          <a:bodyPr>
            <a:normAutofit/>
          </a:bodyPr>
          <a:lstStyle/>
          <a:p>
            <a:r>
              <a:rPr lang="ru-RU" dirty="0"/>
              <a:t>И в то же время первая треть 19 века – это яркий период расцвета русской поэзии.  Целый фейерверк имён подарила эта эпоха русской литературе. Ещё пишут свои строгие, возвышенные оды классицисты, достиг расцвета сентиментализм, на литературную сцену выходят молодые романтики, появляются первые плоды  реализма. Именно в это время возникают литературные салоны. Самым популярным был салон Зинаиды Волконской, где собирался </a:t>
            </a:r>
            <a:r>
              <a:rPr lang="ru-RU" dirty="0" smtClean="0"/>
              <a:t>весь «цвет </a:t>
            </a:r>
            <a:r>
              <a:rPr lang="ru-RU" dirty="0"/>
              <a:t>московской литературы» </a:t>
            </a:r>
          </a:p>
          <a:p>
            <a:endParaRPr lang="ru-RU" dirty="0"/>
          </a:p>
        </p:txBody>
      </p:sp>
    </p:spTree>
    <p:extLst>
      <p:ext uri="{BB962C8B-B14F-4D97-AF65-F5344CB8AC3E}">
        <p14:creationId xmlns:p14="http://schemas.microsoft.com/office/powerpoint/2010/main" xmlns="" val="34838052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Евгений Абрамович Боратынский</a:t>
            </a:r>
            <a:endParaRPr lang="ru-RU" dirty="0"/>
          </a:p>
        </p:txBody>
      </p:sp>
      <p:sp>
        <p:nvSpPr>
          <p:cNvPr id="3" name="Объект 2"/>
          <p:cNvSpPr>
            <a:spLocks noGrp="1"/>
          </p:cNvSpPr>
          <p:nvPr>
            <p:ph idx="1"/>
          </p:nvPr>
        </p:nvSpPr>
        <p:spPr/>
        <p:txBody>
          <a:bodyPr>
            <a:noAutofit/>
          </a:bodyPr>
          <a:lstStyle/>
          <a:p>
            <a:r>
              <a:rPr lang="ru-RU" sz="2000" dirty="0"/>
              <a:t>Любовь и дружба</a:t>
            </a:r>
          </a:p>
          <a:p>
            <a:endParaRPr lang="ru-RU" sz="2000" dirty="0"/>
          </a:p>
          <a:p>
            <a:r>
              <a:rPr lang="ru-RU" sz="2000" dirty="0" smtClean="0"/>
              <a:t>Альбом</a:t>
            </a:r>
            <a:endParaRPr lang="ru-RU" sz="2000" dirty="0"/>
          </a:p>
          <a:p>
            <a:r>
              <a:rPr lang="ru-RU" sz="2000" dirty="0"/>
              <a:t>Любовь и дружбу различают,</a:t>
            </a:r>
          </a:p>
          <a:p>
            <a:r>
              <a:rPr lang="ru-RU" sz="2000" dirty="0"/>
              <a:t>Но как же различить хотят?</a:t>
            </a:r>
          </a:p>
          <a:p>
            <a:r>
              <a:rPr lang="ru-RU" sz="2000" dirty="0"/>
              <a:t>Их </a:t>
            </a:r>
            <a:r>
              <a:rPr lang="ru-RU" sz="2000" dirty="0" err="1"/>
              <a:t>приобресть</a:t>
            </a:r>
            <a:r>
              <a:rPr lang="ru-RU" sz="2000" dirty="0"/>
              <a:t> равно желают,</a:t>
            </a:r>
          </a:p>
          <a:p>
            <a:r>
              <a:rPr lang="ru-RU" sz="2000" dirty="0"/>
              <a:t>Лишь нам скрывать одну велят.</a:t>
            </a:r>
          </a:p>
          <a:p>
            <a:r>
              <a:rPr lang="ru-RU" sz="2000" dirty="0"/>
              <a:t>Пустая мысль! Обман напрасный!</a:t>
            </a:r>
          </a:p>
          <a:p>
            <a:r>
              <a:rPr lang="ru-RU" sz="2000" dirty="0"/>
              <a:t>Бывает дружба нежной, страстной,</a:t>
            </a:r>
          </a:p>
          <a:p>
            <a:r>
              <a:rPr lang="ru-RU" sz="2000" dirty="0"/>
              <a:t>Стесняет сердце, движет кровь,</a:t>
            </a:r>
          </a:p>
          <a:p>
            <a:r>
              <a:rPr lang="ru-RU" sz="2000" dirty="0"/>
              <a:t>И хоть таит свой огнь опасный,</a:t>
            </a:r>
          </a:p>
          <a:p>
            <a:r>
              <a:rPr lang="ru-RU" sz="2000" dirty="0"/>
              <a:t>Но с девушкой она прекрасной</a:t>
            </a:r>
          </a:p>
          <a:p>
            <a:r>
              <a:rPr lang="ru-RU" sz="2000" dirty="0"/>
              <a:t>Всегда похожа на любовь.</a:t>
            </a:r>
          </a:p>
          <a:p>
            <a:endParaRPr lang="ru-RU" sz="2000"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148064" y="1609724"/>
            <a:ext cx="3826396" cy="448357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1496965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88640"/>
            <a:ext cx="7239000" cy="6267096"/>
          </a:xfrm>
        </p:spPr>
        <p:txBody>
          <a:bodyPr>
            <a:normAutofit fontScale="62500" lnSpcReduction="20000"/>
          </a:bodyPr>
          <a:lstStyle/>
          <a:p>
            <a:r>
              <a:rPr lang="ru-RU" dirty="0"/>
              <a:t>Евгений Абрамович Баратынский (1800 - 1844) - русский поэт. </a:t>
            </a:r>
          </a:p>
          <a:p>
            <a:r>
              <a:rPr lang="ru-RU" dirty="0"/>
              <a:t>Родился 19 февраля (2 марта по н. с.) в селе </a:t>
            </a:r>
            <a:r>
              <a:rPr lang="ru-RU" dirty="0" err="1"/>
              <a:t>Мара</a:t>
            </a:r>
            <a:r>
              <a:rPr lang="ru-RU" dirty="0"/>
              <a:t> Тамбовской губернии в небогатой дворянской семье. Происходил из древнего польского рода, с к. XVII в. обосновавшегося в России. Отец Баратынского был </a:t>
            </a:r>
            <a:r>
              <a:rPr lang="ru-RU" dirty="0" smtClean="0"/>
              <a:t>светским </a:t>
            </a:r>
            <a:r>
              <a:rPr lang="ru-RU" dirty="0"/>
              <a:t>генерал-лейтенантом Павла I, мать — фрейлиной императрицы Марии Федоровны. В 1810 умер отец Баратынского, и его воспитанием занялась мать. Из немецкого пансиона Баратынский перешел в 1812 г. в Петербургский Пажеский корпус, из которого в 1816 его исключили за не совсем безобидные мальчишеские проделки (кража) без права поступления на какую-либо службу, кроме солдатской. Это происшествие сильно подействовало на юношу; он признавался позднее, что в ту пору «сто раз был готов лишить себя жизни». Бесспорно, позор, пережитый поэтом, оказал влияние на выработку пессимистического его миросозерцания.</a:t>
            </a:r>
          </a:p>
          <a:p>
            <a:r>
              <a:rPr lang="ru-RU" dirty="0"/>
              <a:t>В 1819 он был зачислен рядовым в петербургский лейб-гвардии егерский полк. В это время он познакомился с </a:t>
            </a:r>
            <a:r>
              <a:rPr lang="ru-RU" dirty="0" err="1"/>
              <a:t>Дельвигом</a:t>
            </a:r>
            <a:r>
              <a:rPr lang="ru-RU" dirty="0"/>
              <a:t>, не только нравственно поддержавшим его, но и оценившим его поэтическое дарование. Тогда же он завязал приятельские отношения </a:t>
            </a:r>
            <a:r>
              <a:rPr lang="ru-RU" dirty="0" smtClean="0"/>
              <a:t>с Пушкиным </a:t>
            </a:r>
            <a:r>
              <a:rPr lang="ru-RU" dirty="0"/>
              <a:t>и Кюхельбекером. </a:t>
            </a:r>
          </a:p>
          <a:p>
            <a:r>
              <a:rPr lang="ru-RU" dirty="0"/>
              <a:t>Благодаря </a:t>
            </a:r>
            <a:r>
              <a:rPr lang="ru-RU" dirty="0" err="1" smtClean="0"/>
              <a:t>Дельвигу</a:t>
            </a:r>
            <a:r>
              <a:rPr lang="ru-RU" dirty="0" smtClean="0"/>
              <a:t>, </a:t>
            </a:r>
            <a:r>
              <a:rPr lang="ru-RU" dirty="0"/>
              <a:t>в печати появились первые произведения Баратынского: послания "К </a:t>
            </a:r>
            <a:r>
              <a:rPr lang="ru-RU" dirty="0" err="1"/>
              <a:t>Креницину</a:t>
            </a:r>
            <a:r>
              <a:rPr lang="ru-RU" dirty="0"/>
              <a:t>", "</a:t>
            </a:r>
            <a:r>
              <a:rPr lang="ru-RU" dirty="0" err="1"/>
              <a:t>Дельвигу</a:t>
            </a:r>
            <a:r>
              <a:rPr lang="ru-RU" dirty="0"/>
              <a:t>", "К Кюхельбекеру", элегии, мадригалы, эпиграммы. В 1820 выпущена поэма "Пиры", принесшая автору большой успех. </a:t>
            </a:r>
          </a:p>
          <a:p>
            <a:r>
              <a:rPr lang="ru-RU" dirty="0"/>
              <a:t>В 1820-1826 Баратынский служил в Финляндии, много писал. Видное место в его творчестве этой поры занимает элегия: "Финляндия", "Разуверение" ("Не искушай меня без нужды...), положенное на музыку М. Глинкой, "Водопад", "Две доли", "Истина", "Признание" и др. Попытки друзей добиться офицерского звания для Баратынского долго наталкивались на отказ императора. </a:t>
            </a:r>
          </a:p>
        </p:txBody>
      </p:sp>
    </p:spTree>
    <p:extLst>
      <p:ext uri="{BB962C8B-B14F-4D97-AF65-F5344CB8AC3E}">
        <p14:creationId xmlns:p14="http://schemas.microsoft.com/office/powerpoint/2010/main" xmlns="" val="32600093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60648"/>
            <a:ext cx="7239000" cy="6195088"/>
          </a:xfrm>
        </p:spPr>
        <p:txBody>
          <a:bodyPr>
            <a:normAutofit fontScale="55000" lnSpcReduction="20000"/>
          </a:bodyPr>
          <a:lstStyle/>
          <a:p>
            <a:r>
              <a:rPr lang="ru-RU" dirty="0"/>
              <a:t>Причиной был независимый характер творчества и оппозиционные высказывания поэта.</a:t>
            </a:r>
          </a:p>
          <a:p>
            <a:r>
              <a:rPr lang="ru-RU" dirty="0"/>
              <a:t>Он не был декабристом, но и его захватили идеи, которые получили воплощение в деятельности тайных обществ. Его политическая оппозиционность проявилась в элегии "Буря" (1825), в эпиграмме на Аракчеева, а позднее в "Стансах" (1828). </a:t>
            </a:r>
          </a:p>
          <a:p>
            <a:r>
              <a:rPr lang="ru-RU" dirty="0"/>
              <a:t>В апреле 1825 г. Баратынский наконец был произведен в офицеры, что давало ему возможность распоряжаться своей судьбой. Он вышел в отставку, женился и поселился в Москве, где в 1827 вышло в свет собрание его стихотворений - итог первой половины его творчества.</a:t>
            </a:r>
          </a:p>
          <a:p>
            <a:r>
              <a:rPr lang="ru-RU" dirty="0"/>
              <a:t>После разгрома восстания декабристов круто изменилась общественная жизнь в России, что наложило отпечаток и на поэзию Баратынского. На первый план у него теперь вышло философское начало, темы великой скорби, одиночества, прославление смерти как "разрешенья всех цепей" ("Последняя смерть", "Смерть", "Недоносок", "На что вы, дни", "К чему невольнику мечтания свободы?.."). </a:t>
            </a:r>
          </a:p>
          <a:p>
            <a:r>
              <a:rPr lang="ru-RU" dirty="0"/>
              <a:t>В 1832 начал издаваться журнал "Европеец", и Баратынский стал одним из самых активных его авторов. После закрытия журнала (вышло всего два номера) он впал в безысходную тоску. </a:t>
            </a:r>
          </a:p>
          <a:p>
            <a:r>
              <a:rPr lang="ru-RU" dirty="0"/>
              <a:t>В 1835 вышло второе издание его произведений, которое казалось тогда итогом его творческого пути. Но последней книгой Баратынского стал сборник "Сумерки" (1842), в котором были объединены стихотворения второй половины 1830-х - начала 1840-х. </a:t>
            </a:r>
          </a:p>
          <a:p>
            <a:r>
              <a:rPr lang="ru-RU" dirty="0"/>
              <a:t>В 1843 поэт поехал за границу. Полгода он провел в Париже, встречаясь с писателями и общественными деятелями Франции. В стихотворениях Баратынского той поры ("Пироскаф", 1844) появились бодрость и вера в будущее. </a:t>
            </a:r>
          </a:p>
          <a:p>
            <a:r>
              <a:rPr lang="ru-RU" dirty="0"/>
              <a:t>Смерть помешала началу нового этапа творчества поэта. В Неаполе он заболел и скоропостижно скончался 29 июня (11 июля </a:t>
            </a:r>
            <a:r>
              <a:rPr lang="ru-RU" dirty="0" err="1"/>
              <a:t>н.с</a:t>
            </a:r>
            <a:r>
              <a:rPr lang="ru-RU" dirty="0"/>
              <a:t>.) 1844. </a:t>
            </a:r>
          </a:p>
          <a:p>
            <a:r>
              <a:rPr lang="ru-RU" dirty="0"/>
              <a:t>Тело Баратынского было перевезено в Петербург и предано земле.</a:t>
            </a:r>
          </a:p>
          <a:p>
            <a:endParaRPr lang="ru-RU" dirty="0"/>
          </a:p>
        </p:txBody>
      </p:sp>
    </p:spTree>
    <p:extLst>
      <p:ext uri="{BB962C8B-B14F-4D97-AF65-F5344CB8AC3E}">
        <p14:creationId xmlns:p14="http://schemas.microsoft.com/office/powerpoint/2010/main" xmlns="" val="36356088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Е</a:t>
            </a:r>
            <a:r>
              <a:rPr lang="ru-RU" sz="2800" dirty="0" smtClean="0"/>
              <a:t>вгений </a:t>
            </a:r>
            <a:r>
              <a:rPr lang="ru-RU" sz="3200" dirty="0" smtClean="0"/>
              <a:t>А</a:t>
            </a:r>
            <a:r>
              <a:rPr lang="ru-RU" sz="2800" dirty="0" smtClean="0"/>
              <a:t>брамович </a:t>
            </a:r>
            <a:r>
              <a:rPr lang="ru-RU" sz="3200" dirty="0" smtClean="0"/>
              <a:t>Б</a:t>
            </a:r>
            <a:r>
              <a:rPr lang="ru-RU" sz="2800" dirty="0" smtClean="0"/>
              <a:t>оратынский</a:t>
            </a:r>
            <a:r>
              <a:rPr lang="ru-RU" sz="3600" dirty="0" smtClean="0"/>
              <a:t> </a:t>
            </a:r>
            <a:endParaRPr lang="ru-RU" sz="3600" dirty="0"/>
          </a:p>
        </p:txBody>
      </p:sp>
      <p:sp>
        <p:nvSpPr>
          <p:cNvPr id="3" name="Объект 2"/>
          <p:cNvSpPr>
            <a:spLocks noGrp="1"/>
          </p:cNvSpPr>
          <p:nvPr>
            <p:ph idx="1"/>
          </p:nvPr>
        </p:nvSpPr>
        <p:spPr/>
        <p:txBody>
          <a:bodyPr/>
          <a:lstStyle/>
          <a:p>
            <a:pPr marL="0" indent="0">
              <a:buNone/>
            </a:pPr>
            <a:r>
              <a:rPr lang="ru-RU" sz="2400" dirty="0"/>
              <a:t>Поцелуй</a:t>
            </a:r>
          </a:p>
          <a:p>
            <a:r>
              <a:rPr lang="ru-RU" sz="2400" dirty="0"/>
              <a:t>Сей поцелуй, дарованный тобой,</a:t>
            </a:r>
          </a:p>
          <a:p>
            <a:r>
              <a:rPr lang="ru-RU" sz="2400" dirty="0"/>
              <a:t>Преследует мое воображенье:</a:t>
            </a:r>
          </a:p>
          <a:p>
            <a:r>
              <a:rPr lang="ru-RU" sz="2400" dirty="0"/>
              <a:t>И в шуме дня, и в тишине ночной</a:t>
            </a:r>
          </a:p>
          <a:p>
            <a:r>
              <a:rPr lang="ru-RU" sz="2400" dirty="0"/>
              <a:t>Я чувствую его </a:t>
            </a:r>
            <a:r>
              <a:rPr lang="ru-RU" sz="2400" dirty="0" err="1"/>
              <a:t>напечатленье</a:t>
            </a:r>
            <a:r>
              <a:rPr lang="ru-RU" sz="2400" dirty="0"/>
              <a:t>!</a:t>
            </a:r>
          </a:p>
          <a:p>
            <a:r>
              <a:rPr lang="ru-RU" sz="2400" dirty="0"/>
              <a:t>Сойдет ли сон и взор сомкнет ли мой,-</a:t>
            </a:r>
          </a:p>
          <a:p>
            <a:r>
              <a:rPr lang="ru-RU" sz="2400" dirty="0"/>
              <a:t>Мне снишься ты, мне снится наслажденье!</a:t>
            </a:r>
          </a:p>
          <a:p>
            <a:r>
              <a:rPr lang="ru-RU" sz="2400" dirty="0"/>
              <a:t>Обман исчез, нет счастья! и со мной</a:t>
            </a:r>
          </a:p>
          <a:p>
            <a:r>
              <a:rPr lang="ru-RU" sz="2400" dirty="0"/>
              <a:t>Одна любовь, одно изнеможенье.</a:t>
            </a:r>
          </a:p>
          <a:p>
            <a:endParaRPr lang="ru-RU" dirty="0"/>
          </a:p>
        </p:txBody>
      </p:sp>
    </p:spTree>
    <p:extLst>
      <p:ext uri="{BB962C8B-B14F-4D97-AF65-F5344CB8AC3E}">
        <p14:creationId xmlns:p14="http://schemas.microsoft.com/office/powerpoint/2010/main" xmlns="" val="26832811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Василий Андреевич Жуковский</a:t>
            </a:r>
            <a:endParaRPr lang="ru-RU" dirty="0"/>
          </a:p>
        </p:txBody>
      </p:sp>
      <p:sp>
        <p:nvSpPr>
          <p:cNvPr id="3" name="Объект 2"/>
          <p:cNvSpPr>
            <a:spLocks noGrp="1"/>
          </p:cNvSpPr>
          <p:nvPr>
            <p:ph idx="1"/>
          </p:nvPr>
        </p:nvSpPr>
        <p:spPr/>
        <p:txBody>
          <a:bodyPr>
            <a:normAutofit fontScale="85000" lnSpcReduction="20000"/>
          </a:bodyPr>
          <a:lstStyle/>
          <a:p>
            <a:r>
              <a:rPr lang="ru-RU" dirty="0"/>
              <a:t>БЛИЗОСТЬ ВЕСНЫ</a:t>
            </a:r>
          </a:p>
          <a:p>
            <a:endParaRPr lang="ru-RU" dirty="0"/>
          </a:p>
          <a:p>
            <a:endParaRPr lang="ru-RU" dirty="0"/>
          </a:p>
          <a:p>
            <a:endParaRPr lang="ru-RU" dirty="0"/>
          </a:p>
          <a:p>
            <a:r>
              <a:rPr lang="ru-RU" dirty="0"/>
              <a:t>На небе тишина;</a:t>
            </a:r>
          </a:p>
          <a:p>
            <a:r>
              <a:rPr lang="ru-RU" dirty="0"/>
              <a:t>Таинственно луна</a:t>
            </a:r>
          </a:p>
          <a:p>
            <a:r>
              <a:rPr lang="ru-RU" dirty="0"/>
              <a:t>Сквозь тонкий пар сияет;</a:t>
            </a:r>
          </a:p>
          <a:p>
            <a:r>
              <a:rPr lang="ru-RU" dirty="0"/>
              <a:t>Звезда любви играет</a:t>
            </a:r>
          </a:p>
          <a:p>
            <a:r>
              <a:rPr lang="ru-RU" dirty="0"/>
              <a:t>Над темною горой; </a:t>
            </a:r>
          </a:p>
          <a:p>
            <a:r>
              <a:rPr lang="ru-RU" dirty="0"/>
              <a:t>И в бездне голубой</a:t>
            </a:r>
          </a:p>
          <a:p>
            <a:r>
              <a:rPr lang="ru-RU" dirty="0"/>
              <a:t>Бесплотные, летая,</a:t>
            </a:r>
          </a:p>
          <a:p>
            <a:r>
              <a:rPr lang="ru-RU" dirty="0"/>
              <a:t>Чаруя, оживляя</a:t>
            </a:r>
          </a:p>
          <a:p>
            <a:r>
              <a:rPr lang="ru-RU" dirty="0"/>
              <a:t>Ночную тишину,</a:t>
            </a:r>
          </a:p>
          <a:p>
            <a:r>
              <a:rPr lang="ru-RU" dirty="0"/>
              <a:t>Приветствуют весну.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788024" y="1772816"/>
            <a:ext cx="3456384" cy="382942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8841800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118</TotalTime>
  <Words>2432</Words>
  <Application>Microsoft Office PowerPoint</Application>
  <PresentationFormat>Экран (4:3)</PresentationFormat>
  <Paragraphs>211</Paragraphs>
  <Slides>17</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Изящная</vt:lpstr>
      <vt:lpstr>. Верхоценский  филиал МБОУ Сатинской СОШ </vt:lpstr>
      <vt:lpstr>Слайд 2</vt:lpstr>
      <vt:lpstr>Слайд 3</vt:lpstr>
      <vt:lpstr>Слайд 4</vt:lpstr>
      <vt:lpstr>Евгений Абрамович Боратынский</vt:lpstr>
      <vt:lpstr>Слайд 6</vt:lpstr>
      <vt:lpstr>Слайд 7</vt:lpstr>
      <vt:lpstr>Евгений Абрамович Боратынский </vt:lpstr>
      <vt:lpstr>Василий Андреевич Жуковский</vt:lpstr>
      <vt:lpstr>Слайд 10</vt:lpstr>
      <vt:lpstr>Слайд 11</vt:lpstr>
      <vt:lpstr>Слайд 12</vt:lpstr>
      <vt:lpstr>А.А.Дельвиг</vt:lpstr>
      <vt:lpstr>Общие сведения о А.А.Дельвиге </vt:lpstr>
      <vt:lpstr>П.А.ВяземскиЙ </vt:lpstr>
      <vt:lpstr>П.А.Вяземский</vt:lpstr>
      <vt:lpstr>Информационные ресурсы: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Верхоценский  филиал МБОУ Сатинской СОШ</dc:title>
  <dc:creator>Верхоценье</dc:creator>
  <cp:lastModifiedBy>школа</cp:lastModifiedBy>
  <cp:revision>12</cp:revision>
  <dcterms:created xsi:type="dcterms:W3CDTF">2009-01-03T22:22:31Z</dcterms:created>
  <dcterms:modified xsi:type="dcterms:W3CDTF">2008-12-31T22:13:29Z</dcterms:modified>
</cp:coreProperties>
</file>