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8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C54B554-C39A-48A7-BDB8-2A74768CFC0F}" type="datetimeFigureOut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3764809-64A2-454B-8945-6E341D1A5D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3B6748-486C-4556-ABBF-F1B91DAE6CB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A4328D-288A-4E44-A431-5F44B320848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63239E0-3BD9-4D7A-8B9A-945CC3DDD6D2}" type="slidenum">
              <a:rPr lang="ru-RU" sz="1200">
                <a:latin typeface="Calibri" pitchFamily="34" charset="0"/>
              </a:rPr>
              <a:pPr algn="r"/>
              <a:t>10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8C19A-0D88-4E24-B298-499FD1BC9343}" type="datetime1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EA600-7D08-4116-A305-5456598E3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1FC84-5F05-4F70-A261-C919E6675417}" type="datetime1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05789-95EC-40E8-A4B4-8F5F5AFC95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0CC36-F572-467A-8FE6-B3B9AD10DE62}" type="datetime1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A94AC-07CB-4999-BF21-7A2F139CE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53C0E-6395-4C7E-801E-E2B8DE174BFD}" type="datetime1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8318E-2D37-4C15-A91C-22E1B9F954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3A2D9-013F-4741-A611-381E3DD6FBCB}" type="datetime1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9A06A-A674-4E68-A6B4-9E895A945E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0238F-54C5-460A-916C-43A6B21BD2EC}" type="datetime1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A3DAF-A4B9-4D4E-8ECD-E5D7B12DC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D70A-4AE6-4725-BED3-2AFF36A90BEE}" type="datetime1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26AC0-4D41-4CA8-BA40-D25ED59BA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C3A9F-B5EF-40E3-B6C4-D3398BD74A14}" type="datetime1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F5C2A-70B9-490B-892E-3682CE9668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CA3FA-4DD4-4D53-952F-83788A226DDF}" type="datetime1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CE43D-3BC5-4748-9AF8-36735A50B6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291EE-BD6B-4751-A8E6-C921F0DA719C}" type="datetime1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A87A3-5193-48B5-92B1-59D0010C5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408EB-28BF-4991-99C6-BC7C3B6A8C13}" type="datetime1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C9D2F-563C-4814-A0CD-052ADC9194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828AE-1CD6-44AE-A7D8-CCF196C37499}" type="datetime1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5F1E5-043C-4136-A938-5BD72EE7E2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041199C-1555-49BC-BB53-B5F46A47505B}" type="datetime1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BF3CAD-C2DB-4E25-A5B5-FCE708F63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wheel spokes="8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7" Type="http://schemas.openxmlformats.org/officeDocument/2006/relationships/image" Target="../media/image2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ручной ввод 3"/>
          <p:cNvSpPr/>
          <p:nvPr/>
        </p:nvSpPr>
        <p:spPr>
          <a:xfrm>
            <a:off x="-107950" y="333375"/>
            <a:ext cx="9359900" cy="1582738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Блок-схема: ручной ввод 7"/>
          <p:cNvSpPr/>
          <p:nvPr/>
        </p:nvSpPr>
        <p:spPr>
          <a:xfrm>
            <a:off x="5219700" y="5516563"/>
            <a:ext cx="3924300" cy="9366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4" name="WordArt 6"/>
          <p:cNvSpPr>
            <a:spLocks noChangeArrowheads="1" noChangeShapeType="1" noTextEdit="1"/>
          </p:cNvSpPr>
          <p:nvPr/>
        </p:nvSpPr>
        <p:spPr bwMode="auto">
          <a:xfrm rot="-191607">
            <a:off x="3311525" y="404813"/>
            <a:ext cx="5832475" cy="147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3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580000" scaled="1"/>
                </a:gradFill>
                <a:latin typeface="Times New Roman"/>
                <a:cs typeface="Times New Roman"/>
              </a:rPr>
              <a:t>П.И.Чайковский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580000" scaled="1"/>
                </a:gradFill>
                <a:latin typeface="Times New Roman"/>
                <a:cs typeface="Times New Roman"/>
              </a:rPr>
              <a:t>Опера "Черевички"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39763" y="508000"/>
            <a:ext cx="734377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Заголовок слайда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16013" y="1916113"/>
            <a:ext cx="65516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Текст слайда</a:t>
            </a: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8118475" y="6103938"/>
            <a:ext cx="576263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3F507B5-0ACB-427D-A418-A46E37CD8169}" type="slidenum">
              <a:rPr lang="ru-RU" sz="16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6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30725" name="Picture 5" descr="i-693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4813"/>
            <a:ext cx="91440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1" name="Picture 15" descr="65a97699f13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87450" y="-171450"/>
            <a:ext cx="52578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 descr="95771135_large_87e7db989a73d8eaed7dce6ffd140c4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71775" y="4414838"/>
            <a:ext cx="3311525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 descr="280a345c4d9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6092825"/>
            <a:ext cx="29162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9" descr="280a345c4d9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9388" y="6092825"/>
            <a:ext cx="277177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ручной ввод 5"/>
          <p:cNvSpPr/>
          <p:nvPr/>
        </p:nvSpPr>
        <p:spPr>
          <a:xfrm>
            <a:off x="8005763" y="5876925"/>
            <a:ext cx="1138237" cy="7207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43888" y="6054725"/>
            <a:ext cx="406400" cy="365125"/>
          </a:xfrm>
        </p:spPr>
        <p:txBody>
          <a:bodyPr/>
          <a:lstStyle/>
          <a:p>
            <a:pPr>
              <a:defRPr/>
            </a:pPr>
            <a:fld id="{11073042-A357-4C48-B69A-B8B97DC32685}" type="slidenum">
              <a:rPr lang="ru-RU" sz="1600"/>
              <a:pPr>
                <a:defRPr/>
              </a:pPr>
              <a:t>2</a:t>
            </a:fld>
            <a:endParaRPr lang="ru-RU" sz="1600" dirty="0"/>
          </a:p>
        </p:txBody>
      </p:sp>
      <p:sp>
        <p:nvSpPr>
          <p:cNvPr id="8" name="Блок-схема: ручной ввод 7"/>
          <p:cNvSpPr/>
          <p:nvPr/>
        </p:nvSpPr>
        <p:spPr>
          <a:xfrm>
            <a:off x="0" y="188913"/>
            <a:ext cx="9323388" cy="9366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с двумя усеченными противолежащими углами 8"/>
          <p:cNvSpPr/>
          <p:nvPr/>
        </p:nvSpPr>
        <p:spPr>
          <a:xfrm>
            <a:off x="539750" y="1196975"/>
            <a:ext cx="7993063" cy="2305050"/>
          </a:xfrm>
          <a:prstGeom prst="snip2DiagRect">
            <a:avLst>
              <a:gd name="adj1" fmla="val 0"/>
              <a:gd name="adj2" fmla="val 7785"/>
            </a:avLst>
          </a:prstGeom>
          <a:solidFill>
            <a:schemeClr val="lt1">
              <a:alpha val="67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>
                <a:solidFill>
                  <a:schemeClr val="tx1"/>
                </a:solidFill>
                <a:latin typeface="Arial" charset="0"/>
              </a:rPr>
              <a:t>О́пера</a:t>
            </a:r>
            <a:r>
              <a:rPr lang="ru-RU" sz="1400">
                <a:solidFill>
                  <a:schemeClr val="tx1"/>
                </a:solidFill>
                <a:latin typeface="Arial" charset="0"/>
              </a:rPr>
              <a:t>  — жанр музыкально-драматического искусства, в котором содержание воплощается средствами музыкальной драматургии, главным образом посредством вокальной музыки. Литературная основа оперы — либретто. Слово «ореrа» в переводе с итальянского буквально означает труд, сочинение. В этом музыкальном жанре слиты в единое целое поэзия и драматическое искусство, вокальная и инструментальная музыка, мимика, танцы, живопись, декорации и костюмы.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latin typeface="Arial" charset="0"/>
              </a:rPr>
              <a:t>Композитор часто пишет оперу на сюжет, заимствованный из литературы, например «Руслан и Людмила», «Евгений Онегин». Словесный текст оперы называется либретто.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latin typeface="Arial" charset="0"/>
              </a:rPr>
              <a:t>Практически каждая опера начинается увертюрой — симфоническим вступлением, которое в общих чертах знакомит слушателя с содержанием всего действия</a:t>
            </a:r>
            <a:r>
              <a:rPr lang="ru-RU" sz="2400">
                <a:solidFill>
                  <a:schemeClr val="tx1"/>
                </a:solidFill>
                <a:latin typeface="Arial" charset="0"/>
              </a:rPr>
              <a:t>.</a:t>
            </a:r>
          </a:p>
        </p:txBody>
      </p:sp>
      <p:pic>
        <p:nvPicPr>
          <p:cNvPr id="16389" name="Picture 9" descr="File:Inside Moscow Bolshoi Theat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3535363"/>
            <a:ext cx="7127875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WordArt 14"/>
          <p:cNvSpPr>
            <a:spLocks noChangeArrowheads="1" noChangeShapeType="1" noTextEdit="1"/>
          </p:cNvSpPr>
          <p:nvPr/>
        </p:nvSpPr>
        <p:spPr bwMode="auto">
          <a:xfrm>
            <a:off x="2124075" y="333375"/>
            <a:ext cx="4752975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Что же такое "Опера"?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39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ручной ввод 10"/>
          <p:cNvSpPr/>
          <p:nvPr/>
        </p:nvSpPr>
        <p:spPr>
          <a:xfrm>
            <a:off x="8005763" y="5876925"/>
            <a:ext cx="1138237" cy="7207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Блок-схема: ручной ввод 12"/>
          <p:cNvSpPr/>
          <p:nvPr/>
        </p:nvSpPr>
        <p:spPr>
          <a:xfrm>
            <a:off x="0" y="260350"/>
            <a:ext cx="9323388" cy="9366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с двумя усеченными противолежащими углами 14"/>
          <p:cNvSpPr/>
          <p:nvPr/>
        </p:nvSpPr>
        <p:spPr>
          <a:xfrm>
            <a:off x="755650" y="1444625"/>
            <a:ext cx="7488238" cy="3640138"/>
          </a:xfrm>
          <a:prstGeom prst="snip2DiagRect">
            <a:avLst>
              <a:gd name="adj1" fmla="val 0"/>
              <a:gd name="adj2" fmla="val 7785"/>
            </a:avLst>
          </a:prstGeom>
          <a:solidFill>
            <a:schemeClr val="lt1">
              <a:alpha val="67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Черевички (Кузнец Вакула)</a:t>
            </a:r>
          </a:p>
          <a:p>
            <a:pPr algn="ctr">
              <a:defRPr/>
            </a:pPr>
            <a:r>
              <a:rPr lang="ru-RU" sz="2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Комико-фантастическая опера в 4 действиях. Либретто по повести Н. В. Гоголя «Ночь перед рождеством» написано Я. Полонским.</a:t>
            </a:r>
            <a:br>
              <a:rPr lang="ru-RU" sz="2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2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Первое представление оперы (под названием «Кузнец Вакула») состоялось 24 ноября 1876 года в Петербурге на сцене Мариинского театра. После переработки исполнена под новым названием «Черевички» 19 января 1887 года в Москве на сцене Большого театра; дирижер П. И. Чайковский.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18475" y="6103938"/>
            <a:ext cx="576263" cy="365125"/>
          </a:xfrm>
        </p:spPr>
        <p:txBody>
          <a:bodyPr/>
          <a:lstStyle/>
          <a:p>
            <a:pPr>
              <a:defRPr/>
            </a:pPr>
            <a:fld id="{991ED483-09CA-4117-AD45-1A0FD1750D08}" type="slidenum">
              <a:rPr lang="ru-RU" sz="1600"/>
              <a:pPr>
                <a:defRPr/>
              </a:pPr>
              <a:t>3</a:t>
            </a:fld>
            <a:endParaRPr lang="ru-RU" sz="1600" dirty="0"/>
          </a:p>
        </p:txBody>
      </p:sp>
      <p:sp>
        <p:nvSpPr>
          <p:cNvPr id="18438" name="WordArt 8"/>
          <p:cNvSpPr>
            <a:spLocks noChangeArrowheads="1" noChangeShapeType="1" noTextEdit="1"/>
          </p:cNvSpPr>
          <p:nvPr/>
        </p:nvSpPr>
        <p:spPr bwMode="auto">
          <a:xfrm>
            <a:off x="3276600" y="404813"/>
            <a:ext cx="2376488" cy="811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Cherevichki</a:t>
            </a:r>
            <a:endParaRPr lang="ru-RU" sz="3600" kern="1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8439" name="Picture 10" descr="&amp;Pcy;&amp;iocy;&amp;tcy;&amp;rcy; &amp;CHcy;&amp;acy;&amp;jcy;&amp;kcy;&amp;ocy;&amp;vcy;&amp;scy;&amp;kcy;&amp;icy;&amp;jcy; (Pyotr Tchaikovsky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4508500"/>
            <a:ext cx="1754187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9" descr="120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4711700"/>
            <a:ext cx="2862262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11" descr="cherevichki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9475" y="4797425"/>
            <a:ext cx="21336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84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Блок-схема: ручной ввод 12"/>
          <p:cNvSpPr/>
          <p:nvPr/>
        </p:nvSpPr>
        <p:spPr>
          <a:xfrm>
            <a:off x="0" y="0"/>
            <a:ext cx="9323388" cy="9366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с двумя усеченными противолежащими углами 1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8488" cy="4637088"/>
          </a:xfrm>
          <a:custGeom>
            <a:avLst/>
            <a:gdLst>
              <a:gd name="T0" fmla="*/ 7488238 w 7488238"/>
              <a:gd name="T1" fmla="*/ 2447925 h 4895850"/>
              <a:gd name="T2" fmla="*/ 3744119 w 7488238"/>
              <a:gd name="T3" fmla="*/ 4895850 h 4895850"/>
              <a:gd name="T4" fmla="*/ 0 w 7488238"/>
              <a:gd name="T5" fmla="*/ 2447925 h 4895850"/>
              <a:gd name="T6" fmla="*/ 3744119 w 7488238"/>
              <a:gd name="T7" fmla="*/ 0 h 489585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190571 w 7488238"/>
              <a:gd name="T13" fmla="*/ 190571 h 4895850"/>
              <a:gd name="T14" fmla="*/ 7297667 w 7488238"/>
              <a:gd name="T15" fmla="*/ 4705279 h 48958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88238" h="4895850">
                <a:moveTo>
                  <a:pt x="0" y="0"/>
                </a:moveTo>
                <a:lnTo>
                  <a:pt x="7107096" y="0"/>
                </a:lnTo>
                <a:lnTo>
                  <a:pt x="7488238" y="381142"/>
                </a:lnTo>
                <a:lnTo>
                  <a:pt x="7488238" y="4895850"/>
                </a:lnTo>
                <a:lnTo>
                  <a:pt x="381142" y="4895850"/>
                </a:lnTo>
                <a:lnTo>
                  <a:pt x="0" y="451470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7058"/>
            </a:schemeClr>
          </a:solidFill>
        </p:spPr>
        <p:txBody>
          <a:bodyPr/>
          <a:lstStyle/>
          <a:p>
            <a:pPr marL="180975" indent="-180975" algn="ctr">
              <a:lnSpc>
                <a:spcPct val="80000"/>
              </a:lnSpc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Вакула, кузнец (тенор) </a:t>
            </a:r>
          </a:p>
          <a:p>
            <a:pPr marL="180975" indent="-180975" algn="ctr">
              <a:lnSpc>
                <a:spcPct val="80000"/>
              </a:lnSpc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Солоха, мать Вакулы, ведьма (меццо-сопрано) </a:t>
            </a:r>
          </a:p>
          <a:p>
            <a:pPr marL="180975" indent="-180975" algn="ctr">
              <a:lnSpc>
                <a:spcPct val="80000"/>
              </a:lnSpc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Бес из пекла, фантастическое лицо (баритон) </a:t>
            </a:r>
          </a:p>
          <a:p>
            <a:pPr marL="180975" indent="-180975" algn="ctr">
              <a:lnSpc>
                <a:spcPct val="80000"/>
              </a:lnSpc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Чуб, пожилой казак (бас) </a:t>
            </a:r>
          </a:p>
          <a:p>
            <a:pPr marL="180975" indent="-180975" algn="ctr">
              <a:lnSpc>
                <a:spcPct val="80000"/>
              </a:lnSpc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Оксана, дочь Чуба (сопрано) </a:t>
            </a:r>
          </a:p>
          <a:p>
            <a:pPr marL="180975" indent="-180975" algn="ctr">
              <a:lnSpc>
                <a:spcPct val="80000"/>
              </a:lnSpc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Пан Голова, кум Чуба (бас) </a:t>
            </a:r>
          </a:p>
          <a:p>
            <a:pPr marL="180975" indent="-180975" algn="ctr">
              <a:lnSpc>
                <a:spcPct val="80000"/>
              </a:lnSpc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Панас, кум Чуба (тенор) </a:t>
            </a:r>
          </a:p>
          <a:p>
            <a:pPr marL="180975" indent="-180975" algn="ctr">
              <a:lnSpc>
                <a:spcPct val="80000"/>
              </a:lnSpc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Школьный учитель, из бурсаков (тенор) </a:t>
            </a:r>
          </a:p>
          <a:p>
            <a:pPr marL="180975" indent="-180975" algn="ctr">
              <a:lnSpc>
                <a:spcPct val="80000"/>
              </a:lnSpc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Светлейший (баритон) </a:t>
            </a:r>
          </a:p>
          <a:p>
            <a:pPr marL="180975" indent="-180975" algn="ctr">
              <a:lnSpc>
                <a:spcPct val="80000"/>
              </a:lnSpc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Церемониймейстер (бас) </a:t>
            </a:r>
          </a:p>
          <a:p>
            <a:pPr marL="180975" indent="-180975" algn="ctr">
              <a:lnSpc>
                <a:spcPct val="80000"/>
              </a:lnSpc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Дежурный (тенор) </a:t>
            </a:r>
          </a:p>
          <a:p>
            <a:pPr marL="180975" indent="-180975" algn="ctr">
              <a:lnSpc>
                <a:spcPct val="80000"/>
              </a:lnSpc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Старый запорожец (бас) </a:t>
            </a:r>
          </a:p>
          <a:p>
            <a:pPr marL="180975" indent="-180975" algn="ctr">
              <a:lnSpc>
                <a:spcPct val="80000"/>
              </a:lnSpc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Леший (баритон) </a:t>
            </a:r>
          </a:p>
          <a:p>
            <a:pPr marL="180975" indent="-180975">
              <a:lnSpc>
                <a:spcPct val="80000"/>
              </a:lnSpc>
              <a:buFont typeface="Arial" charset="0"/>
              <a:buNone/>
              <a:defRPr/>
            </a:pPr>
            <a:endParaRPr lang="ru-RU" sz="180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180975" indent="-180975">
              <a:lnSpc>
                <a:spcPct val="80000"/>
              </a:lnSpc>
              <a:buFont typeface="Arial" charset="0"/>
              <a:buNone/>
              <a:defRPr/>
            </a:pPr>
            <a:r>
              <a:rPr lang="ru-RU" sz="1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Действие происходит в Диканьке на Украине и в Петербурге в конце XVIII века.</a:t>
            </a:r>
          </a:p>
        </p:txBody>
      </p:sp>
      <p:sp>
        <p:nvSpPr>
          <p:cNvPr id="11" name="Блок-схема: ручной ввод 10"/>
          <p:cNvSpPr/>
          <p:nvPr/>
        </p:nvSpPr>
        <p:spPr>
          <a:xfrm>
            <a:off x="8005763" y="5876925"/>
            <a:ext cx="1138237" cy="7207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85" name="WordArt 7"/>
          <p:cNvSpPr>
            <a:spLocks noChangeArrowheads="1" noChangeShapeType="1" noTextEdit="1"/>
          </p:cNvSpPr>
          <p:nvPr/>
        </p:nvSpPr>
        <p:spPr bwMode="auto">
          <a:xfrm>
            <a:off x="2627313" y="188913"/>
            <a:ext cx="4319587" cy="81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Действующие лица:</a:t>
            </a:r>
          </a:p>
        </p:txBody>
      </p:sp>
      <p:pic>
        <p:nvPicPr>
          <p:cNvPr id="20489" name="Picture 9" descr="http://cdnd.imhonet.ru/element/180x270/d0/0a/d00a21936de58b9469dcd76eb61681d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2708275"/>
            <a:ext cx="17145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11" descr="95fbf7ff5f1344c39ffcd9da3ae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4076700"/>
            <a:ext cx="2303462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13" descr="Cherevichki__Kolesnik_00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2636838"/>
            <a:ext cx="1584325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2" dur="80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3" dur="80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80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80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80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80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build="p" animBg="1"/>
      <p:bldP spid="2048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Блок-схема: ручной ввод 12"/>
          <p:cNvSpPr/>
          <p:nvPr/>
        </p:nvSpPr>
        <p:spPr>
          <a:xfrm>
            <a:off x="0" y="260350"/>
            <a:ext cx="9323388" cy="9366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с двумя усеченными противолежащими углами 14"/>
          <p:cNvSpPr/>
          <p:nvPr/>
        </p:nvSpPr>
        <p:spPr>
          <a:xfrm>
            <a:off x="468313" y="1341438"/>
            <a:ext cx="8207375" cy="5327650"/>
          </a:xfrm>
          <a:prstGeom prst="snip2DiagRect">
            <a:avLst>
              <a:gd name="adj1" fmla="val 0"/>
              <a:gd name="adj2" fmla="val 7785"/>
            </a:avLst>
          </a:prstGeom>
          <a:solidFill>
            <a:schemeClr val="lt1">
              <a:alpha val="67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>
                <a:solidFill>
                  <a:schemeClr val="accent2"/>
                </a:solidFill>
                <a:latin typeface="Arial" charset="0"/>
              </a:rPr>
              <a:t>Первая картина. Канун рождества. В ясный зимний вечер вышла на пустынную улицу Диканьки мать кузнеца Вакулы — Солоха. По дородной вдове уже давно вздыхают богатый казак Чуб, Школьный учитель, Голова. Но на этот раз у Солохи не совсем обычное свидание: за ней ухаживает не кто иной, как Бес из пекла. Дело быстро идет на лад, и друзья сговариваются вместе прогулять ночку. У Беса — свои счеты с Вакулой: кузнец намалевал его в церкви в самом неприглядном виде. Догадливый Бес поднимает вьюгу, чтобы помешать встрече Вакулы с дочкой Чуба, пригожей Оксаной. Следуя за летящей верхом на помеле Солохой, Бес крадет по дороге месяц. Во внезапной тьме, среди крутящихся снежных вихрей появляются Чуб с приятелем. Они безуспешно ищут дорогу и направляются, наконец, на огонек щинка.</a:t>
            </a:r>
          </a:p>
          <a:p>
            <a:pPr algn="ctr">
              <a:defRPr/>
            </a:pPr>
            <a:r>
              <a:rPr lang="ru-RU" sz="1400" b="1">
                <a:solidFill>
                  <a:schemeClr val="accent2"/>
                </a:solidFill>
                <a:latin typeface="Arial" charset="0"/>
              </a:rPr>
              <a:t>Вторая картина. Оксана у себя в хате наряжается, ожидая подруг. Входит Вакула. Неласково встречает его капризная красавица. Ей весело испытывать свою власть над статным кузнецом, доводить его до отчаяния и вдруг утешить словно невзначай кинутым ласковым словом. Для Вакулы же Оксана — самое дорогое существо на свете, за нее ему и жизнь отдать не жаль. Оксана не хочет слушать признания кузнеца. Чтобы подразнить его, девушка убегает. Только скрылась она в другой комнате, как является сильно подвыпивший Чуб. Не узнав хозяина дома, кузнец выгоняет его, и растерявшийся Чуб уходит, решив, что спьяна попал не в свою хату. Возвращается Оксана. Еще никогда не шутила она с Вакулой так зло. Только приход колядующих девушек и парубков прерывает ее недобрую игру. Но стоило Вакуле уйти, как жалость и невольный страх потерять его берут верх в душе Оксаны. И девушка сама не понимает себя: «люблю его, а мучу...»</a:t>
            </a:r>
          </a:p>
        </p:txBody>
      </p:sp>
      <p:sp>
        <p:nvSpPr>
          <p:cNvPr id="11" name="Блок-схема: ручной ввод 10"/>
          <p:cNvSpPr/>
          <p:nvPr/>
        </p:nvSpPr>
        <p:spPr>
          <a:xfrm>
            <a:off x="8005763" y="6137275"/>
            <a:ext cx="1138237" cy="7207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B2B2B2"/>
                </a:solidFill>
              </a:rPr>
              <a:t>5</a:t>
            </a:r>
          </a:p>
        </p:txBody>
      </p:sp>
      <p:sp>
        <p:nvSpPr>
          <p:cNvPr id="21508" name="WordArt 7"/>
          <p:cNvSpPr>
            <a:spLocks noChangeArrowheads="1" noChangeShapeType="1" noTextEdit="1"/>
          </p:cNvSpPr>
          <p:nvPr/>
        </p:nvSpPr>
        <p:spPr bwMode="auto">
          <a:xfrm>
            <a:off x="2843213" y="404813"/>
            <a:ext cx="3168650" cy="882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1-ое действие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5" descr="374986_251932031615507_1472602046_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549275"/>
            <a:ext cx="3830638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10"/>
          <p:cNvSpPr>
            <a:spLocks noGrp="1"/>
          </p:cNvSpPr>
          <p:nvPr>
            <p:ph/>
          </p:nvPr>
        </p:nvSpPr>
        <p:spPr>
          <a:xfrm>
            <a:off x="611188" y="692150"/>
            <a:ext cx="1882775" cy="6477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000" smtClean="0">
                <a:solidFill>
                  <a:schemeClr val="bg1"/>
                </a:solidFill>
                <a:latin typeface="Broadway" pitchFamily="82" charset="0"/>
              </a:rPr>
              <a:t>Солоха</a:t>
            </a:r>
          </a:p>
        </p:txBody>
      </p:sp>
      <p:pic>
        <p:nvPicPr>
          <p:cNvPr id="24579" name="Picture 6" descr="26998-0"/>
          <p:cNvPicPr>
            <a:picLocks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003800" y="1052513"/>
            <a:ext cx="3281363" cy="4899025"/>
          </a:xfrm>
        </p:spPr>
      </p:pic>
      <p:sp>
        <p:nvSpPr>
          <p:cNvPr id="22532" name="Text Box 11"/>
          <p:cNvSpPr txBox="1">
            <a:spLocks noChangeArrowheads="1"/>
          </p:cNvSpPr>
          <p:nvPr/>
        </p:nvSpPr>
        <p:spPr bwMode="auto">
          <a:xfrm>
            <a:off x="5724525" y="1125538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chemeClr val="bg1"/>
                </a:solidFill>
                <a:latin typeface="Bradley Hand ITC" pitchFamily="66" charset="0"/>
              </a:rPr>
              <a:t>Оксана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Блок-схема: ручной ввод 12"/>
          <p:cNvSpPr/>
          <p:nvPr/>
        </p:nvSpPr>
        <p:spPr>
          <a:xfrm>
            <a:off x="0" y="188913"/>
            <a:ext cx="9323388" cy="9366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с двумя усеченными противолежащими углами 14"/>
          <p:cNvSpPr/>
          <p:nvPr/>
        </p:nvSpPr>
        <p:spPr>
          <a:xfrm>
            <a:off x="468313" y="1196975"/>
            <a:ext cx="8207375" cy="5472113"/>
          </a:xfrm>
          <a:prstGeom prst="snip2DiagRect">
            <a:avLst>
              <a:gd name="adj1" fmla="val 0"/>
              <a:gd name="adj2" fmla="val 7785"/>
            </a:avLst>
          </a:prstGeom>
          <a:solidFill>
            <a:schemeClr val="lt1">
              <a:alpha val="67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>
                <a:solidFill>
                  <a:schemeClr val="accent2"/>
                </a:solidFill>
                <a:latin typeface="Arial" charset="0"/>
              </a:rPr>
              <a:t>Первая картина. Длится все та же ночь перед рождеством. Один за другим являются к Солохе ее поклонники — Бес, Голова, Школьный учитель из бурсаков и, наконец, Чуб. Каждый раз объяснение в любви прерывается появлением нового гостя, и Солоха вынуждена прятать незадачливых поклонников в мешки. Входит Вакула. Горько пожаловавшись на свою участь, он перекидывает мешки через плечо и рассеянно выносит их из хаты.</a:t>
            </a:r>
          </a:p>
          <a:p>
            <a:pPr algn="ctr">
              <a:defRPr/>
            </a:pPr>
            <a:r>
              <a:rPr lang="ru-RU" sz="1400" b="1">
                <a:solidFill>
                  <a:schemeClr val="accent2"/>
                </a:solidFill>
                <a:latin typeface="Arial" charset="0"/>
              </a:rPr>
              <a:t>Вторая картина. Девушки и парни колядуют на улице. Среди них и Оксана. Веселье, шутки, смех. Появляется Вакула с мешками. Шаловливая Оксана при всех обещает выйти за кузнеца замуж, если он подарит ей такие же черевички, какие носит сама царица. Потрясенный насмешкой, Вакула кладет наземь тяжелые мешки и убегает, чтобы никогда больше не возвращаться. Из мешков, к общему изумлению, вылезают один за другим поклонники Солохи, полные негодования на коварную вдову.</a:t>
            </a: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1" name="Блок-схема: ручной ввод 10"/>
          <p:cNvSpPr/>
          <p:nvPr/>
        </p:nvSpPr>
        <p:spPr>
          <a:xfrm>
            <a:off x="8172450" y="6165850"/>
            <a:ext cx="971550" cy="692150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B2B2B2"/>
                </a:solidFill>
              </a:rPr>
              <a:t>5</a:t>
            </a:r>
          </a:p>
        </p:txBody>
      </p:sp>
      <p:sp>
        <p:nvSpPr>
          <p:cNvPr id="23556" name="WordArt 6"/>
          <p:cNvSpPr>
            <a:spLocks noChangeArrowheads="1" noChangeShapeType="1" noTextEdit="1"/>
          </p:cNvSpPr>
          <p:nvPr/>
        </p:nvSpPr>
        <p:spPr bwMode="auto">
          <a:xfrm>
            <a:off x="3059113" y="260350"/>
            <a:ext cx="3097212" cy="884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2-ое действие</a:t>
            </a:r>
          </a:p>
        </p:txBody>
      </p:sp>
      <p:pic>
        <p:nvPicPr>
          <p:cNvPr id="25605" name="Picture 10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933825"/>
            <a:ext cx="2366963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2" descr="4680d527658283b5be185d4b791714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4149725"/>
            <a:ext cx="268446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2" descr="197970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3933825"/>
            <a:ext cx="2366963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Блок-схема: ручной ввод 12"/>
          <p:cNvSpPr/>
          <p:nvPr/>
        </p:nvSpPr>
        <p:spPr>
          <a:xfrm>
            <a:off x="0" y="260350"/>
            <a:ext cx="9323388" cy="9366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Блок-схема: ручной ввод 10"/>
          <p:cNvSpPr/>
          <p:nvPr/>
        </p:nvSpPr>
        <p:spPr>
          <a:xfrm>
            <a:off x="8005763" y="6137275"/>
            <a:ext cx="1138237" cy="7207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B2B2B2"/>
                </a:solidFill>
              </a:rPr>
              <a:t>5</a:t>
            </a:r>
          </a:p>
        </p:txBody>
      </p:sp>
      <p:sp>
        <p:nvSpPr>
          <p:cNvPr id="15" name="Прямоугольник с двумя усеченными противолежащими углами 14"/>
          <p:cNvSpPr/>
          <p:nvPr/>
        </p:nvSpPr>
        <p:spPr>
          <a:xfrm>
            <a:off x="684213" y="1268413"/>
            <a:ext cx="7488237" cy="5040312"/>
          </a:xfrm>
          <a:prstGeom prst="snip2DiagRect">
            <a:avLst>
              <a:gd name="adj1" fmla="val 0"/>
              <a:gd name="adj2" fmla="val 7785"/>
            </a:avLst>
          </a:prstGeom>
          <a:solidFill>
            <a:schemeClr val="lt1">
              <a:alpha val="67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>
                <a:solidFill>
                  <a:schemeClr val="accent2"/>
                </a:solidFill>
                <a:latin typeface="Arial" charset="0"/>
              </a:rPr>
              <a:t>Третье действие</a:t>
            </a:r>
          </a:p>
          <a:p>
            <a:pPr algn="ctr">
              <a:defRPr/>
            </a:pPr>
            <a:r>
              <a:rPr lang="ru-RU" sz="1400" b="1">
                <a:solidFill>
                  <a:schemeClr val="accent2"/>
                </a:solidFill>
                <a:latin typeface="Arial" charset="0"/>
              </a:rPr>
              <a:t>Первая картина. Берег занесенной снегом речки, куда пришел топиться в проруби кузнец. Из последнего мешка, захваченного им с собою, выскальзывает Бес, решивший, что теперь Вакула в его руках. Но сметливый кузнец одерживает верх над недалеким Бесом. Оседлав его, он приказывает везти себя в Петербург, за царицыными черевичками.</a:t>
            </a:r>
          </a:p>
          <a:p>
            <a:pPr algn="ctr">
              <a:defRPr/>
            </a:pPr>
            <a:r>
              <a:rPr lang="ru-RU" sz="1400" b="1">
                <a:solidFill>
                  <a:schemeClr val="accent2"/>
                </a:solidFill>
                <a:latin typeface="Arial" charset="0"/>
              </a:rPr>
              <a:t>Оркестровый эпизод между первой и второй картинами рисует фантастическую воздушную скачку Вакулы верхом на Бесе.</a:t>
            </a:r>
          </a:p>
          <a:p>
            <a:pPr algn="ctr">
              <a:defRPr/>
            </a:pPr>
            <a:r>
              <a:rPr lang="ru-RU" sz="1400" b="1">
                <a:solidFill>
                  <a:schemeClr val="accent2"/>
                </a:solidFill>
                <a:latin typeface="Arial" charset="0"/>
              </a:rPr>
              <a:t>Вторая картина. Приемная во дворце. При содействии Беса Вакуле удается войти в доверие к посланцам от запорожского войска, ожидающим приема у Светлейшего (князя Потемкина). Они берут Вакулу с собой.</a:t>
            </a:r>
          </a:p>
          <a:p>
            <a:pPr algn="ctr">
              <a:defRPr/>
            </a:pPr>
            <a:r>
              <a:rPr lang="ru-RU" sz="1400" b="1">
                <a:solidFill>
                  <a:schemeClr val="accent2"/>
                </a:solidFill>
                <a:latin typeface="Arial" charset="0"/>
              </a:rPr>
              <a:t>Третья картина. Пышный дворцовый зал. Торжественное шествие. Светлейший возвещает о новой славной победе русского оружия. На радостях Вакула выпрашивает для своей жинки черевички, какие носит сама         царица, и пускается в обратный путь.</a:t>
            </a: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24580" name="WordArt 9"/>
          <p:cNvSpPr>
            <a:spLocks noChangeArrowheads="1" noChangeShapeType="1" noTextEdit="1"/>
          </p:cNvSpPr>
          <p:nvPr/>
        </p:nvSpPr>
        <p:spPr bwMode="auto">
          <a:xfrm>
            <a:off x="3132138" y="404813"/>
            <a:ext cx="2879725" cy="9096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3-е действие</a:t>
            </a:r>
          </a:p>
        </p:txBody>
      </p:sp>
      <p:pic>
        <p:nvPicPr>
          <p:cNvPr id="26629" name="Picture 12" descr="MC900435514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4724400"/>
            <a:ext cx="2232025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6" descr="http://kul.kiev.ua/images/stories/news_new/376810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4365625"/>
            <a:ext cx="20193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4" descr="eaf2eb5f4457eb0c42b4709b6c6696b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4292600"/>
            <a:ext cx="2074862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Блок-схема: ручной ввод 12"/>
          <p:cNvSpPr/>
          <p:nvPr/>
        </p:nvSpPr>
        <p:spPr>
          <a:xfrm>
            <a:off x="0" y="260350"/>
            <a:ext cx="9323388" cy="9366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с двумя усеченными противолежащими углами 14"/>
          <p:cNvSpPr/>
          <p:nvPr/>
        </p:nvSpPr>
        <p:spPr>
          <a:xfrm>
            <a:off x="900113" y="1341438"/>
            <a:ext cx="7488237" cy="5183187"/>
          </a:xfrm>
          <a:prstGeom prst="snip2DiagRect">
            <a:avLst>
              <a:gd name="adj1" fmla="val 0"/>
              <a:gd name="adj2" fmla="val 7785"/>
            </a:avLst>
          </a:prstGeom>
          <a:solidFill>
            <a:schemeClr val="lt1">
              <a:alpha val="67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r>
              <a:rPr lang="ru-RU" sz="1400" b="1">
                <a:solidFill>
                  <a:schemeClr val="accent2"/>
                </a:solidFill>
                <a:latin typeface="Arial" charset="0"/>
              </a:rPr>
              <a:t>Утро в Диканьке. Народ толпится у опустелой кузницы. Плачут-причитают Солоха и Оксана по сыне и милом дружке, безвестно сгинувшем в эту ночь. Оксана всей душой полюбила кузнеца. Неожиданное появление Вакулы делает ее счастливой. И без черевичек готова она выйти за него замуж.</a:t>
            </a:r>
          </a:p>
          <a:p>
            <a:pPr algn="ctr">
              <a:defRPr/>
            </a:pPr>
            <a:r>
              <a:rPr lang="ru-RU" sz="1400" b="1">
                <a:solidFill>
                  <a:schemeClr val="accent2"/>
                </a:solidFill>
                <a:latin typeface="Arial" charset="0"/>
              </a:rPr>
              <a:t>Чуб принимает сватовство кузнеца и мирится с ним. Народ славит Вакулу с Оксаной и желает им счастья на долгие годы.</a:t>
            </a: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  <a:p>
            <a:pPr algn="ctr">
              <a:defRPr/>
            </a:pPr>
            <a:endParaRPr lang="ru-RU" sz="1400" b="1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27651" name="Picture 19" descr="9ab15adcab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2708275"/>
            <a:ext cx="33623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WordArt 9"/>
          <p:cNvSpPr>
            <a:spLocks noChangeArrowheads="1" noChangeShapeType="1" noTextEdit="1"/>
          </p:cNvSpPr>
          <p:nvPr/>
        </p:nvSpPr>
        <p:spPr bwMode="auto">
          <a:xfrm>
            <a:off x="2987675" y="404813"/>
            <a:ext cx="3168650" cy="811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4-ое действие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803</Words>
  <Application>Microsoft Office PowerPoint</Application>
  <PresentationFormat>Экран (4:3)</PresentationFormat>
  <Paragraphs>78</Paragraphs>
  <Slides>10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Broadway</vt:lpstr>
      <vt:lpstr>Bradley Hand ITC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malashenko</cp:lastModifiedBy>
  <cp:revision>26</cp:revision>
  <dcterms:created xsi:type="dcterms:W3CDTF">2012-12-11T13:21:37Z</dcterms:created>
  <dcterms:modified xsi:type="dcterms:W3CDTF">2015-11-07T05:44:05Z</dcterms:modified>
</cp:coreProperties>
</file>