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2" r:id="rId3"/>
    <p:sldId id="266" r:id="rId4"/>
    <p:sldId id="271" r:id="rId5"/>
    <p:sldId id="273" r:id="rId6"/>
    <p:sldId id="274" r:id="rId7"/>
    <p:sldId id="260" r:id="rId8"/>
    <p:sldId id="256" r:id="rId9"/>
    <p:sldId id="258" r:id="rId10"/>
    <p:sldId id="259" r:id="rId11"/>
    <p:sldId id="257" r:id="rId12"/>
    <p:sldId id="262" r:id="rId13"/>
    <p:sldId id="276" r:id="rId14"/>
    <p:sldId id="277" r:id="rId15"/>
    <p:sldId id="263" r:id="rId16"/>
    <p:sldId id="264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AB1"/>
    <a:srgbClr val="DDDDDD"/>
    <a:srgbClr val="F8F8F8"/>
    <a:srgbClr val="FFFFCD"/>
    <a:srgbClr val="800000"/>
    <a:srgbClr val="990000"/>
    <a:srgbClr val="080808"/>
    <a:srgbClr val="00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576" autoAdjust="0"/>
  </p:normalViewPr>
  <p:slideViewPr>
    <p:cSldViewPr>
      <p:cViewPr>
        <p:scale>
          <a:sx n="66" d="100"/>
          <a:sy n="66" d="100"/>
        </p:scale>
        <p:origin x="-1200" y="-8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82FDA0-2F08-4D15-A19A-872EC60E52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D1D70-D1A2-46CD-B0DC-1E2551EB95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A653F-CB7E-46EE-B80F-7D6BCAEE4E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2862728-65AA-425D-BD71-9EE5705BA1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3AD8DB7-CA29-493B-AB44-C5BDAC52AA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693E8A1-87EE-422C-9A82-BAC9D775B9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127CCBC-EC4B-42A0-A7FD-88323A25C0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F2F65-158C-4270-999E-5F3B53E264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689417-AAFA-4762-BD6D-BF9AB2C1CF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01F304-5C32-420A-AED6-E828C84F0B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C7C25C-D08C-4693-9521-1E7784DC1C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E8490B-DF97-41BD-BD6E-285D8021F0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DEBEEA-8492-4816-AF63-3CA73E692B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C2EF6D-8AF8-429E-A3EF-5CD2626066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20C036-0DE1-43E7-BB3F-6201F7D380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494D18F-F646-443E-9C3C-7F00A9DAC41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0%BE%D0%B2%D0%B5%D1%81%D1%82%D1%8C_%D0%B2%D1%80%D0%B5%D0%BC%D0%B5%D0%BD%D0%BD%D1%8B%D1%85_%D0%BB%D0%B5%D1%82" TargetMode="External"/><Relationship Id="rId2" Type="http://schemas.openxmlformats.org/officeDocument/2006/relationships/hyperlink" Target="http://ru.wikipedia.org/wiki/%D0%A2%D1%80%D0%B8%D0%B7%D0%BD%D0%B0" TargetMode="Externa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.jpeg"/><Relationship Id="rId4" Type="http://schemas.openxmlformats.org/officeDocument/2006/relationships/hyperlink" Target="http://ru.wikipedia.org/wiki/946_%D0%B3%D0%BE%D0%B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or.edu.27.ru/dlrstore/13ea8658-3afd-3f08-a5ac-9e5720c25725/Napravl_deyat/Olga.htm" TargetMode="External"/><Relationship Id="rId2" Type="http://schemas.openxmlformats.org/officeDocument/2006/relationships/hyperlink" Target="http://cor.edu.27.ru/dlrstore/13ea8658-3afd-3f08-a5ac-9e5720c25725/Napravl_deyat/Igor.htm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4%D1%80%D0%B5%D0%B2%D0%BB%D1%8F%D0%BD%D0%B5" TargetMode="External"/><Relationship Id="rId2" Type="http://schemas.openxmlformats.org/officeDocument/2006/relationships/hyperlink" Target="http://cor.edu.27.ru/dlrstore/13ea8658-3afd-3f08-a5ac-9e5720c25725/Napravl_deyat/Igor.htm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jpeg"/><Relationship Id="rId5" Type="http://schemas.openxmlformats.org/officeDocument/2006/relationships/hyperlink" Target="http://ru.wikipedia.org/wiki/%D0%9C%D0%B0%D0%BB_(%D0%BA%D0%BD%D1%8F%D0%B7%D1%8C)" TargetMode="External"/><Relationship Id="rId4" Type="http://schemas.openxmlformats.org/officeDocument/2006/relationships/hyperlink" Target="http://ru.wikipedia.org/wiki/%D0%98%D0%B3%D0%BE%D1%80%D1%8C_%D0%A0%D1%8E%D1%80%D0%B8%D0%BA%D0%BE%D0%B2%D0%B8%D1%87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ru.wikipedia.org/wiki/%D0%9D%D0%B5%D1%81%D1%82%D0%BE%D1%80_%D0%9B%D0%B5%D1%82%D0%BE%D0%BF%D0%B8%D1%81%D0%B5%D1%8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2447925"/>
          </a:xfrm>
          <a:gradFill rotWithShape="1">
            <a:gsLst>
              <a:gs pos="0">
                <a:srgbClr val="FFFFCD"/>
              </a:gs>
              <a:gs pos="100000">
                <a:srgbClr val="FFCCCC"/>
              </a:gs>
            </a:gsLst>
            <a:lin ang="5400000" scaled="1"/>
          </a:gradFill>
          <a:ln>
            <a:solidFill>
              <a:srgbClr val="800000"/>
            </a:solidFill>
          </a:ln>
        </p:spPr>
        <p:txBody>
          <a:bodyPr/>
          <a:lstStyle/>
          <a:p>
            <a:r>
              <a:rPr lang="ru-RU" dirty="0">
                <a:solidFill>
                  <a:srgbClr val="663300"/>
                </a:solidFill>
              </a:rPr>
              <a:t>Тема:</a:t>
            </a:r>
            <a:r>
              <a:rPr lang="ru-RU" sz="4800" dirty="0">
                <a:solidFill>
                  <a:srgbClr val="663300"/>
                </a:solidFill>
              </a:rPr>
              <a:t> </a:t>
            </a:r>
            <a:br>
              <a:rPr lang="ru-RU" sz="4800" dirty="0">
                <a:solidFill>
                  <a:srgbClr val="663300"/>
                </a:solidFill>
              </a:rPr>
            </a:br>
            <a:r>
              <a:rPr lang="ru-RU" dirty="0">
                <a:solidFill>
                  <a:srgbClr val="663300"/>
                </a:solidFill>
                <a:latin typeface="Arial Black" pitchFamily="34" charset="0"/>
              </a:rPr>
              <a:t>«Первые киевские князья»</a:t>
            </a:r>
          </a:p>
        </p:txBody>
      </p:sp>
      <p:pic>
        <p:nvPicPr>
          <p:cNvPr id="7" name="Picture 3" descr="Игорь Рюрико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000240"/>
            <a:ext cx="2900798" cy="3514737"/>
          </a:xfrm>
          <a:prstGeom prst="rect">
            <a:avLst/>
          </a:prstGeom>
          <a:noFill/>
          <a:ln w="9525">
            <a:solidFill>
              <a:srgbClr val="993300"/>
            </a:solidFill>
            <a:miter lim="800000"/>
            <a:headEnd/>
            <a:tailEnd/>
          </a:ln>
          <a:effectLst/>
        </p:spPr>
      </p:pic>
      <p:sp>
        <p:nvSpPr>
          <p:cNvPr id="8" name="Рамка 7"/>
          <p:cNvSpPr/>
          <p:nvPr/>
        </p:nvSpPr>
        <p:spPr>
          <a:xfrm>
            <a:off x="3357554" y="6286520"/>
            <a:ext cx="2928958" cy="571480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4067175" y="260350"/>
            <a:ext cx="4932363" cy="6337300"/>
          </a:xfrm>
          <a:ln>
            <a:solidFill>
              <a:srgbClr val="800000"/>
            </a:solidFill>
          </a:ln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sz="2400" i="1"/>
              <a:t>3-я месть</a:t>
            </a:r>
            <a:r>
              <a:rPr lang="ru-RU" sz="2400"/>
              <a:t>: Княгиня с небольшой дружиной приехала в земли древлян, чтобы по обычаю справить </a:t>
            </a:r>
            <a:r>
              <a:rPr lang="ru-RU" sz="2400">
                <a:hlinkClick r:id="rId2" tooltip="Тризна"/>
              </a:rPr>
              <a:t>тризну</a:t>
            </a:r>
            <a:r>
              <a:rPr lang="ru-RU" sz="2400"/>
              <a:t> на могиле мужа. Опоив во время тризны древлян, Ольга велела рубить их. </a:t>
            </a:r>
            <a:r>
              <a:rPr lang="ru-RU" sz="2400">
                <a:hlinkClick r:id="rId3" tooltip="Повесть временных лет"/>
              </a:rPr>
              <a:t>Летопись</a:t>
            </a:r>
            <a:r>
              <a:rPr lang="ru-RU" sz="2400"/>
              <a:t> сообщает о 5 тысячах перебитых древлян. </a:t>
            </a:r>
          </a:p>
          <a:p>
            <a:pPr algn="just">
              <a:lnSpc>
                <a:spcPct val="80000"/>
              </a:lnSpc>
            </a:pPr>
            <a:r>
              <a:rPr lang="ru-RU" sz="2400" i="1"/>
              <a:t>4-я месть</a:t>
            </a:r>
            <a:r>
              <a:rPr lang="ru-RU" sz="2400"/>
              <a:t>: В </a:t>
            </a:r>
            <a:r>
              <a:rPr lang="ru-RU" sz="2400">
                <a:hlinkClick r:id="rId4" tooltip="946 год"/>
              </a:rPr>
              <a:t>946 году</a:t>
            </a:r>
            <a:r>
              <a:rPr lang="ru-RU" sz="2400"/>
              <a:t> Ольга вышла с войском в поход на древлян. По </a:t>
            </a:r>
            <a:r>
              <a:rPr lang="ru-RU" sz="2400">
                <a:hlinkClick r:id="rId3" tooltip="Повесть временных лет"/>
              </a:rPr>
              <a:t>ПВЛ</a:t>
            </a:r>
            <a:r>
              <a:rPr lang="ru-RU" sz="2400"/>
              <a:t> после безуспешной осады в течение лета Ольга сожгла город с помощью птиц, к которым велела привязать зажигательные средства. Часть защитников Искоростеня были перебиты, остальные покорились.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ru-RU" sz="2400"/>
          </a:p>
        </p:txBody>
      </p:sp>
      <p:pic>
        <p:nvPicPr>
          <p:cNvPr id="12297" name="Picture 9" descr="4 месть княгини Олги"/>
          <p:cNvPicPr>
            <a:picLocks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95288" y="2060575"/>
            <a:ext cx="3494087" cy="2879725"/>
          </a:xfrm>
          <a:noFill/>
          <a:ln>
            <a:solidFill>
              <a:srgbClr val="8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FFFFCD"/>
              </a:gs>
              <a:gs pos="100000">
                <a:srgbClr val="FFCCCC"/>
              </a:gs>
            </a:gsLst>
            <a:lin ang="5400000" scaled="1"/>
          </a:gradFill>
          <a:ln>
            <a:solidFill>
              <a:srgbClr val="800000"/>
            </a:solidFill>
          </a:ln>
        </p:spPr>
        <p:txBody>
          <a:bodyPr/>
          <a:lstStyle/>
          <a:p>
            <a:r>
              <a:rPr lang="ru-RU" sz="4000" b="1"/>
              <a:t>Основные моменты правления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628775"/>
            <a:ext cx="5472112" cy="4895850"/>
          </a:xfrm>
          <a:ln>
            <a:solidFill>
              <a:srgbClr val="663300"/>
            </a:solidFill>
          </a:ln>
        </p:spPr>
        <p:txBody>
          <a:bodyPr/>
          <a:lstStyle/>
          <a:p>
            <a:pPr marL="381000" indent="-381000" algn="just">
              <a:lnSpc>
                <a:spcPct val="80000"/>
              </a:lnSpc>
              <a:buFontTx/>
              <a:buAutoNum type="arabicPeriod"/>
            </a:pPr>
            <a:r>
              <a:rPr lang="ru-RU" sz="2000"/>
              <a:t>Хотя ряд историков не выделяют правление Ольги особо, но своими мудрыми делами она заслужила большой похвалы, т.к. достойно представляла Русь во всех внешних сношениях и умело правила страной. </a:t>
            </a:r>
          </a:p>
          <a:p>
            <a:pPr marL="381000" indent="-381000" algn="just">
              <a:lnSpc>
                <a:spcPct val="80000"/>
              </a:lnSpc>
              <a:buFontTx/>
              <a:buAutoNum type="arabicPeriod"/>
            </a:pPr>
            <a:r>
              <a:rPr lang="ru-RU" sz="2000"/>
              <a:t>Она заложила основы налоговой системы на Руси. Впервые установила четкий порядок сбора дани (полюдья путём введения уроков, погостов)</a:t>
            </a:r>
          </a:p>
          <a:p>
            <a:pPr marL="381000" indent="-381000" algn="just">
              <a:lnSpc>
                <a:spcPct val="80000"/>
              </a:lnSpc>
              <a:buFontTx/>
              <a:buAutoNum type="arabicPeriod"/>
            </a:pPr>
            <a:r>
              <a:rPr lang="ru-RU" sz="2000"/>
              <a:t>Руководила защитой Киева в 968г. От печенегов.  </a:t>
            </a:r>
          </a:p>
          <a:p>
            <a:pPr marL="381000" indent="-381000" algn="just">
              <a:lnSpc>
                <a:spcPct val="80000"/>
              </a:lnSpc>
              <a:buFontTx/>
              <a:buAutoNum type="arabicPeriod"/>
            </a:pPr>
            <a:r>
              <a:rPr lang="ru-RU" sz="2000"/>
              <a:t>Она первой из князей приняла христианство(957г.). Крёстным отцом её стал император Византии Константин </a:t>
            </a:r>
            <a:r>
              <a:rPr lang="en-US" sz="2000">
                <a:cs typeface="Arial" charset="0"/>
              </a:rPr>
              <a:t>VII</a:t>
            </a:r>
            <a:r>
              <a:rPr lang="ru-RU" sz="2000">
                <a:cs typeface="Arial" charset="0"/>
              </a:rPr>
              <a:t> </a:t>
            </a:r>
            <a:r>
              <a:rPr lang="ru-RU" sz="2000"/>
              <a:t>Багрянородный.  </a:t>
            </a:r>
          </a:p>
          <a:p>
            <a:pPr marL="381000" indent="-381000" algn="just">
              <a:lnSpc>
                <a:spcPct val="80000"/>
              </a:lnSpc>
              <a:buFontTx/>
              <a:buAutoNum type="arabicPeriod"/>
            </a:pPr>
            <a:r>
              <a:rPr lang="ru-RU" sz="2000"/>
              <a:t>Народ назвал ее хитрой, церковь - святой, история - мудрой. </a:t>
            </a:r>
          </a:p>
        </p:txBody>
      </p:sp>
      <p:pic>
        <p:nvPicPr>
          <p:cNvPr id="8198" name="Picture 6" descr="ольга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84888" y="1773238"/>
            <a:ext cx="2857500" cy="4191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1570037"/>
          </a:xfrm>
          <a:ln>
            <a:solidFill>
              <a:srgbClr val="800000"/>
            </a:solidFill>
          </a:ln>
        </p:spPr>
        <p:txBody>
          <a:bodyPr/>
          <a:lstStyle/>
          <a:p>
            <a:pPr algn="just"/>
            <a:r>
              <a:rPr lang="ru-RU" sz="2800" b="1">
                <a:solidFill>
                  <a:srgbClr val="800000"/>
                </a:solidFill>
              </a:rPr>
              <a:t>Святослав Игоревич</a:t>
            </a:r>
            <a:r>
              <a:rPr lang="ru-RU" sz="2800" b="1"/>
              <a:t> (942—март 972) — великий князь киевский (945—972</a:t>
            </a:r>
            <a:r>
              <a:rPr lang="ru-RU" sz="2400" b="1"/>
              <a:t>), самостоятельно правил с 964, по другим данным, примерно с 960.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2276475"/>
            <a:ext cx="5832475" cy="4032250"/>
          </a:xfrm>
          <a:ln>
            <a:solidFill>
              <a:srgbClr val="800000"/>
            </a:solidFill>
          </a:ln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ru-RU" sz="2000"/>
              <a:t>Прославился как полководец; русский историк Н. М. Карамзин назвал его «Александром (Македонским) нашей древней истории».</a:t>
            </a:r>
          </a:p>
          <a:p>
            <a:pPr algn="just">
              <a:lnSpc>
                <a:spcPct val="90000"/>
              </a:lnSpc>
            </a:pPr>
            <a:r>
              <a:rPr lang="ru-RU" sz="2000"/>
              <a:t>Формально стал великим князем в 3-летнем возрасте после гибели в 945 отца, </a:t>
            </a:r>
            <a:r>
              <a:rPr lang="ru-RU" sz="2000" u="sng">
                <a:hlinkClick r:id="rId2" tooltip="Игорь Рюрикович"/>
              </a:rPr>
              <a:t>великого князя Игоря</a:t>
            </a:r>
            <a:r>
              <a:rPr lang="ru-RU" sz="2000"/>
              <a:t>. При Святославе Киевским государством в значительной мере правила его мать — </a:t>
            </a:r>
            <a:r>
              <a:rPr lang="ru-RU" sz="2000">
                <a:hlinkClick r:id="rId3" tooltip="Княгиня Ольга"/>
              </a:rPr>
              <a:t>княгиня Ольга</a:t>
            </a:r>
            <a:r>
              <a:rPr lang="ru-RU" sz="2000"/>
              <a:t>, сначала из-за малолетства Святослава, а затем из-за постоянного пребывания его в походах </a:t>
            </a:r>
          </a:p>
        </p:txBody>
      </p:sp>
      <p:pic>
        <p:nvPicPr>
          <p:cNvPr id="21510" name="Picture 6" descr="Слятослав Игоревич"/>
          <p:cNvPicPr>
            <a:picLocks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659563" y="2565400"/>
            <a:ext cx="2160587" cy="3313113"/>
          </a:xfrm>
          <a:noFill/>
          <a:ln>
            <a:solidFill>
              <a:srgbClr val="8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57338"/>
          </a:xfrm>
          <a:gradFill rotWithShape="1">
            <a:gsLst>
              <a:gs pos="0">
                <a:srgbClr val="EDEAB1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080808"/>
            </a:solidFill>
          </a:ln>
        </p:spPr>
        <p:txBody>
          <a:bodyPr/>
          <a:lstStyle/>
          <a:p>
            <a:pPr algn="l"/>
            <a:r>
              <a:rPr lang="ru-RU" b="1">
                <a:solidFill>
                  <a:srgbClr val="009999"/>
                </a:solidFill>
              </a:rPr>
              <a:t>Походы </a:t>
            </a:r>
            <a:br>
              <a:rPr lang="ru-RU" b="1">
                <a:solidFill>
                  <a:srgbClr val="009999"/>
                </a:solidFill>
              </a:rPr>
            </a:br>
            <a:r>
              <a:rPr lang="ru-RU" b="1">
                <a:solidFill>
                  <a:srgbClr val="009999"/>
                </a:solidFill>
              </a:rPr>
              <a:t>Святослава (ПВЛ)</a:t>
            </a:r>
            <a:endParaRPr lang="ru-RU">
              <a:solidFill>
                <a:srgbClr val="009999"/>
              </a:solidFill>
            </a:endParaRPr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50825" y="1773238"/>
            <a:ext cx="8569325" cy="4822825"/>
          </a:xfrm>
          <a:ln>
            <a:solidFill>
              <a:schemeClr val="tx1"/>
            </a:solidFill>
          </a:ln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sz="1800" b="1"/>
              <a:t>В год 6472 (964). Когда Святослав вырос и возмужал, стал он собирать много воинов храбрых, и легко ходил в походах, как пардус, и много воевал. В походах же не возил за собою ни возов, ни котлов, не варил мяса, но, тонко нарезав конину, или зверину, или говядину и зажарив ее на углях, так ел; не имел он и шатра, но спал, постилая потник с седлом в головах, – такими же были и все прочие его воины. И посылал в иные земли со словами: «Хочу на вас идти» [в оригинале летописи – </a:t>
            </a:r>
            <a:r>
              <a:rPr lang="ru-RU" sz="1800" b="1" i="1"/>
              <a:t>И посылаше к странам, глаголя: «Хочу на вы ити»</a:t>
            </a:r>
            <a:r>
              <a:rPr lang="ru-RU" sz="1800" b="1"/>
              <a:t>].</a:t>
            </a:r>
            <a:r>
              <a:rPr lang="ru-RU" sz="1800" b="1" i="1"/>
              <a:t> </a:t>
            </a:r>
          </a:p>
          <a:p>
            <a:pPr algn="just">
              <a:lnSpc>
                <a:spcPct val="80000"/>
              </a:lnSpc>
            </a:pPr>
            <a:r>
              <a:rPr lang="ru-RU" sz="1800" b="1" i="1"/>
              <a:t>В год 6479 (971). &lt;...&gt; Заключив мир с греками, Святослав в ладьях отправился к &lt;Днепровским&gt; порогам. И сказал ему воевода отца его Свенельд: «Обойди, князь, пороги на конях, ибо стоят у порогов печенеги». И не послушал его и пошел в ладьях. А переяславцы послали к печенегам сказать: «Вот идет мимо вас в Русь Святослав с небольшой дружиной, забрав у греков много богатства и пленных без числа». Услышав об этом, печенеги заступили пороги. И пришел Святослав к порогам, и нельзя было их пройти. И остановился зимовать в Белобережье, и не стало у них еды, и был у них великий голод, так что по полугривне платили за конскую голову, и тут перезимовал Святослав.</a:t>
            </a:r>
          </a:p>
        </p:txBody>
      </p:sp>
      <p:pic>
        <p:nvPicPr>
          <p:cNvPr id="41992" name="Picture 8" descr="95B484CALO2NTJCAQKSPHKCAE8G69DCA93NC5NCAT2P04PCAP0SAB1CAE1T3FYCARHHC6WCAE5L0BYCA07CFJ8CA7I59WICAGZC5R4CANAJUJ4CAV2GRZFCAVBWI4ICASKUFK3CAL32IFXCA5047MLCAKXU3B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4375" y="0"/>
            <a:ext cx="3349625" cy="1484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549275"/>
            <a:ext cx="3455988" cy="5576888"/>
          </a:xfrm>
          <a:ln>
            <a:solidFill>
              <a:srgbClr val="800000"/>
            </a:solidFill>
          </a:ln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sz="2400"/>
              <a:t>В год 6480 (972), когда наступила весна, отправился Святослав к порогам. И напал на него Куря, князь печенежский, и убили Святослава, и взяли голову его, и сделали чашу из черепа, оковав его, и пили из нее. Свенельд же пришел в Киев к Ярополку. А всех лет княжения Святослава было двадцать восемь.</a:t>
            </a:r>
          </a:p>
        </p:txBody>
      </p:sp>
      <p:pic>
        <p:nvPicPr>
          <p:cNvPr id="45064" name="Picture 8" descr="svyatoslav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40200" y="260350"/>
            <a:ext cx="4824413" cy="61912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990000"/>
            </a:solidFill>
          </a:ln>
        </p:spPr>
        <p:txBody>
          <a:bodyPr/>
          <a:lstStyle/>
          <a:p>
            <a:r>
              <a:rPr lang="ru-RU" sz="4000" b="1"/>
              <a:t>Основные моменты правления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gradFill rotWithShape="1">
            <a:gsLst>
              <a:gs pos="0">
                <a:srgbClr val="EDEAB1"/>
              </a:gs>
              <a:gs pos="100000">
                <a:srgbClr val="F8F8F8"/>
              </a:gs>
            </a:gsLst>
            <a:lin ang="5400000" scaled="1"/>
          </a:gradFill>
          <a:ln>
            <a:solidFill>
              <a:srgbClr val="800000"/>
            </a:solidFill>
          </a:ln>
        </p:spPr>
        <p:txBody>
          <a:bodyPr/>
          <a:lstStyle/>
          <a:p>
            <a:pPr marL="381000" indent="-381000">
              <a:lnSpc>
                <a:spcPct val="80000"/>
              </a:lnSpc>
            </a:pPr>
            <a:endParaRPr lang="ru-RU" sz="2000"/>
          </a:p>
          <a:p>
            <a:pPr marL="381000" indent="-381000" algn="just">
              <a:lnSpc>
                <a:spcPct val="80000"/>
              </a:lnSpc>
              <a:buFontTx/>
              <a:buAutoNum type="arabicPeriod"/>
            </a:pPr>
            <a:r>
              <a:rPr lang="ru-RU" sz="2000" b="1">
                <a:solidFill>
                  <a:srgbClr val="800000"/>
                </a:solidFill>
              </a:rPr>
              <a:t>Покорил вятичей. </a:t>
            </a:r>
          </a:p>
          <a:p>
            <a:pPr marL="381000" indent="-381000" algn="just">
              <a:lnSpc>
                <a:spcPct val="80000"/>
              </a:lnSpc>
              <a:buFontTx/>
              <a:buAutoNum type="arabicPeriod"/>
            </a:pPr>
            <a:r>
              <a:rPr lang="ru-RU" sz="2000" b="1">
                <a:solidFill>
                  <a:srgbClr val="800000"/>
                </a:solidFill>
              </a:rPr>
              <a:t>Разгромил Хазарский каганат, ослабил Волжскую Булгарию.</a:t>
            </a:r>
          </a:p>
          <a:p>
            <a:pPr marL="381000" indent="-381000" algn="just">
              <a:lnSpc>
                <a:spcPct val="80000"/>
              </a:lnSpc>
              <a:buFontTx/>
              <a:buAutoNum type="arabicPeriod"/>
            </a:pPr>
            <a:r>
              <a:rPr lang="ru-RU" sz="2000" b="1">
                <a:solidFill>
                  <a:srgbClr val="800000"/>
                </a:solidFill>
              </a:rPr>
              <a:t>Два раза завоевывал Болгарию. Вел войны с Византией. </a:t>
            </a:r>
          </a:p>
          <a:p>
            <a:pPr marL="381000" indent="-381000" algn="just">
              <a:lnSpc>
                <a:spcPct val="80000"/>
              </a:lnSpc>
              <a:buFontTx/>
              <a:buAutoNum type="arabicPeriod"/>
            </a:pPr>
            <a:r>
              <a:rPr lang="ru-RU" sz="2000" b="1">
                <a:solidFill>
                  <a:srgbClr val="800000"/>
                </a:solidFill>
              </a:rPr>
              <a:t>Мечтал перенести столицу Руси на Дунай (Переяславец на Дунае).</a:t>
            </a:r>
          </a:p>
          <a:p>
            <a:pPr marL="381000" indent="-381000" algn="just">
              <a:lnSpc>
                <a:spcPct val="80000"/>
              </a:lnSpc>
              <a:buFontTx/>
              <a:buAutoNum type="arabicPeriod"/>
            </a:pPr>
            <a:r>
              <a:rPr lang="ru-RU" sz="2000" b="1">
                <a:solidFill>
                  <a:srgbClr val="800000"/>
                </a:solidFill>
              </a:rPr>
              <a:t>Современные историки называют Святослава Александром Македонским Восточной Европы. </a:t>
            </a:r>
          </a:p>
          <a:p>
            <a:pPr marL="381000" indent="-381000" algn="just">
              <a:lnSpc>
                <a:spcPct val="80000"/>
              </a:lnSpc>
              <a:buFontTx/>
              <a:buAutoNum type="arabicPeriod"/>
            </a:pPr>
            <a:r>
              <a:rPr lang="ru-RU" sz="2000" b="1">
                <a:solidFill>
                  <a:srgbClr val="800000"/>
                </a:solidFill>
              </a:rPr>
              <a:t>Посадил своих 3 сыновей править в разные города.</a:t>
            </a:r>
          </a:p>
          <a:p>
            <a:pPr marL="381000" indent="-381000" algn="just">
              <a:lnSpc>
                <a:spcPct val="80000"/>
              </a:lnSpc>
              <a:buFontTx/>
              <a:buAutoNum type="arabicPeriod"/>
            </a:pPr>
            <a:r>
              <a:rPr lang="ru-RU" sz="2000" b="1">
                <a:solidFill>
                  <a:srgbClr val="800000"/>
                </a:solidFill>
              </a:rPr>
              <a:t>Погиб от рук печенегов предательски, но мужественно защищаясь </a:t>
            </a:r>
          </a:p>
          <a:p>
            <a:pPr marL="381000" indent="-381000" algn="just">
              <a:lnSpc>
                <a:spcPct val="80000"/>
              </a:lnSpc>
              <a:buFontTx/>
              <a:buAutoNum type="arabicPeriod"/>
            </a:pPr>
            <a:r>
              <a:rPr lang="ru-RU" sz="2000" b="1">
                <a:solidFill>
                  <a:srgbClr val="800000"/>
                </a:solidFill>
              </a:rPr>
              <a:t>Не является великим государем, т.к. славу побед уважал больше государственного дела.</a:t>
            </a:r>
            <a:r>
              <a:rPr lang="ru-RU" sz="2000">
                <a:solidFill>
                  <a:srgbClr val="80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1692275" y="1557338"/>
            <a:ext cx="6192838" cy="2660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Спасибо </a:t>
            </a:r>
          </a:p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rganization Chart 2"/>
          <p:cNvGraphicFramePr>
            <a:graphicFrameLocks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compatibility">
            <com:legacyDrawing xmlns:com="http://schemas.openxmlformats.org/drawingml/2006/compatibility" spid="_x0000_s36866"/>
          </a:graphicData>
        </a:graphic>
      </p:graphicFrame>
      <p:sp>
        <p:nvSpPr>
          <p:cNvPr id="36877" name="AutoShape 13"/>
          <p:cNvSpPr>
            <a:spLocks noChangeArrowheads="1"/>
          </p:cNvSpPr>
          <p:nvPr/>
        </p:nvSpPr>
        <p:spPr bwMode="auto">
          <a:xfrm>
            <a:off x="3348038" y="3141663"/>
            <a:ext cx="287337" cy="503237"/>
          </a:xfrm>
          <a:prstGeom prst="downArrow">
            <a:avLst>
              <a:gd name="adj1" fmla="val 50000"/>
              <a:gd name="adj2" fmla="val 4378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1979613" y="260350"/>
            <a:ext cx="5832475" cy="1143000"/>
          </a:xfr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800000"/>
            </a:solidFill>
          </a:ln>
        </p:spPr>
        <p:txBody>
          <a:bodyPr/>
          <a:lstStyle/>
          <a:p>
            <a:r>
              <a:rPr lang="ru-RU">
                <a:latin typeface="Arial Black" pitchFamily="34" charset="0"/>
              </a:rPr>
              <a:t>Князь Игорь</a:t>
            </a:r>
          </a:p>
        </p:txBody>
      </p:sp>
      <p:pic>
        <p:nvPicPr>
          <p:cNvPr id="28675" name="Picture 3" descr="Игорь Рюрикович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59338" y="1628775"/>
            <a:ext cx="3735387" cy="4525963"/>
          </a:xfrm>
          <a:noFill/>
          <a:ln>
            <a:solidFill>
              <a:srgbClr val="993300"/>
            </a:solidFill>
          </a:ln>
        </p:spPr>
      </p:pic>
      <p:sp>
        <p:nvSpPr>
          <p:cNvPr id="2867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5288" y="1773238"/>
            <a:ext cx="4032250" cy="4248150"/>
          </a:xfrm>
          <a:gradFill rotWithShape="1">
            <a:gsLst>
              <a:gs pos="0">
                <a:srgbClr val="E1E2BC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993300"/>
            </a:solidFill>
          </a:ln>
        </p:spPr>
        <p:txBody>
          <a:bodyPr/>
          <a:lstStyle/>
          <a:p>
            <a:pPr algn="just">
              <a:buFontTx/>
              <a:buNone/>
            </a:pPr>
            <a:r>
              <a:rPr lang="ru-RU" sz="2400" b="1"/>
              <a:t>     Игорь Рюрикович</a:t>
            </a:r>
            <a:r>
              <a:rPr lang="ru-RU" sz="2400"/>
              <a:t> (Игорь </a:t>
            </a:r>
            <a:r>
              <a:rPr lang="ru-RU" sz="2400" i="1"/>
              <a:t>Старый, </a:t>
            </a:r>
            <a:r>
              <a:rPr lang="ru-RU" sz="2400"/>
              <a:t>ок. 878 – 945 гг.) — великий князь Киевской Руси </a:t>
            </a:r>
            <a:r>
              <a:rPr lang="ru-RU" sz="2400">
                <a:solidFill>
                  <a:srgbClr val="A50021"/>
                </a:solidFill>
              </a:rPr>
              <a:t>(912-945</a:t>
            </a:r>
            <a:r>
              <a:rPr lang="ru-RU" sz="2400"/>
              <a:t>), по летописи — сын Рюрика. Первый русский князь, известный не только по  византийским, но и по западноевропейским источникам.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35600" y="6021388"/>
            <a:ext cx="3240088" cy="647700"/>
          </a:xfrm>
          <a:ln>
            <a:solidFill>
              <a:srgbClr val="A50021"/>
            </a:solidFill>
          </a:ln>
        </p:spPr>
        <p:txBody>
          <a:bodyPr/>
          <a:lstStyle/>
          <a:p>
            <a:r>
              <a:rPr lang="ru-RU" sz="2000"/>
              <a:t>Битва князя Игоря </a:t>
            </a:r>
            <a:br>
              <a:rPr lang="ru-RU" sz="2000"/>
            </a:br>
            <a:r>
              <a:rPr lang="ru-RU" sz="2000"/>
              <a:t>с византийцами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0825" y="620713"/>
            <a:ext cx="4398963" cy="5976937"/>
          </a:xfrm>
          <a:solidFill>
            <a:srgbClr val="DEF1F2"/>
          </a:solidFill>
          <a:ln>
            <a:solidFill>
              <a:srgbClr val="993300"/>
            </a:solidFill>
          </a:ln>
        </p:spPr>
        <p:txBody>
          <a:bodyPr/>
          <a:lstStyle/>
          <a:p>
            <a:pPr algn="just">
              <a:lnSpc>
                <a:spcPct val="80000"/>
              </a:lnSpc>
              <a:buFontTx/>
              <a:buNone/>
            </a:pPr>
            <a:r>
              <a:rPr lang="ru-RU" sz="2000"/>
              <a:t>         В 941г. Игорь организовал поход, который сложился неудачно: закончился гибелью его флота.  В  морском бою русский флот был частично уничтожен греческим огнём. После набегов на византийские земли и ряда поражений Игорь в сентябре того же года вернулся домой.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sz="2000"/>
              <a:t>    В 944г. Повторил поход, собрав большое войско, в которое входили не только славяне, но и печенеги, венгры. Однако, греки предложили русским большую дань с тем, чтобы они не ходили на Константинополь. Дружинники предпочли взять дань и не биться. 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sz="2000"/>
              <a:t>         В 945г. Был заключен новый, невыгодный для Руси договор с Византией.</a:t>
            </a:r>
          </a:p>
        </p:txBody>
      </p:sp>
      <p:pic>
        <p:nvPicPr>
          <p:cNvPr id="33796" name="Picture 4" descr="Битва князя Игоря с византийцами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3800" y="476250"/>
            <a:ext cx="3816350" cy="5400675"/>
          </a:xfrm>
          <a:noFill/>
          <a:ln>
            <a:solidFill>
              <a:srgbClr val="8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04813"/>
            <a:ext cx="4259263" cy="5721350"/>
          </a:xfrm>
          <a:gradFill rotWithShape="1">
            <a:gsLst>
              <a:gs pos="0">
                <a:srgbClr val="FFE1FF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CC0066"/>
            </a:solidFill>
          </a:ln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sz="2400" b="1"/>
              <a:t>О</a:t>
            </a:r>
            <a:r>
              <a:rPr lang="ru-RU" sz="2400"/>
              <a:t>сенью 945 года Игорь по требованию дружины, недовольной своим содержанием, отправился за данью к древлянам. Древляне не числились в составе войска, потерпевшего разгром в Византии. Возможно поэтому Игорь решил поправить положение за их счёт. Игорь произвольно увеличил величину дани прежних лет, при её сборе дружинники творили насилие над жителями. </a:t>
            </a:r>
          </a:p>
        </p:txBody>
      </p:sp>
      <p:pic>
        <p:nvPicPr>
          <p:cNvPr id="37891" name="Picture 3" descr="Игорь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6825" y="692150"/>
            <a:ext cx="3671888" cy="4824413"/>
          </a:xfrm>
          <a:noFill/>
          <a:ln>
            <a:solidFill>
              <a:srgbClr val="CC0066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C5FFC5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accent2"/>
            </a:solidFill>
          </a:ln>
        </p:spPr>
        <p:txBody>
          <a:bodyPr/>
          <a:lstStyle/>
          <a:p>
            <a:r>
              <a:rPr lang="ru-RU" sz="4000" b="1"/>
              <a:t>Основные моменты </a:t>
            </a:r>
            <a:br>
              <a:rPr lang="ru-RU" sz="4000" b="1"/>
            </a:br>
            <a:r>
              <a:rPr lang="ru-RU" sz="4000" b="1"/>
              <a:t>правления князя Игоря</a:t>
            </a:r>
            <a:r>
              <a:rPr lang="ru-RU" sz="4000"/>
              <a:t>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6113"/>
            <a:ext cx="8229600" cy="3673475"/>
          </a:xfrm>
          <a:gradFill rotWithShape="1">
            <a:gsLst>
              <a:gs pos="0">
                <a:srgbClr val="DDFBDD"/>
              </a:gs>
              <a:gs pos="100000">
                <a:srgbClr val="DDDDDD"/>
              </a:gs>
            </a:gsLst>
            <a:lin ang="5400000" scaled="1"/>
          </a:gradFill>
          <a:ln>
            <a:solidFill>
              <a:srgbClr val="008000"/>
            </a:solidFill>
          </a:ln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/>
              <a:t>В 941 г. опустошил окраины Царьграда, но завоевать Византийскую империю не смог. </a:t>
            </a:r>
          </a:p>
          <a:p>
            <a:pPr marL="609600" indent="-609600">
              <a:buFontTx/>
              <a:buAutoNum type="arabicPeriod"/>
            </a:pPr>
            <a:r>
              <a:rPr lang="ru-RU"/>
              <a:t> В 945 г. заключил мир с Византией </a:t>
            </a:r>
          </a:p>
          <a:p>
            <a:pPr marL="609600" indent="-609600">
              <a:buFontTx/>
              <a:buAutoNum type="arabicPeriod"/>
            </a:pPr>
            <a:r>
              <a:rPr lang="ru-RU"/>
              <a:t> В этом же году собирал дань с древлян и был ими убит. </a:t>
            </a:r>
          </a:p>
          <a:p>
            <a:pPr marL="609600" indent="-609600">
              <a:buFontTx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356100" y="2133600"/>
            <a:ext cx="4391025" cy="1470025"/>
          </a:xfrm>
          <a:gradFill rotWithShape="1">
            <a:gsLst>
              <a:gs pos="0">
                <a:srgbClr val="FFCCCC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800000"/>
            </a:solidFill>
          </a:ln>
        </p:spPr>
        <p:txBody>
          <a:bodyPr/>
          <a:lstStyle/>
          <a:p>
            <a:r>
              <a:rPr lang="ru-RU" b="1">
                <a:solidFill>
                  <a:srgbClr val="800000"/>
                </a:solidFill>
              </a:rPr>
              <a:t>Княгиня Ольга</a:t>
            </a:r>
          </a:p>
        </p:txBody>
      </p:sp>
      <p:pic>
        <p:nvPicPr>
          <p:cNvPr id="16390" name="Picture 6" descr="Княгиня оль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765175"/>
            <a:ext cx="3217862" cy="4833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0"/>
            <a:ext cx="5688013" cy="6858000"/>
          </a:xfrm>
          <a:gradFill rotWithShape="1">
            <a:gsLst>
              <a:gs pos="0">
                <a:srgbClr val="FFFFCD"/>
              </a:gs>
              <a:gs pos="100000">
                <a:srgbClr val="F8F8F8"/>
              </a:gs>
            </a:gsLst>
            <a:lin ang="5400000" scaled="1"/>
          </a:gradFill>
          <a:ln>
            <a:solidFill>
              <a:srgbClr val="CC3300"/>
            </a:solidFill>
          </a:ln>
        </p:spPr>
        <p:txBody>
          <a:bodyPr/>
          <a:lstStyle/>
          <a:p>
            <a:pPr algn="just"/>
            <a:r>
              <a:rPr lang="ru-RU" sz="2400" b="1"/>
              <a:t>Княгиня Ольга</a:t>
            </a:r>
            <a:r>
              <a:rPr lang="ru-RU" sz="2400"/>
              <a:t>, в крещении </a:t>
            </a:r>
            <a:r>
              <a:rPr lang="ru-RU" sz="2400" b="1"/>
              <a:t>Елена</a:t>
            </a:r>
            <a:r>
              <a:rPr lang="ru-RU" sz="2400"/>
              <a:t> († 11 июля 969) — великая княгиня, правила Киевской Русью после гибели мужа, князя </a:t>
            </a:r>
            <a:r>
              <a:rPr lang="ru-RU" sz="2400">
                <a:hlinkClick r:id="rId2" tooltip="Игорь Рюрикович"/>
              </a:rPr>
              <a:t>Игоря Рюриковича</a:t>
            </a:r>
            <a:r>
              <a:rPr lang="ru-RU" sz="2400"/>
              <a:t>, как регентша с 945 примерно до 960 года. Святая Русской православной церкви, первая из русских правителей приняла христианство ещё до Крещения Руси.</a:t>
            </a:r>
          </a:p>
          <a:p>
            <a:pPr algn="just"/>
            <a:r>
              <a:rPr lang="ru-RU" sz="2400">
                <a:hlinkClick r:id="rId3" tooltip="Древляне"/>
              </a:rPr>
              <a:t>Древляне</a:t>
            </a:r>
            <a:r>
              <a:rPr lang="ru-RU" sz="2400"/>
              <a:t> после убийства </a:t>
            </a:r>
            <a:r>
              <a:rPr lang="ru-RU" sz="2400">
                <a:hlinkClick r:id="rId4" tooltip="Игорь Рюрикович"/>
              </a:rPr>
              <a:t>Игоря</a:t>
            </a:r>
            <a:r>
              <a:rPr lang="ru-RU" sz="2400"/>
              <a:t> прислали к его вдове Ольге сватов звать её замуж за своего </a:t>
            </a:r>
            <a:r>
              <a:rPr lang="ru-RU" sz="2400">
                <a:hlinkClick r:id="rId5" tooltip="Мал (князь)"/>
              </a:rPr>
              <a:t>князя Мала</a:t>
            </a:r>
            <a:r>
              <a:rPr lang="ru-RU" sz="2400"/>
              <a:t>. Княгиня последовательно расправилась со старейшинами древлян, а затем привела к покорности народ древлян.</a:t>
            </a:r>
          </a:p>
          <a:p>
            <a:pPr algn="just"/>
            <a:endParaRPr lang="ru-RU" sz="2400"/>
          </a:p>
        </p:txBody>
      </p:sp>
      <p:pic>
        <p:nvPicPr>
          <p:cNvPr id="2064" name="Picture 16" descr="Ольг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25" y="692150"/>
            <a:ext cx="2447925" cy="4176713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636838"/>
            <a:ext cx="8229600" cy="3960812"/>
          </a:xfrm>
          <a:ln>
            <a:solidFill>
              <a:srgbClr val="800000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/>
              <a:t>Месть древлянам</a:t>
            </a:r>
            <a:endParaRPr lang="ru-RU" sz="2400"/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sz="2000"/>
              <a:t>    </a:t>
            </a:r>
            <a:r>
              <a:rPr lang="ru-RU" sz="2000">
                <a:hlinkClick r:id="rId2" tooltip="Нестор Летописец"/>
              </a:rPr>
              <a:t>Древнерусский летописец</a:t>
            </a:r>
            <a:r>
              <a:rPr lang="ru-RU" sz="2000"/>
              <a:t> подробно излагает месть Ольги за смерть мужа:</a:t>
            </a:r>
          </a:p>
          <a:p>
            <a:pPr algn="just">
              <a:lnSpc>
                <a:spcPct val="80000"/>
              </a:lnSpc>
            </a:pPr>
            <a:r>
              <a:rPr lang="ru-RU" sz="2000" i="1"/>
              <a:t>1-я месть княгини Ольги</a:t>
            </a:r>
            <a:r>
              <a:rPr lang="ru-RU" sz="2000"/>
              <a:t>: Сваты, 20 древлян, прибыли в ладье, которую киевляне отнесли и бросили в глубокую яму на дворе терема Ольги. Сватов-послов закопали живьем вместе с ладьёй. 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sz="2000" i="1"/>
              <a:t>   Ольга посмотрела на них из терема и спросила: «Довольны ли честью?» А они закричали: «Ох! Хуже нам Игоревой смерти».</a:t>
            </a:r>
          </a:p>
          <a:p>
            <a:pPr algn="just">
              <a:lnSpc>
                <a:spcPct val="80000"/>
              </a:lnSpc>
            </a:pPr>
            <a:r>
              <a:rPr lang="ru-RU" sz="2000" i="1"/>
              <a:t>2-я месть</a:t>
            </a:r>
            <a:r>
              <a:rPr lang="ru-RU" sz="2000"/>
              <a:t>: Ольга попросила для уважения прислать к ней новых послов из лучших мужей, что и было с охотой исполнено древлянами. Посольство из знатных древлян сожгли в бане, пока те мылись, готовясь к встрече с княгиней.</a:t>
            </a:r>
          </a:p>
        </p:txBody>
      </p:sp>
      <p:pic>
        <p:nvPicPr>
          <p:cNvPr id="10245" name="Picture 5" descr="Молитва Ольг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33375"/>
            <a:ext cx="4048125" cy="1917700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10246" name="Picture 6" descr="Месть княгини Ольги"/>
          <p:cNvPicPr>
            <a:picLocks noChangeAspect="1" noChangeArrowheads="1"/>
          </p:cNvPicPr>
          <p:nvPr>
            <p:ph type="title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859338" y="333375"/>
            <a:ext cx="3743325" cy="1727200"/>
          </a:xfrm>
          <a:noFill/>
          <a:ln>
            <a:solidFill>
              <a:srgbClr val="8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893</Words>
  <Application>Microsoft Office PowerPoint</Application>
  <PresentationFormat>Экран (4:3)</PresentationFormat>
  <Paragraphs>53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Arial Black</vt:lpstr>
      <vt:lpstr>Оформление по умолчанию</vt:lpstr>
      <vt:lpstr>Тема:  «Первые киевские князья»</vt:lpstr>
      <vt:lpstr>Слайд 2</vt:lpstr>
      <vt:lpstr>Князь Игорь</vt:lpstr>
      <vt:lpstr>Битва князя Игоря  с византийцами</vt:lpstr>
      <vt:lpstr>Слайд 5</vt:lpstr>
      <vt:lpstr>Основные моменты  правления князя Игоря </vt:lpstr>
      <vt:lpstr>Княгиня Ольга</vt:lpstr>
      <vt:lpstr>Слайд 8</vt:lpstr>
      <vt:lpstr>Слайд 9</vt:lpstr>
      <vt:lpstr>Слайд 10</vt:lpstr>
      <vt:lpstr>Основные моменты правления</vt:lpstr>
      <vt:lpstr>Святослав Игоревич (942—март 972) — великий князь киевский (945—972), самостоятельно правил с 964, по другим данным, примерно с 960.</vt:lpstr>
      <vt:lpstr>Походы  Святослава (ПВЛ)</vt:lpstr>
      <vt:lpstr>Слайд 14</vt:lpstr>
      <vt:lpstr>Основные моменты правления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Княгиня Ольга</dc:title>
  <dc:creator>user</dc:creator>
  <cp:lastModifiedBy>Admin</cp:lastModifiedBy>
  <cp:revision>11</cp:revision>
  <dcterms:created xsi:type="dcterms:W3CDTF">2010-01-23T11:45:11Z</dcterms:created>
  <dcterms:modified xsi:type="dcterms:W3CDTF">2012-03-07T20:03:39Z</dcterms:modified>
</cp:coreProperties>
</file>