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FCDF64-1949-41BD-B450-9E0163D60AAE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A36C786-56CC-4796-A202-1B35160737C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81_%D0%B3%D0%BE%D0%B4" TargetMode="External"/><Relationship Id="rId2" Type="http://schemas.openxmlformats.org/officeDocument/2006/relationships/hyperlink" Target="http://ru.wikipedia.org/w/index.php?title=%D0%9A%D1%80%D0%B0%D1%81%D0%BD%D0%BE%D0%B5_%D0%B2%D0%B8%D0%BD%D0%BE_%D0%BF%D0%BE%D0%B1%D0%B5%D0%B4%D1%8B_(%D1%84%D0%B8%D0%BB%D1%8C%D0%BC)&amp;action=edit&amp;redlink=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D%D0%B8%D0%BA%D0%BE%D0%BD%D0%B5%D0%BD%D0%BA%D0%BE,_%D0%A1%D0%B5%D1%80%D0%B3%D0%B5%D0%B9_%D0%9F%D0%B5%D1%82%D1%80%D0%BE%D0%B2%D0%B8%D1%87" TargetMode="External"/><Relationship Id="rId4" Type="http://schemas.openxmlformats.org/officeDocument/2006/relationships/hyperlink" Target="http://ru.wikipedia.org/w/index.php?title=%D0%A6%D1%8B%D0%B3%D0%B0%D0%BD%D1%81%D0%BA%D0%BE%D0%B5_%D1%81%D1%87%D0%B0%D1%81%D1%82%D1%8C%D0%B5_(%D1%84%D0%B8%D0%BB%D1%8C%D0%BC)&amp;action=edit&amp;redlink=1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E%D1%80%D0%B4%D0%B5%D0%BD_%D0%9A%D1%80%D0%B0%D1%81%D0%BD%D0%BE%D0%B9_%D0%97%D0%B2%D0%B5%D0%B7%D0%B4%D1%8B" TargetMode="External"/><Relationship Id="rId3" Type="http://schemas.openxmlformats.org/officeDocument/2006/relationships/hyperlink" Target="http://ru.wikipedia.org/wiki/1990" TargetMode="External"/><Relationship Id="rId7" Type="http://schemas.openxmlformats.org/officeDocument/2006/relationships/hyperlink" Target="http://ru.wikipedia.org/wiki/%D0%9E%D1%80%D0%B4%D0%B5%D0%BD_%D0%A2%D1%80%D1%83%D0%B4%D0%BE%D0%B2%D0%BE%D0%B3%D0%BE_%D0%9A%D1%80%D0%B0%D1%81%D0%BD%D0%BE%D0%B3%D0%BE_%D0%97%D0%BD%D0%B0%D0%BC%D0%B5%D0%BD%D0%B8" TargetMode="External"/><Relationship Id="rId2" Type="http://schemas.openxmlformats.org/officeDocument/2006/relationships/hyperlink" Target="http://ru.wikipedia.org/wiki/%D0%93%D0%B5%D1%80%D0%BE%D0%B9_%D0%A1%D0%BE%D1%86%D0%B8%D0%B0%D0%BB%D0%B8%D1%81%D1%82%D0%B8%D1%87%D0%B5%D1%81%D0%BA%D0%BE%D0%B3%D0%BE_%D0%A2%D1%80%D1%83%D0%B4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1%80%D0%B4%D0%B5%D0%BD_%D0%9E%D1%82%D0%B5%D1%87%D0%B5%D1%81%D1%82%D0%B2%D0%B5%D0%BD%D0%BD%D0%BE%D0%B9_%D0%B2%D0%BE%D0%B9%D0%BD%D1%8B" TargetMode="External"/><Relationship Id="rId5" Type="http://schemas.openxmlformats.org/officeDocument/2006/relationships/hyperlink" Target="http://ru.wikipedia.org/wiki/1984" TargetMode="External"/><Relationship Id="rId10" Type="http://schemas.openxmlformats.org/officeDocument/2006/relationships/hyperlink" Target="http://ru.wikipedia.org/wiki/%D0%9A%D1%83%D1%80%D1%81%D0%BA" TargetMode="External"/><Relationship Id="rId4" Type="http://schemas.openxmlformats.org/officeDocument/2006/relationships/hyperlink" Target="http://ru.wikipedia.org/wiki/%D0%9E%D1%80%D0%B4%D0%B5%D0%BD_%D0%9B%D0%B5%D0%BD%D0%B8%D0%BD%D0%B0" TargetMode="External"/><Relationship Id="rId9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B%D0%B8%D1%82%D0%B5%D1%80%D0%B0%D1%82%D1%83%D1%80%D0%BD%D0%B0%D1%8F_%D0%B3%D0%B0%D0%B7%D0%B5%D1%82%D0%B0" TargetMode="External"/><Relationship Id="rId13" Type="http://schemas.openxmlformats.org/officeDocument/2006/relationships/hyperlink" Target="http://ru.wikipedia.org/wiki/%D0%AE%D0%BD%D0%BE%D1%81%D1%82%D1%8C_(%D0%B6%D1%83%D1%80%D0%BD%D0%B0%D0%BB)" TargetMode="External"/><Relationship Id="rId18" Type="http://schemas.openxmlformats.org/officeDocument/2006/relationships/hyperlink" Target="http://ru.wikipedia.org/wiki/2001_%D0%B3%D0%BE%D0%B4" TargetMode="External"/><Relationship Id="rId3" Type="http://schemas.openxmlformats.org/officeDocument/2006/relationships/hyperlink" Target="http://ru.wikipedia.org/wiki/%D0%9C%D0%B5%D0%B4%D0%B0%D0%BB%D1%8C_%C2%AB%D0%97%D0%B0_%D0%BE%D1%82%D0%B2%D0%B0%D0%B3%D1%83%C2%BB" TargetMode="External"/><Relationship Id="rId7" Type="http://schemas.openxmlformats.org/officeDocument/2006/relationships/hyperlink" Target="http://ru.wikipedia.org/wiki/1973_%D0%B3%D0%BE%D0%B4" TargetMode="External"/><Relationship Id="rId12" Type="http://schemas.openxmlformats.org/officeDocument/2006/relationships/hyperlink" Target="http://ru.wikipedia.org/wiki/1996_%D0%B3%D0%BE%D0%B4" TargetMode="External"/><Relationship Id="rId17" Type="http://schemas.openxmlformats.org/officeDocument/2006/relationships/hyperlink" Target="http://ru.wikipedia.org/wiki/%D0%9F%D1%80%D0%B5%D0%BC%D0%B8%D1%8F_%D0%90%D0%BB%D0%B5%D0%BA%D1%81%D0%B0%D0%BD%D0%B4%D1%80%D0%B0_%D0%A1%D0%BE%D0%BB%D0%B6%D0%B5%D0%BD%D0%B8%D1%86%D1%8B%D0%BD%D0%B0" TargetMode="External"/><Relationship Id="rId2" Type="http://schemas.openxmlformats.org/officeDocument/2006/relationships/hyperlink" Target="http://ru.wikipedia.org/wiki/%D0%9E%D1%80%D0%B4%D0%B5%D0%BD_%C2%AB%D0%97%D0%BD%D0%B0%D0%BA_%D0%9F%D0%BE%D1%87%D1%91%D1%82%D0%B0%C2%BB" TargetMode="External"/><Relationship Id="rId16" Type="http://schemas.openxmlformats.org/officeDocument/2006/relationships/hyperlink" Target="http://ru.wikipedia.org/wiki/2000_%D0%B3%D0%BE%D0%B4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1975" TargetMode="External"/><Relationship Id="rId11" Type="http://schemas.openxmlformats.org/officeDocument/2006/relationships/hyperlink" Target="http://ru.wikipedia.org/wiki/%D0%9C%D0%B5%D0%B6%D0%B4%D1%83%D0%BD%D0%B0%D1%80%D0%BE%D0%B4%D0%BD%D0%B0%D1%8F_%D0%BF%D1%80%D0%B5%D0%BC%D0%B8%D1%8F_%D0%B8%D0%BC%D0%B5%D0%BD%D0%B8_%D0%9C._%D0%90._%D0%A8%D0%BE%D0%BB%D0%BE%D1%85%D0%BE%D0%B2%D0%B0_%D0%B2_%D0%BE%D0%B1%D0%BB%D0%B0%D1%81%D1%82%D0%B8_%D0%BB%D0%B8%D1%82%D0%B5%D1%80%D0%B0%D1%82%D1%83%D1%80%D1%8B_%D0%B8_%D0%B8%D1%81%D0%BA%D1%83%D1%81%D1%81%D1%82%D0%B2%D0%B0" TargetMode="External"/><Relationship Id="rId5" Type="http://schemas.openxmlformats.org/officeDocument/2006/relationships/hyperlink" Target="http://ru.wikipedia.org/wiki/%D0%93%D0%BE%D1%81%D1%83%D0%B4%D0%B0%D1%80%D1%81%D1%82%D0%B2%D0%B5%D0%BD%D0%BD%D0%B0%D1%8F_%D0%BF%D1%80%D0%B5%D0%BC%D0%B8%D1%8F_%D0%A0%D0%A1%D0%A4%D0%A1%D0%A0_%D0%B8%D0%BC%D0%B5%D0%BD%D0%B8_%D0%9C._%D0%93%D0%BE%D1%80%D1%8C%D0%BA%D0%BE%D0%B3%D0%BE" TargetMode="External"/><Relationship Id="rId15" Type="http://schemas.openxmlformats.org/officeDocument/2006/relationships/hyperlink" Target="http://ru.wikipedia.org/wiki/1998_%D0%B3%D0%BE%D0%B4" TargetMode="External"/><Relationship Id="rId10" Type="http://schemas.openxmlformats.org/officeDocument/2006/relationships/hyperlink" Target="http://ru.wikipedia.org/wiki/%D0%9F%D1%80%D0%B0%D0%B2%D0%B4%D0%B0_(%D0%B3%D0%B0%D0%B7%D0%B5%D1%82%D0%B0)" TargetMode="External"/><Relationship Id="rId19" Type="http://schemas.openxmlformats.org/officeDocument/2006/relationships/hyperlink" Target="http://ru.wikipedia.org/wiki/1995_%D0%B3%D0%BE%D0%B4" TargetMode="External"/><Relationship Id="rId4" Type="http://schemas.openxmlformats.org/officeDocument/2006/relationships/hyperlink" Target="http://ru.wikipedia.org/wiki/%D0%9C%D0%B5%D0%B4%D0%B0%D0%BB%D1%8C_%C2%AB%D0%97%D0%B0_%D0%BF%D0%BE%D0%B1%D0%B5%D0%B4%D1%83_%D0%BD%D0%B0%D0%B4_%D0%93%D0%B5%D1%80%D0%BC%D0%B0%D0%BD%D0%B8%D0%B5%D0%B9_%D0%B2_%D0%92%D0%B5%D0%BB%D0%B8%D0%BA%D0%BE%D0%B9_%D0%9E%D1%82%D0%B5%D1%87%D0%B5%D1%81%D1%82%D0%B2%D0%B5%D0%BD%D0%BD%D0%BE%D0%B9_%D0%B2%D0%BE%D0%B9%D0%BD%D0%B5_1941%E2%80%941945_%D0%B3%D0%B3.%C2%BB" TargetMode="External"/><Relationship Id="rId9" Type="http://schemas.openxmlformats.org/officeDocument/2006/relationships/hyperlink" Target="http://ru.wikipedia.org/wiki/1988_%D0%B3%D0%BE%D0%B4" TargetMode="External"/><Relationship Id="rId14" Type="http://schemas.openxmlformats.org/officeDocument/2006/relationships/hyperlink" Target="http://ru.wikipedia.org/wiki/1997_%D0%B3%D0%BE%D0%B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5%D0%BB%D0%BE%D1%80%D1%83%D1%81%D1%81%D0%BA%D0%B0%D1%8F_%D0%BE%D0%BF%D0%B5%D1%80%D0%B0%D1%86%D0%B8%D1%8F_(1944)" TargetMode="External"/><Relationship Id="rId3" Type="http://schemas.openxmlformats.org/officeDocument/2006/relationships/hyperlink" Target="http://ru.wikipedia.org/wiki/1925_%D0%B3%D0%BE%D0%B4" TargetMode="External"/><Relationship Id="rId7" Type="http://schemas.openxmlformats.org/officeDocument/2006/relationships/hyperlink" Target="http://ru.wikipedia.org/wiki/1943_%D0%B3%D0%BE%D0%B4" TargetMode="External"/><Relationship Id="rId2" Type="http://schemas.openxmlformats.org/officeDocument/2006/relationships/hyperlink" Target="http://ru.wikipedia.org/wiki/15_%D1%8F%D0%BD%D0%B2%D0%B0%D1%8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23_%D0%B0%D0%B2%D0%B3%D1%83%D1%81%D1%82%D0%B0" TargetMode="External"/><Relationship Id="rId11" Type="http://schemas.openxmlformats.org/officeDocument/2006/relationships/image" Target="../media/image6.jpeg"/><Relationship Id="rId5" Type="http://schemas.openxmlformats.org/officeDocument/2006/relationships/hyperlink" Target="http://ru.wikipedia.org/wiki/5_%D0%B8%D1%8E%D0%BB%D1%8F" TargetMode="External"/><Relationship Id="rId10" Type="http://schemas.openxmlformats.org/officeDocument/2006/relationships/hyperlink" Target="http://ru.wikipedia.org/wiki/%D0%9F%D0%BE%D0%BB%D1%8C%D1%88%D0%B0" TargetMode="External"/><Relationship Id="rId4" Type="http://schemas.openxmlformats.org/officeDocument/2006/relationships/hyperlink" Target="http://ru.wikipedia.org/wiki/%D0%9A%D1%83%D1%80%D1%81%D0%BA%D0%B0%D1%8F_%D0%B1%D0%B8%D1%82%D0%B2%D0%B0" TargetMode="External"/><Relationship Id="rId9" Type="http://schemas.openxmlformats.org/officeDocument/2006/relationships/hyperlink" Target="http://ru.wikipedia.org/wiki/%D0%94%D0%BD%D0%B5%D0%BF%D1%8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1%80%D0%B5%D0%B4%D0%BD%D1%8F%D1%8F_%D0%90%D0%B7%D0%B8%D1%8F" TargetMode="External"/><Relationship Id="rId3" Type="http://schemas.openxmlformats.org/officeDocument/2006/relationships/hyperlink" Target="http://ru.wikipedia.org/wiki/8_%D1%84%D0%B5%D0%B2%D1%80%D0%B0%D0%BB%D1%8F" TargetMode="External"/><Relationship Id="rId7" Type="http://schemas.openxmlformats.org/officeDocument/2006/relationships/hyperlink" Target="http://ru.wikipedia.org/wiki/%D0%9A%D0%B0%D0%B7%D0%B0%D1%85%D1%81%D1%82%D0%B0%D0%BD" TargetMode="External"/><Relationship Id="rId2" Type="http://schemas.openxmlformats.org/officeDocument/2006/relationships/hyperlink" Target="http://ru.wikipedia.org/wiki/%D0%9A%D1%91%D0%BD%D0%B8%D0%B3%D1%81%D0%B1%D0%B5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5%D1%80%D0%BF%D1%83%D1%85%D0%BE%D0%B2" TargetMode="External"/><Relationship Id="rId5" Type="http://schemas.openxmlformats.org/officeDocument/2006/relationships/hyperlink" Target="http://ru.wikipedia.org/wiki/%D0%94%D0%B5%D0%BD%D1%8C_%D0%9F%D0%BE%D0%B1%D0%B5%D0%B4%D1%8B" TargetMode="External"/><Relationship Id="rId4" Type="http://schemas.openxmlformats.org/officeDocument/2006/relationships/hyperlink" Target="http://ru.wikipedia.org/wiki/1945_%D0%B3%D0%BE%D0%B4" TargetMode="Externa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0%D0%B5%D0%B4%D0%BD%D1%8F%D1%8F_%D0%90%D0%B7%D0%B8%D1%8F" TargetMode="External"/><Relationship Id="rId2" Type="http://schemas.openxmlformats.org/officeDocument/2006/relationships/hyperlink" Target="http://ru.wikipedia.org/wiki/%D0%9A%D0%B0%D0%B7%D0%B0%D1%85%D1%81%D1%82%D0%B0%D0%B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3_%D0%B8%D1%8E%D0%BD%D1%8F" TargetMode="External"/><Relationship Id="rId2" Type="http://schemas.openxmlformats.org/officeDocument/2006/relationships/hyperlink" Target="http://ru.wikipedia.org/wiki/%CD%EE%F1%EE%E2,_%C5%E2%E3%E5%ED%E8%E9_%C8%E2%E0%ED%EE%E2%E8%F7#cite_note-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ru.wikipedia.org/wiki/%D0%9A%D1%83%D1%80%D1%81%D0%BA" TargetMode="External"/><Relationship Id="rId4" Type="http://schemas.openxmlformats.org/officeDocument/2006/relationships/hyperlink" Target="http://ru.wikipedia.org/wiki/2002_%D0%B3%D0%BE%D0%B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3" Type="http://schemas.openxmlformats.org/officeDocument/2006/relationships/hyperlink" Target="http://ru.wikipedia.org/wiki/1957_%D0%B3%D0%BE%D0%B4" TargetMode="External"/><Relationship Id="rId7" Type="http://schemas.openxmlformats.org/officeDocument/2006/relationships/hyperlink" Target="http://ru.wikipedia.org/wiki/%D0%9B%D0%B8%D1%82%D0%B5%D1%80%D0%B0%D1%82%D1%83%D1%80%D0%BD%D1%8B%D0%B9_%D0%B8%D0%BD%D1%81%D1%82%D0%B8%D1%82%D1%83%D1%82_%D0%B8%D0%BC._%D0%90._%D0%9C._%D0%93%D0%BE%D1%80%D1%8C%D0%BA%D0%BE%D0%B3%D0%BE" TargetMode="External"/><Relationship Id="rId2" Type="http://schemas.openxmlformats.org/officeDocument/2006/relationships/hyperlink" Target="http://ru.wikipedia.org/wiki/%D0%94%D0%B5%D1%80%D0%B5%D0%B2%D0%B5%D0%BD%D1%81%D0%BA%D0%B0%D1%8F_%D0%BF%D1%80%D0%BE%D0%B7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62_%D0%B3%D0%BE%D0%B4" TargetMode="External"/><Relationship Id="rId5" Type="http://schemas.openxmlformats.org/officeDocument/2006/relationships/hyperlink" Target="http://ru.wikipedia.org/wiki/1961_%D0%B3%D0%BE%D0%B4" TargetMode="External"/><Relationship Id="rId4" Type="http://schemas.openxmlformats.org/officeDocument/2006/relationships/hyperlink" Target="http://ru.wikipedia.org/wiki/1958_%D0%B3%D0%BE%D0%B4" TargetMode="External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92_%D0%B3%D0%BE%D0%B4" TargetMode="External"/><Relationship Id="rId3" Type="http://schemas.openxmlformats.org/officeDocument/2006/relationships/hyperlink" Target="http://ru.wikipedia.org/wiki/%D0%9D%D0%BE%D0%B2%D1%8B%D0%B9_%D0%BC%D0%B8%D1%80_(%D0%B6%D1%83%D1%80%D0%BD%D0%B0%D0%BB)" TargetMode="External"/><Relationship Id="rId7" Type="http://schemas.openxmlformats.org/officeDocument/2006/relationships/hyperlink" Target="http://ru.wikipedia.org/wiki/1990_%D0%B3%D0%BE%D0%B4" TargetMode="External"/><Relationship Id="rId2" Type="http://schemas.openxmlformats.org/officeDocument/2006/relationships/hyperlink" Target="http://ru.wikipedia.org/wiki/%D0%9D%D0%B0%D1%88_%D1%81%D0%BE%D0%B2%D1%80%D0%B5%D0%BC%D0%B5%D0%BD%D0%BD%D0%B8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89_%D0%B3%D0%BE%D0%B4" TargetMode="External"/><Relationship Id="rId5" Type="http://schemas.openxmlformats.org/officeDocument/2006/relationships/hyperlink" Target="http://ru.wikipedia.org/wiki/1986_%D0%B3%D0%BE%D0%B4" TargetMode="External"/><Relationship Id="rId4" Type="http://schemas.openxmlformats.org/officeDocument/2006/relationships/hyperlink" Target="http://ru.wikipedia.org/wiki/1980_%D0%B3%D0%BE%D0%B4" TargetMode="Externa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Носов Евгений Иванович</a:t>
            </a:r>
          </a:p>
        </p:txBody>
      </p:sp>
    </p:spTree>
    <p:extLst>
      <p:ext uri="{BB962C8B-B14F-4D97-AF65-F5344CB8AC3E}">
        <p14:creationId xmlns:p14="http://schemas.microsoft.com/office/powerpoint/2010/main" val="3274734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11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Фильмы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484784"/>
            <a:ext cx="6196405" cy="423828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[</a:t>
            </a:r>
            <a:r>
              <a:rPr lang="ru-RU" u="sng" dirty="0" smtClean="0">
                <a:hlinkClick r:id="rId2" tooltip="Красное вино победы (фильм) (страница отсутствует)"/>
              </a:rPr>
              <a:t>Красное </a:t>
            </a:r>
            <a:r>
              <a:rPr lang="ru-RU" u="sng" dirty="0">
                <a:hlinkClick r:id="rId2" tooltip="Красное вино победы (фильм) (страница отсутствует)"/>
              </a:rPr>
              <a:t>вино победы</a:t>
            </a:r>
            <a:r>
              <a:rPr lang="ru-RU" dirty="0"/>
              <a:t>, поставлен в 1988 году.</a:t>
            </a:r>
          </a:p>
          <a:p>
            <a:r>
              <a:rPr lang="ru-RU" dirty="0"/>
              <a:t>По повести «</a:t>
            </a:r>
            <a:r>
              <a:rPr lang="ru-RU" dirty="0" err="1"/>
              <a:t>Усвятские</a:t>
            </a:r>
            <a:r>
              <a:rPr lang="ru-RU" dirty="0"/>
              <a:t> </a:t>
            </a:r>
            <a:r>
              <a:rPr lang="ru-RU" dirty="0" err="1"/>
              <a:t>шлемоносцы</a:t>
            </a:r>
            <a:r>
              <a:rPr lang="ru-RU" dirty="0"/>
              <a:t>» снят кинофильм «Родник» (режиссёр А. Сиренко)</a:t>
            </a:r>
          </a:p>
          <a:p>
            <a:r>
              <a:rPr lang="ru-RU" dirty="0"/>
              <a:t>По лирическим рассказам Носова в </a:t>
            </a:r>
            <a:r>
              <a:rPr lang="ru-RU" u="sng" dirty="0">
                <a:hlinkClick r:id="rId3" tooltip="1981 год"/>
              </a:rPr>
              <a:t>1981 году</a:t>
            </a:r>
            <a:r>
              <a:rPr lang="ru-RU" dirty="0"/>
              <a:t> снят фильм </a:t>
            </a:r>
            <a:r>
              <a:rPr lang="ru-RU" u="sng" dirty="0">
                <a:hlinkClick r:id="rId4" tooltip="Цыганское счастье (фильм) (страница отсутствует)"/>
              </a:rPr>
              <a:t>«Цыганское счастье»</a:t>
            </a:r>
            <a:r>
              <a:rPr lang="ru-RU" dirty="0"/>
              <a:t> (режиссёр </a:t>
            </a:r>
            <a:r>
              <a:rPr lang="ru-RU" u="sng" dirty="0">
                <a:hlinkClick r:id="rId5" tooltip="Никоненко, Сергей Петрович"/>
              </a:rPr>
              <a:t>C. Никоненко</a:t>
            </a:r>
            <a:r>
              <a:rPr lang="ru-RU" dirty="0"/>
              <a:t>).</a:t>
            </a:r>
          </a:p>
          <a:p>
            <a:r>
              <a:rPr lang="ru-RU" dirty="0"/>
              <a:t>Короткометражный фильм «Варька» (ТО «Экран», 1971) по мотивам одноименного рассказа. Режиссёр </a:t>
            </a:r>
            <a:r>
              <a:rPr lang="ru-RU" dirty="0" err="1"/>
              <a:t>Т.Папастергиу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ru-RU" dirty="0"/>
              <a:t>Премии и награды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71244" y="1340768"/>
            <a:ext cx="3345171" cy="489654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hlinkClick r:id="rId2" tooltip="Герой Социалистического Труда"/>
              </a:rPr>
              <a:t>Герой </a:t>
            </a:r>
            <a:r>
              <a:rPr lang="ru-RU" dirty="0">
                <a:hlinkClick r:id="rId2" tooltip="Герой Социалистического Труда"/>
              </a:rPr>
              <a:t>Социалистического Труда</a:t>
            </a:r>
            <a:r>
              <a:rPr lang="ru-RU" dirty="0"/>
              <a:t> (</a:t>
            </a:r>
            <a:r>
              <a:rPr lang="ru-RU" dirty="0">
                <a:hlinkClick r:id="rId3" tooltip="1990"/>
              </a:rPr>
              <a:t>1990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два </a:t>
            </a:r>
            <a:r>
              <a:rPr lang="ru-RU" dirty="0">
                <a:hlinkClick r:id="rId4" tooltip="Орден Ленина"/>
              </a:rPr>
              <a:t>ордена Ленина</a:t>
            </a:r>
            <a:r>
              <a:rPr lang="ru-RU" dirty="0"/>
              <a:t> (</a:t>
            </a:r>
            <a:r>
              <a:rPr lang="ru-RU" dirty="0">
                <a:hlinkClick r:id="rId5" tooltip="1984"/>
              </a:rPr>
              <a:t>1984</a:t>
            </a:r>
            <a:r>
              <a:rPr lang="ru-RU" dirty="0"/>
              <a:t>, </a:t>
            </a:r>
            <a:r>
              <a:rPr lang="ru-RU" dirty="0">
                <a:hlinkClick r:id="rId3" tooltip="1990"/>
              </a:rPr>
              <a:t>1990</a:t>
            </a:r>
            <a:r>
              <a:rPr lang="ru-RU" dirty="0"/>
              <a:t>)</a:t>
            </a:r>
          </a:p>
          <a:p>
            <a:pPr lvl="0"/>
            <a:r>
              <a:rPr lang="ru-RU" dirty="0">
                <a:hlinkClick r:id="rId6" tooltip="Орден Отечественной войны"/>
              </a:rPr>
              <a:t>орден Отечественной войны</a:t>
            </a:r>
            <a:r>
              <a:rPr lang="ru-RU" dirty="0"/>
              <a:t> I степени (1985)</a:t>
            </a:r>
          </a:p>
          <a:p>
            <a:pPr lvl="0"/>
            <a:r>
              <a:rPr lang="ru-RU" dirty="0">
                <a:hlinkClick r:id="rId6" tooltip="Орден Отечественной войны"/>
              </a:rPr>
              <a:t>орден Отечественной войны</a:t>
            </a:r>
            <a:r>
              <a:rPr lang="ru-RU" dirty="0"/>
              <a:t> II степени</a:t>
            </a:r>
          </a:p>
          <a:p>
            <a:pPr lvl="0"/>
            <a:r>
              <a:rPr lang="ru-RU" dirty="0"/>
              <a:t>два </a:t>
            </a:r>
            <a:r>
              <a:rPr lang="ru-RU" dirty="0">
                <a:hlinkClick r:id="rId7" tooltip="Орден Трудового Красного Знамени"/>
              </a:rPr>
              <a:t>ордена Трудового Красного Знамени</a:t>
            </a:r>
            <a:endParaRPr lang="ru-RU" dirty="0"/>
          </a:p>
          <a:p>
            <a:pPr lvl="0"/>
            <a:r>
              <a:rPr lang="ru-RU" dirty="0">
                <a:hlinkClick r:id="rId8" tooltip="Орден Красной Звезды"/>
              </a:rPr>
              <a:t>орден Красной Звезды</a:t>
            </a:r>
            <a:endParaRPr lang="ru-RU" dirty="0"/>
          </a:p>
          <a:p>
            <a:endParaRPr lang="ru-RU" dirty="0"/>
          </a:p>
        </p:txBody>
      </p:sp>
      <p:pic>
        <p:nvPicPr>
          <p:cNvPr id="9218" name="Picture 2" descr="C:\Users\б\Desktop\220px-Евгений_Носов._Памятник_в_Курске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311088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6147" y="5115720"/>
            <a:ext cx="35740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AA2B1E"/>
              </a:buClr>
              <a:buSzPct val="85000"/>
              <a:buFont typeface="Brush Script MT" pitchFamily="66" charset="0"/>
              <a:buChar char="O"/>
            </a:pPr>
            <a:r>
              <a:rPr lang="ru-RU" sz="2400" dirty="0">
                <a:solidFill>
                  <a:prstClr val="black"/>
                </a:solidFill>
              </a:rPr>
              <a:t>Памятник Евгению Носову в </a:t>
            </a:r>
            <a:r>
              <a:rPr lang="ru-RU" sz="2400" dirty="0">
                <a:solidFill>
                  <a:prstClr val="black"/>
                </a:solidFill>
                <a:hlinkClick r:id="rId10" tooltip="Курск"/>
              </a:rPr>
              <a:t>Курске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89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052736"/>
            <a:ext cx="7488832" cy="518457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u="sng" dirty="0">
                <a:hlinkClick r:id="rId2" tooltip="Орден «Знак Почёта»"/>
              </a:rPr>
              <a:t>орден «Знак Почёта»</a:t>
            </a:r>
            <a:endParaRPr lang="ru-RU" dirty="0"/>
          </a:p>
          <a:p>
            <a:pPr lvl="0"/>
            <a:r>
              <a:rPr lang="ru-RU" u="sng" dirty="0">
                <a:hlinkClick r:id="rId3" tooltip="Медаль «За отвагу»"/>
              </a:rPr>
              <a:t>медаль «За отвагу»</a:t>
            </a:r>
            <a:endParaRPr lang="ru-RU" dirty="0"/>
          </a:p>
          <a:p>
            <a:pPr lvl="0"/>
            <a:r>
              <a:rPr lang="ru-RU" u="sng" dirty="0">
                <a:hlinkClick r:id="rId4" tooltip="Медаль «За победу над Германией в Великой Отечественной войне 1941—1945 гг.»"/>
              </a:rPr>
              <a:t>медаль «За победу над Германией в Великой Отечественной войне 1941—1945 гг.»</a:t>
            </a:r>
            <a:endParaRPr lang="ru-RU" dirty="0"/>
          </a:p>
          <a:p>
            <a:pPr lvl="0"/>
            <a:r>
              <a:rPr lang="ru-RU" u="sng" dirty="0">
                <a:hlinkClick r:id="rId5" tooltip="Государственная премия РСФСР имени М. Горького"/>
              </a:rPr>
              <a:t>Государственная премия РСФСР имени М. Горького</a:t>
            </a:r>
            <a:r>
              <a:rPr lang="ru-RU" dirty="0"/>
              <a:t> (</a:t>
            </a:r>
            <a:r>
              <a:rPr lang="ru-RU" u="sng" dirty="0">
                <a:hlinkClick r:id="rId6" tooltip="1975"/>
              </a:rPr>
              <a:t>1975</a:t>
            </a:r>
            <a:r>
              <a:rPr lang="ru-RU" dirty="0"/>
              <a:t>) — за «Шумит луговая овсяница»</a:t>
            </a:r>
          </a:p>
          <a:p>
            <a:pPr lvl="0"/>
            <a:r>
              <a:rPr lang="ru-RU" dirty="0"/>
              <a:t>премии журнала «Наш современник» (</a:t>
            </a:r>
            <a:r>
              <a:rPr lang="ru-RU" u="sng" dirty="0">
                <a:hlinkClick r:id="rId7" tooltip="1973 год"/>
              </a:rPr>
              <a:t>1973 год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премия </a:t>
            </a:r>
            <a:r>
              <a:rPr lang="ru-RU" u="sng" dirty="0">
                <a:hlinkClick r:id="rId8" tooltip="Литературная газета"/>
              </a:rPr>
              <a:t>«Литературной газеты»</a:t>
            </a:r>
            <a:r>
              <a:rPr lang="ru-RU" dirty="0"/>
              <a:t> (</a:t>
            </a:r>
            <a:r>
              <a:rPr lang="ru-RU" u="sng" dirty="0">
                <a:hlinkClick r:id="rId9" tooltip="1988 год"/>
              </a:rPr>
              <a:t>1988 год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премия газеты «</a:t>
            </a:r>
            <a:r>
              <a:rPr lang="ru-RU" u="sng" dirty="0">
                <a:hlinkClick r:id="rId10" tooltip="Правда (газета)"/>
              </a:rPr>
              <a:t>Правда</a:t>
            </a:r>
            <a:r>
              <a:rPr lang="ru-RU" dirty="0"/>
              <a:t>» (1990 год)</a:t>
            </a:r>
          </a:p>
          <a:p>
            <a:pPr lvl="0"/>
            <a:r>
              <a:rPr lang="ru-RU" u="sng" dirty="0">
                <a:hlinkClick r:id="rId11" tooltip="Международная премия имени М. А. Шолохова в области литературы и искусства"/>
              </a:rPr>
              <a:t>Международная премия имени М. А. Шолохова в области литературы и искусства</a:t>
            </a:r>
            <a:r>
              <a:rPr lang="ru-RU" dirty="0"/>
              <a:t> (</a:t>
            </a:r>
            <a:r>
              <a:rPr lang="ru-RU" u="sng" dirty="0">
                <a:hlinkClick r:id="rId12" tooltip="1996 год"/>
              </a:rPr>
              <a:t>1996 год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премия журнала «</a:t>
            </a:r>
            <a:r>
              <a:rPr lang="ru-RU" u="sng" dirty="0">
                <a:hlinkClick r:id="rId13" tooltip="Юность (журнал)"/>
              </a:rPr>
              <a:t>Юность</a:t>
            </a:r>
            <a:r>
              <a:rPr lang="ru-RU" dirty="0"/>
              <a:t>» (</a:t>
            </a:r>
            <a:r>
              <a:rPr lang="ru-RU" u="sng" dirty="0">
                <a:hlinkClick r:id="rId14" tooltip="1997 год"/>
              </a:rPr>
              <a:t>1997 год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премия «Москва — </a:t>
            </a:r>
            <a:r>
              <a:rPr lang="ru-RU" dirty="0" err="1"/>
              <a:t>Пенне</a:t>
            </a:r>
            <a:r>
              <a:rPr lang="ru-RU" dirty="0"/>
              <a:t>» (</a:t>
            </a:r>
            <a:r>
              <a:rPr lang="ru-RU" u="sng" dirty="0">
                <a:hlinkClick r:id="rId15" tooltip="1998 год"/>
              </a:rPr>
              <a:t>1998 год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премия имени А. П. Платонова «Умное сердце» (</a:t>
            </a:r>
            <a:r>
              <a:rPr lang="ru-RU" u="sng" dirty="0">
                <a:hlinkClick r:id="rId16" tooltip="2000 год"/>
              </a:rPr>
              <a:t>2000 год</a:t>
            </a:r>
            <a:r>
              <a:rPr lang="ru-RU" dirty="0"/>
              <a:t>)</a:t>
            </a:r>
          </a:p>
          <a:p>
            <a:pPr lvl="0"/>
            <a:r>
              <a:rPr lang="ru-RU" u="sng" dirty="0">
                <a:hlinkClick r:id="rId17" tooltip="Премия Александра Солженицына"/>
              </a:rPr>
              <a:t>Премия Александра Солженицына</a:t>
            </a:r>
            <a:r>
              <a:rPr lang="ru-RU" dirty="0"/>
              <a:t> (</a:t>
            </a:r>
            <a:r>
              <a:rPr lang="ru-RU" u="sng" dirty="0">
                <a:hlinkClick r:id="rId18" tooltip="2001 год"/>
              </a:rPr>
              <a:t>2001 год</a:t>
            </a:r>
            <a:r>
              <a:rPr lang="ru-RU" dirty="0"/>
              <a:t>) — «…чьи произведения в полновесной правде явили трагическое начало Великой Отечественной войны, её ход, её последствия для русской деревни и позднюю горечь пренебрежённых ветеранов»</a:t>
            </a:r>
          </a:p>
          <a:p>
            <a:pPr lvl="0"/>
            <a:r>
              <a:rPr lang="ru-RU" dirty="0"/>
              <a:t>Пенсия Президента РФ (с </a:t>
            </a:r>
            <a:r>
              <a:rPr lang="ru-RU" u="sng" dirty="0">
                <a:hlinkClick r:id="rId19" tooltip="1995 год"/>
              </a:rPr>
              <a:t>1995 года</a:t>
            </a:r>
            <a:r>
              <a:rPr lang="ru-RU" dirty="0"/>
              <a:t>)</a:t>
            </a:r>
          </a:p>
          <a:p>
            <a:pPr lvl="0"/>
            <a:r>
              <a:rPr lang="ru-RU" dirty="0"/>
              <a:t>Почётный гражданин Курска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708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6254044" cy="748569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800" y="5013176"/>
            <a:ext cx="5491998" cy="711778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Баторова</a:t>
            </a:r>
            <a:r>
              <a:rPr lang="ru-RU" dirty="0" smtClean="0"/>
              <a:t> </a:t>
            </a:r>
            <a:r>
              <a:rPr lang="ru-RU" dirty="0" err="1" smtClean="0"/>
              <a:t>Санжидма</a:t>
            </a:r>
            <a:r>
              <a:rPr lang="ru-RU" dirty="0" smtClean="0"/>
              <a:t> 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21887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980728"/>
            <a:ext cx="3519493" cy="518457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Евгений Иванович Носов (15 января 1925, с. </a:t>
            </a:r>
            <a:r>
              <a:rPr lang="ru-RU" dirty="0" err="1"/>
              <a:t>Толмачово</a:t>
            </a:r>
            <a:r>
              <a:rPr lang="ru-RU" dirty="0"/>
              <a:t> Курской области — 13 июня 2002, Курск) — русский писатель, прозаик, автор повестей и рассказов, Герой Социалистического Труда, лауреат Государственной премии, почётный гражданин Курска.</a:t>
            </a:r>
            <a:endParaRPr lang="ru-RU" dirty="0"/>
          </a:p>
        </p:txBody>
      </p:sp>
      <p:pic>
        <p:nvPicPr>
          <p:cNvPr id="1026" name="Picture 2" descr="C:\Users\б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36724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101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908720"/>
            <a:ext cx="3735517" cy="5112568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Евгений Носов родился </a:t>
            </a:r>
            <a:r>
              <a:rPr lang="ru-RU" u="sng" dirty="0">
                <a:hlinkClick r:id="rId2" tooltip="15 января"/>
              </a:rPr>
              <a:t>15 января</a:t>
            </a:r>
            <a:r>
              <a:rPr lang="ru-RU" dirty="0"/>
              <a:t> </a:t>
            </a:r>
            <a:r>
              <a:rPr lang="ru-RU" u="sng" dirty="0">
                <a:hlinkClick r:id="rId3" tooltip="1925 год"/>
              </a:rPr>
              <a:t>1925 года</a:t>
            </a:r>
            <a:r>
              <a:rPr lang="ru-RU" dirty="0"/>
              <a:t> в семье потомственного мастерового, кузнеца. Шестнадцатилетним юношей пережил фашистскую оккупацию. Закончил восьмой класс и после </a:t>
            </a:r>
            <a:r>
              <a:rPr lang="ru-RU" u="sng" dirty="0">
                <a:hlinkClick r:id="rId4" tooltip="Курская битва"/>
              </a:rPr>
              <a:t>Курского сражения</a:t>
            </a:r>
            <a:r>
              <a:rPr lang="ru-RU" dirty="0"/>
              <a:t> (</a:t>
            </a:r>
            <a:r>
              <a:rPr lang="ru-RU" u="sng" dirty="0">
                <a:hlinkClick r:id="rId5" tooltip="5 июля"/>
              </a:rPr>
              <a:t>5 июля</a:t>
            </a:r>
            <a:r>
              <a:rPr lang="ru-RU" dirty="0"/>
              <a:t> — </a:t>
            </a:r>
            <a:r>
              <a:rPr lang="ru-RU" u="sng" dirty="0">
                <a:hlinkClick r:id="rId6" tooltip="23 августа"/>
              </a:rPr>
              <a:t>23 августа</a:t>
            </a:r>
            <a:r>
              <a:rPr lang="ru-RU" u="sng" dirty="0">
                <a:hlinkClick r:id="rId7" tooltip="1943 год"/>
              </a:rPr>
              <a:t>1943 года</a:t>
            </a:r>
            <a:r>
              <a:rPr lang="ru-RU" dirty="0"/>
              <a:t>) ушёл на фронт в артиллерийские войска, став наводчиком орудия. Участвовал в </a:t>
            </a:r>
            <a:r>
              <a:rPr lang="ru-RU" u="sng" dirty="0">
                <a:hlinkClick r:id="rId8" tooltip="Белорусская операция (1944)"/>
              </a:rPr>
              <a:t>операции «Багратион»</a:t>
            </a:r>
            <a:r>
              <a:rPr lang="ru-RU" dirty="0"/>
              <a:t>, в боях на </a:t>
            </a:r>
            <a:r>
              <a:rPr lang="ru-RU" dirty="0" err="1"/>
              <a:t>Рогачёвском</a:t>
            </a:r>
            <a:r>
              <a:rPr lang="ru-RU" dirty="0"/>
              <a:t> плацдарме за </a:t>
            </a:r>
            <a:r>
              <a:rPr lang="ru-RU" u="sng" dirty="0">
                <a:hlinkClick r:id="rId9" tooltip="Днепр"/>
              </a:rPr>
              <a:t>Днепром</a:t>
            </a:r>
            <a:r>
              <a:rPr lang="ru-RU" dirty="0"/>
              <a:t>. Воевал в </a:t>
            </a:r>
            <a:r>
              <a:rPr lang="ru-RU" u="sng" dirty="0">
                <a:hlinkClick r:id="rId10" tooltip="Польша"/>
              </a:rPr>
              <a:t>Польше</a:t>
            </a:r>
            <a:r>
              <a:rPr lang="ru-RU" dirty="0"/>
              <a:t>.</a:t>
            </a:r>
          </a:p>
        </p:txBody>
      </p:sp>
      <p:pic>
        <p:nvPicPr>
          <p:cNvPr id="2050" name="Picture 2" descr="C:\Users\б\Desktop\imgpreview (1)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56" y="980728"/>
            <a:ext cx="378444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1638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9592" y="764704"/>
            <a:ext cx="3822848" cy="576064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боях под </a:t>
            </a:r>
            <a:r>
              <a:rPr lang="ru-RU" u="sng" dirty="0">
                <a:hlinkClick r:id="rId2" tooltip="Кёнигсберг"/>
              </a:rPr>
              <a:t>Кёнигсбергом</a:t>
            </a:r>
            <a:r>
              <a:rPr lang="ru-RU" dirty="0"/>
              <a:t> </a:t>
            </a:r>
            <a:r>
              <a:rPr lang="ru-RU" u="sng" dirty="0">
                <a:hlinkClick r:id="rId3" tooltip="8 февраля"/>
              </a:rPr>
              <a:t>8 февраля</a:t>
            </a:r>
            <a:r>
              <a:rPr lang="ru-RU" dirty="0"/>
              <a:t> </a:t>
            </a:r>
            <a:r>
              <a:rPr lang="ru-RU" u="sng" dirty="0">
                <a:hlinkClick r:id="rId4" tooltip="1945 год"/>
              </a:rPr>
              <a:t>1945 года</a:t>
            </a:r>
            <a:r>
              <a:rPr lang="ru-RU" dirty="0"/>
              <a:t> был тяжело ранен и </a:t>
            </a:r>
            <a:r>
              <a:rPr lang="ru-RU" u="sng" dirty="0">
                <a:hlinkClick r:id="rId5" tooltip="День Победы"/>
              </a:rPr>
              <a:t>День Победы</a:t>
            </a:r>
            <a:r>
              <a:rPr lang="ru-RU" dirty="0"/>
              <a:t> встречал в госпитале в </a:t>
            </a:r>
            <a:r>
              <a:rPr lang="ru-RU" u="sng" dirty="0">
                <a:hlinkClick r:id="rId6" tooltip="Серпухов"/>
              </a:rPr>
              <a:t>Серпухове</a:t>
            </a:r>
            <a:r>
              <a:rPr lang="ru-RU" dirty="0"/>
              <a:t>, о чём позже написал рассказ «</a:t>
            </a:r>
            <a:r>
              <a:rPr lang="ru-RU" i="1" dirty="0"/>
              <a:t>Красное вино победы</a:t>
            </a:r>
            <a:r>
              <a:rPr lang="ru-RU" dirty="0"/>
              <a:t>». Выйдя из госпиталя, получил пособие по инвалидности.</a:t>
            </a:r>
          </a:p>
          <a:p>
            <a:r>
              <a:rPr lang="ru-RU" dirty="0"/>
              <a:t>После войны окончил среднюю школу. Уехал в </a:t>
            </a:r>
            <a:r>
              <a:rPr lang="ru-RU" u="sng" dirty="0">
                <a:hlinkClick r:id="rId7" tooltip="Казахстан"/>
              </a:rPr>
              <a:t>Казахстан</a:t>
            </a:r>
            <a:r>
              <a:rPr lang="ru-RU" dirty="0"/>
              <a:t>, </a:t>
            </a:r>
            <a:r>
              <a:rPr lang="ru-RU" u="sng" dirty="0">
                <a:hlinkClick r:id="rId8" tooltip="Средняя Азия"/>
              </a:rPr>
              <a:t>Среднюю Азию</a:t>
            </a:r>
            <a:r>
              <a:rPr lang="ru-RU" dirty="0"/>
              <a:t>, работал художником, оформителем, литературным сотрудником. Начал писать прозу. В 1980-х гг. был членом редакционной коллегии журнала «Роман-газета».</a:t>
            </a:r>
          </a:p>
          <a:p>
            <a:endParaRPr lang="ru-RU" dirty="0"/>
          </a:p>
        </p:txBody>
      </p:sp>
      <p:pic>
        <p:nvPicPr>
          <p:cNvPr id="3074" name="Picture 2" descr="C:\Users\б\Desktop\Nosov_N_N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38100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303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031260"/>
            <a:ext cx="3519493" cy="4670333"/>
          </a:xfrm>
        </p:spPr>
        <p:txBody>
          <a:bodyPr>
            <a:normAutofit fontScale="92500"/>
          </a:bodyPr>
          <a:lstStyle/>
          <a:p>
            <a:r>
              <a:rPr lang="ru-RU" dirty="0"/>
              <a:t>После войны окончил среднюю школу. Уехал в </a:t>
            </a:r>
            <a:r>
              <a:rPr lang="ru-RU" u="sng" dirty="0">
                <a:hlinkClick r:id="rId2" tooltip="Казахстан"/>
              </a:rPr>
              <a:t>Казахстан</a:t>
            </a:r>
            <a:r>
              <a:rPr lang="ru-RU" dirty="0"/>
              <a:t>, </a:t>
            </a:r>
            <a:r>
              <a:rPr lang="ru-RU" u="sng" dirty="0">
                <a:hlinkClick r:id="rId3" tooltip="Средняя Азия"/>
              </a:rPr>
              <a:t>Среднюю Азию</a:t>
            </a:r>
            <a:r>
              <a:rPr lang="ru-RU" dirty="0"/>
              <a:t>, работал художником, оформителем, литературным сотрудником. Начал писать прозу. В 1980-х гг. был членом редакционной коллегии журнала «Роман-газета».</a:t>
            </a:r>
          </a:p>
          <a:p>
            <a:endParaRPr lang="ru-RU" dirty="0"/>
          </a:p>
        </p:txBody>
      </p:sp>
      <p:pic>
        <p:nvPicPr>
          <p:cNvPr id="5122" name="Picture 2" descr="C:\Users\б\Desktop\008766711907957178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352839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5867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980728"/>
            <a:ext cx="3447485" cy="4238285"/>
          </a:xfrm>
        </p:spPr>
        <p:txBody>
          <a:bodyPr>
            <a:normAutofit/>
          </a:bodyPr>
          <a:lstStyle/>
          <a:p>
            <a:r>
              <a:rPr lang="ru-RU" dirty="0"/>
              <a:t>Был замечен в морозные дни за развешиванием призывов к людям покормить птиц. На могиле так и попросил написать: «Покормите птиц»</a:t>
            </a:r>
            <a:r>
              <a:rPr lang="ru-RU" u="sng" baseline="30000" dirty="0">
                <a:hlinkClick r:id="rId2"/>
              </a:rPr>
              <a:t>[1]</a:t>
            </a:r>
            <a:r>
              <a:rPr lang="ru-RU" dirty="0"/>
              <a:t>. Е. И. Носов умер </a:t>
            </a:r>
            <a:r>
              <a:rPr lang="ru-RU" u="sng" dirty="0">
                <a:hlinkClick r:id="rId3" tooltip="13 июня"/>
              </a:rPr>
              <a:t>13 июня</a:t>
            </a:r>
            <a:r>
              <a:rPr lang="ru-RU" dirty="0"/>
              <a:t> </a:t>
            </a:r>
            <a:r>
              <a:rPr lang="ru-RU" u="sng" dirty="0">
                <a:hlinkClick r:id="rId4" tooltip="2002 год"/>
              </a:rPr>
              <a:t>2002 года</a:t>
            </a:r>
            <a:r>
              <a:rPr lang="ru-RU" dirty="0"/>
              <a:t>. Похоронен в </a:t>
            </a:r>
            <a:r>
              <a:rPr lang="ru-RU" u="sng" dirty="0">
                <a:hlinkClick r:id="rId5" tooltip="Курск"/>
              </a:rPr>
              <a:t>Курске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098" name="Picture 2" descr="C:\Users\б\Desktop\0023-007-Umer-Evgenij-Ivanovich-Nosov-13-ijunja-2002-goda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309634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08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4008" y="743797"/>
            <a:ext cx="3707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Евгения Носова можно отнести к представителям «</a:t>
            </a:r>
            <a:r>
              <a:rPr lang="ru-RU" u="sng" dirty="0">
                <a:hlinkClick r:id="rId2" tooltip="Деревенская проза"/>
              </a:rPr>
              <a:t>деревенской прозы</a:t>
            </a:r>
            <a:r>
              <a:rPr lang="ru-RU" dirty="0"/>
              <a:t>» и к не менее значимой в литературе XX века «окопной правде». Важнейшие его темы — военная и деревенская.</a:t>
            </a:r>
          </a:p>
          <a:p>
            <a:r>
              <a:rPr lang="ru-RU" dirty="0"/>
              <a:t>В </a:t>
            </a:r>
            <a:r>
              <a:rPr lang="ru-RU" u="sng" dirty="0">
                <a:hlinkClick r:id="rId3" tooltip="1957 год"/>
              </a:rPr>
              <a:t>1957 году</a:t>
            </a:r>
            <a:r>
              <a:rPr lang="ru-RU" dirty="0"/>
              <a:t> — первая публикация: рассказ «Радуга» опубликован в курском альманахе.</a:t>
            </a:r>
          </a:p>
          <a:p>
            <a:r>
              <a:rPr lang="ru-RU" dirty="0"/>
              <a:t>В </a:t>
            </a:r>
            <a:r>
              <a:rPr lang="ru-RU" u="sng" dirty="0">
                <a:hlinkClick r:id="rId4" tooltip="1958 год"/>
              </a:rPr>
              <a:t>1958 году</a:t>
            </a:r>
            <a:r>
              <a:rPr lang="ru-RU" dirty="0"/>
              <a:t> выходит его первая книга рассказов и повестей «На рыбачьей тропе».</a:t>
            </a:r>
          </a:p>
          <a:p>
            <a:r>
              <a:rPr lang="ru-RU" dirty="0"/>
              <a:t>В </a:t>
            </a:r>
            <a:r>
              <a:rPr lang="ru-RU" u="sng" dirty="0">
                <a:hlinkClick r:id="rId5" tooltip="1961 год"/>
              </a:rPr>
              <a:t>1961 году</a:t>
            </a:r>
            <a:r>
              <a:rPr lang="ru-RU" dirty="0"/>
              <a:t> вернулся в Курск, стал профессиональным писателем. В </a:t>
            </a:r>
            <a:r>
              <a:rPr lang="ru-RU" u="sng" dirty="0">
                <a:hlinkClick r:id="rId6" tooltip="1962 год"/>
              </a:rPr>
              <a:t>1962 году</a:t>
            </a:r>
            <a:r>
              <a:rPr lang="ru-RU" dirty="0"/>
              <a:t> начал учиться на </a:t>
            </a:r>
            <a:r>
              <a:rPr lang="ru-RU" u="sng" dirty="0">
                <a:hlinkClick r:id="rId7" tooltip="Литературный институт им. А. М. Горького"/>
              </a:rPr>
              <a:t>Высших литературных курсах</a:t>
            </a:r>
            <a:r>
              <a:rPr lang="ru-RU" dirty="0"/>
              <a:t> в </a:t>
            </a:r>
            <a:r>
              <a:rPr lang="ru-RU" u="sng" dirty="0">
                <a:hlinkClick r:id="rId8" tooltip="Москва"/>
              </a:rPr>
              <a:t>Москве</a:t>
            </a:r>
            <a:r>
              <a:rPr lang="ru-RU" dirty="0"/>
              <a:t>.</a:t>
            </a:r>
          </a:p>
        </p:txBody>
      </p:sp>
      <p:sp>
        <p:nvSpPr>
          <p:cNvPr id="5" name="AutoShape 2" descr="http://chtenie-21.ru/uploaded_files/users/20121106mY3Fq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908720"/>
            <a:ext cx="3428278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1793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764704"/>
            <a:ext cx="3384376" cy="540060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Много печатался в журналах «</a:t>
            </a:r>
            <a:r>
              <a:rPr lang="ru-RU" u="sng" dirty="0">
                <a:hlinkClick r:id="rId2" tooltip="Наш современник"/>
              </a:rPr>
              <a:t>Наш современник</a:t>
            </a:r>
            <a:r>
              <a:rPr lang="ru-RU" dirty="0"/>
              <a:t>», </a:t>
            </a:r>
            <a:r>
              <a:rPr lang="ru-RU" u="sng" dirty="0">
                <a:hlinkClick r:id="rId3" tooltip="Новый мир (журнал)"/>
              </a:rPr>
              <a:t>«Новый мир»</a:t>
            </a:r>
            <a:r>
              <a:rPr lang="ru-RU" dirty="0"/>
              <a:t>, где вышли лучшие его рассказы и повести, занимая достойное место в русской литературе.</a:t>
            </a:r>
          </a:p>
          <a:p>
            <a:r>
              <a:rPr lang="ru-RU" dirty="0"/>
              <a:t>Большой успех имела повесть «</a:t>
            </a:r>
            <a:r>
              <a:rPr lang="ru-RU" dirty="0" err="1"/>
              <a:t>Усвятские</a:t>
            </a:r>
            <a:r>
              <a:rPr lang="ru-RU" dirty="0"/>
              <a:t> </a:t>
            </a:r>
            <a:r>
              <a:rPr lang="ru-RU" dirty="0" err="1"/>
              <a:t>шлемоносцы</a:t>
            </a:r>
            <a:r>
              <a:rPr lang="ru-RU" dirty="0"/>
              <a:t>» (</a:t>
            </a:r>
            <a:r>
              <a:rPr lang="ru-RU" u="sng" dirty="0">
                <a:hlinkClick r:id="rId4" tooltip="1980 год"/>
              </a:rPr>
              <a:t>1980</a:t>
            </a:r>
            <a:r>
              <a:rPr lang="ru-RU" dirty="0"/>
              <a:t>); в </a:t>
            </a:r>
            <a:r>
              <a:rPr lang="ru-RU" u="sng" dirty="0">
                <a:hlinkClick r:id="rId5" tooltip="1986 год"/>
              </a:rPr>
              <a:t>1986 году</a:t>
            </a:r>
            <a:r>
              <a:rPr lang="ru-RU" dirty="0"/>
              <a:t> под этим названием вышел сборник его повестей и рассказов; в том же году — книга очерков «На дальней станции сойду»; в </a:t>
            </a:r>
            <a:r>
              <a:rPr lang="ru-RU" u="sng" dirty="0">
                <a:hlinkClick r:id="rId6" tooltip="1989 год"/>
              </a:rPr>
              <a:t>1989 году</a:t>
            </a:r>
            <a:r>
              <a:rPr lang="ru-RU" dirty="0"/>
              <a:t> — книга рассказов для младших школьников «Где просыпается солнце»; в </a:t>
            </a:r>
            <a:r>
              <a:rPr lang="ru-RU" u="sng" dirty="0">
                <a:hlinkClick r:id="rId7" tooltip="1990 год"/>
              </a:rPr>
              <a:t>1990 году</a:t>
            </a:r>
            <a:r>
              <a:rPr lang="ru-RU" dirty="0"/>
              <a:t> — повести и рассказы «В чистом поле»; в </a:t>
            </a:r>
            <a:r>
              <a:rPr lang="ru-RU" u="sng" dirty="0">
                <a:hlinkClick r:id="rId8" tooltip="1992 год"/>
              </a:rPr>
              <a:t>1992 году</a:t>
            </a:r>
            <a:r>
              <a:rPr lang="ru-RU" dirty="0"/>
              <a:t> — книга рассказов для старших школьников «Красное вино победы».</a:t>
            </a:r>
          </a:p>
          <a:p>
            <a:endParaRPr lang="ru-RU" dirty="0"/>
          </a:p>
        </p:txBody>
      </p:sp>
      <p:pic>
        <p:nvPicPr>
          <p:cNvPr id="7170" name="Picture 2" descr="C:\Users\б\Desktop\007(51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350557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046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692696"/>
            <a:ext cx="3528392" cy="58326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Сочинения:</a:t>
            </a:r>
            <a:endParaRPr lang="ru-RU" dirty="0"/>
          </a:p>
          <a:p>
            <a:pPr lvl="0"/>
            <a:r>
              <a:rPr lang="ru-RU" dirty="0"/>
              <a:t>На рыбачьей тропе (1958)</a:t>
            </a:r>
          </a:p>
          <a:p>
            <a:pPr lvl="0"/>
            <a:r>
              <a:rPr lang="ru-RU" dirty="0"/>
              <a:t>Рассказы (1959)</a:t>
            </a:r>
          </a:p>
          <a:p>
            <a:pPr lvl="0"/>
            <a:r>
              <a:rPr lang="ru-RU" dirty="0"/>
              <a:t>Тридцать зёрен (1961)</a:t>
            </a:r>
          </a:p>
          <a:p>
            <a:pPr lvl="0"/>
            <a:r>
              <a:rPr lang="ru-RU" dirty="0"/>
              <a:t>Где просыпается солнце? (1965)</a:t>
            </a:r>
          </a:p>
          <a:p>
            <a:pPr lvl="0"/>
            <a:r>
              <a:rPr lang="ru-RU" dirty="0"/>
              <a:t>В чистом поле за просёлком (1967)</a:t>
            </a:r>
          </a:p>
          <a:p>
            <a:pPr lvl="0"/>
            <a:r>
              <a:rPr lang="ru-RU" dirty="0"/>
              <a:t>Берега (1971)</a:t>
            </a:r>
          </a:p>
          <a:p>
            <a:pPr lvl="0"/>
            <a:r>
              <a:rPr lang="ru-RU" dirty="0"/>
              <a:t>Красное вино победы (1971) сборник рассказов</a:t>
            </a:r>
          </a:p>
          <a:p>
            <a:pPr lvl="0"/>
            <a:r>
              <a:rPr lang="ru-RU" dirty="0"/>
              <a:t>Мост (1974)</a:t>
            </a:r>
          </a:p>
          <a:p>
            <a:pPr lvl="0"/>
            <a:r>
              <a:rPr lang="ru-RU" dirty="0"/>
              <a:t>Шумит луговая овсяница (1977)</a:t>
            </a:r>
          </a:p>
          <a:p>
            <a:pPr lvl="0"/>
            <a:r>
              <a:rPr lang="ru-RU" dirty="0" err="1"/>
              <a:t>Усвятские</a:t>
            </a:r>
            <a:r>
              <a:rPr lang="ru-RU" dirty="0"/>
              <a:t> </a:t>
            </a:r>
            <a:r>
              <a:rPr lang="ru-RU" dirty="0" err="1"/>
              <a:t>шлемоносцы</a:t>
            </a:r>
            <a:r>
              <a:rPr lang="ru-RU" dirty="0"/>
              <a:t> (1977)</a:t>
            </a:r>
          </a:p>
          <a:p>
            <a:pPr lvl="0"/>
            <a:r>
              <a:rPr lang="ru-RU" dirty="0"/>
              <a:t>Избранные произведения (в двух томах) (1983)</a:t>
            </a:r>
          </a:p>
          <a:p>
            <a:pPr lvl="0"/>
            <a:r>
              <a:rPr lang="ru-RU" dirty="0"/>
              <a:t>Травой не порастёт… Повесть, рассказы. (1985)</a:t>
            </a:r>
          </a:p>
          <a:p>
            <a:pPr lvl="0"/>
            <a:r>
              <a:rPr lang="ru-RU" dirty="0"/>
              <a:t>В чистом поле (1990)</a:t>
            </a:r>
          </a:p>
          <a:p>
            <a:pPr lvl="0"/>
            <a:r>
              <a:rPr lang="ru-RU" dirty="0"/>
              <a:t>Рождение сфинкса (1990)</a:t>
            </a:r>
          </a:p>
          <a:p>
            <a:pPr lvl="0"/>
            <a:r>
              <a:rPr lang="ru-RU" dirty="0"/>
              <a:t>Вечерние стога. Рассказы, повесть. (2000).</a:t>
            </a:r>
          </a:p>
          <a:p>
            <a:endParaRPr lang="ru-RU" dirty="0"/>
          </a:p>
        </p:txBody>
      </p:sp>
      <p:pic>
        <p:nvPicPr>
          <p:cNvPr id="8196" name="Picture 4" descr="C:\Users\б\Desktop\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692696"/>
            <a:ext cx="3888431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474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82</TotalTime>
  <Words>306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Кнопка</vt:lpstr>
      <vt:lpstr>Носов Евгений Иванович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Фильмы </vt:lpstr>
      <vt:lpstr>Премии и награды 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Носов Евгений Иванович</dc:title>
  <dc:creator>онлайн</dc:creator>
  <cp:lastModifiedBy>онлайн</cp:lastModifiedBy>
  <cp:revision>7</cp:revision>
  <dcterms:created xsi:type="dcterms:W3CDTF">2013-04-19T08:47:26Z</dcterms:created>
  <dcterms:modified xsi:type="dcterms:W3CDTF">2013-04-19T10:10:18Z</dcterms:modified>
</cp:coreProperties>
</file>