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7" r:id="rId11"/>
    <p:sldId id="268" r:id="rId12"/>
    <p:sldId id="269" r:id="rId13"/>
    <p:sldId id="270" r:id="rId14"/>
    <p:sldId id="271" r:id="rId15"/>
    <p:sldId id="273" r:id="rId16"/>
    <p:sldId id="275" r:id="rId17"/>
    <p:sldId id="276" r:id="rId18"/>
    <p:sldId id="277" r:id="rId19"/>
    <p:sldId id="263" r:id="rId20"/>
    <p:sldId id="264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AD44C-B6E3-490B-8B0F-267715E0D7FD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8625-0935-486C-B793-65595AA3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8625-0935-486C-B793-65595AA3F98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8625-0935-486C-B793-65595AA3F98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im.pp.ua/fony-dlya-prezentatsij-pauer-point-shkolnyj-stend.html" TargetMode="External"/><Relationship Id="rId7" Type="http://schemas.openxmlformats.org/officeDocument/2006/relationships/hyperlink" Target="http://www.stepandstep.ru/catalog/know/100304/voda---zdorove-serdca.html" TargetMode="External"/><Relationship Id="rId2" Type="http://schemas.openxmlformats.org/officeDocument/2006/relationships/hyperlink" Target="http://azecologii.ucoz.ru/index/soderzhanie_mineralnykh_solej_v_pishhevykh_produktakh/0-2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uclear-wallpapers.ru.com/gdefon/wall/full/376142" TargetMode="External"/><Relationship Id="rId5" Type="http://schemas.openxmlformats.org/officeDocument/2006/relationships/hyperlink" Target="http://ucheba.dlldat.com/docs/index-7512.html" TargetMode="External"/><Relationship Id="rId4" Type="http://schemas.openxmlformats.org/officeDocument/2006/relationships/hyperlink" Target="http://sovietsoft.ucoz.ru/news/knigi_po_khimii_skachat_besplatno/2012-12-04-24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astersoft.net/samye-poleznye-produkty" TargetMode="External"/><Relationship Id="rId3" Type="http://schemas.openxmlformats.org/officeDocument/2006/relationships/hyperlink" Target="http://forum.bukvaved.net/index.php?act=thanks&amp;type=history&amp;mid=1083&amp;st=25" TargetMode="External"/><Relationship Id="rId7" Type="http://schemas.openxmlformats.org/officeDocument/2006/relationships/hyperlink" Target="http://spbstolzakazov.ru/index.php?route=product/category&amp;path=82_95" TargetMode="External"/><Relationship Id="rId2" Type="http://schemas.openxmlformats.org/officeDocument/2006/relationships/hyperlink" Target="http://www.peremeny.ru/book/rd/4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haping.ru/news/news.asp?id=200" TargetMode="External"/><Relationship Id="rId5" Type="http://schemas.openxmlformats.org/officeDocument/2006/relationships/hyperlink" Target="http://www.oreninform.ru/list/detail.php?SECTION_ID=4426&amp;ID=26143" TargetMode="External"/><Relationship Id="rId10" Type="http://schemas.openxmlformats.org/officeDocument/2006/relationships/hyperlink" Target="http://www.chevy-niva.ru/viewtopic.php?p=3311013" TargetMode="External"/><Relationship Id="rId4" Type="http://schemas.openxmlformats.org/officeDocument/2006/relationships/hyperlink" Target="http://seckretzdorovia.ru/zdorovoe-pitanie-kalcii/" TargetMode="External"/><Relationship Id="rId9" Type="http://schemas.openxmlformats.org/officeDocument/2006/relationships/hyperlink" Target="http://www.eastkorr.net/economy/na-yarmarochnoi-ploshchadi-luganska-idet-boikaya-torgovly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jecon.clan.su/news/dieta_pri_ateroskleroze/2013-03-23-91" TargetMode="External"/><Relationship Id="rId2" Type="http://schemas.openxmlformats.org/officeDocument/2006/relationships/hyperlink" Target="http://newsper.net/ru/article/region/5/theme/13?id=3021229&amp;date=2013-06-2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uralenta.ru/vekvelikolep/vv2sezon/11789-velikolepnyy-vek-59-seriya-smotret-onlayn-besplatno-na-russkom-yazyke.html" TargetMode="External"/><Relationship Id="rId5" Type="http://schemas.openxmlformats.org/officeDocument/2006/relationships/hyperlink" Target="http://count.all-news.net.ua/show.php?id=72788486" TargetMode="External"/><Relationship Id="rId4" Type="http://schemas.openxmlformats.org/officeDocument/2006/relationships/hyperlink" Target="http://www.old.asna.ru/med_info/news/art_med/16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0010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Неорганические вещества, входящие в состав клетки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3071813" y="4071938"/>
            <a:ext cx="56864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Учитель биологии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ГБОУ цо№170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г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Санкт-Петербург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(Колпино)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Трофимова Елена Анатольевна</a:t>
            </a:r>
          </a:p>
        </p:txBody>
      </p:sp>
      <p:pic>
        <p:nvPicPr>
          <p:cNvPr id="8194" name="Picture 2" descr="http://img1.liveinternet.ru/images/attach/c/5/84/870/84870595_1332010440_pischevuye_dobav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429000"/>
            <a:ext cx="3071836" cy="216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Содержание минеральных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элементов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в пищевых продуктах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Заполните таблицу</a:t>
            </a:r>
          </a:p>
          <a:p>
            <a:pPr algn="ctr">
              <a:buNone/>
            </a:pPr>
            <a:endParaRPr lang="ru-RU" b="1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3000372"/>
          <a:ext cx="6096000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41054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Элементы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 каких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продуктах содержаться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Кальций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ttp://goldstarinfo.ru/wp-content/uploads/2013/05/vreden-li-kalc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3428984" cy="2577453"/>
          </a:xfrm>
          <a:prstGeom prst="rect">
            <a:avLst/>
          </a:prstGeom>
          <a:noFill/>
        </p:spPr>
      </p:pic>
      <p:pic>
        <p:nvPicPr>
          <p:cNvPr id="30724" name="Picture 4" descr="http://kz-en.ru/Materiali/kazakhskijjazyk/zhumbak/Produk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857364"/>
            <a:ext cx="4571992" cy="4571992"/>
          </a:xfrm>
          <a:prstGeom prst="rect">
            <a:avLst/>
          </a:prstGeom>
          <a:noFill/>
        </p:spPr>
      </p:pic>
      <p:pic>
        <p:nvPicPr>
          <p:cNvPr id="30726" name="Picture 6" descr="http://im2-tub-ru.yandex.net/i?id=443918471-7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14818"/>
            <a:ext cx="341378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Хлор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nikvesti.com/280x180W/images/2010_11/15441_1_150x16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2667000" cy="1714500"/>
          </a:xfrm>
          <a:prstGeom prst="rect">
            <a:avLst/>
          </a:prstGeom>
          <a:noFill/>
        </p:spPr>
      </p:pic>
      <p:pic>
        <p:nvPicPr>
          <p:cNvPr id="29700" name="Picture 4" descr="http://spbstolzakazov.ru/image/cache/data/wt-00000284-225x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500174"/>
            <a:ext cx="2143125" cy="2143125"/>
          </a:xfrm>
          <a:prstGeom prst="rect">
            <a:avLst/>
          </a:prstGeom>
          <a:noFill/>
        </p:spPr>
      </p:pic>
      <p:pic>
        <p:nvPicPr>
          <p:cNvPr id="29702" name="Picture 6" descr="http://www.puertoplatadigital.com/saludybell/vasodelech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357298"/>
            <a:ext cx="2714644" cy="2714644"/>
          </a:xfrm>
          <a:prstGeom prst="rect">
            <a:avLst/>
          </a:prstGeom>
          <a:noFill/>
        </p:spPr>
      </p:pic>
      <p:pic>
        <p:nvPicPr>
          <p:cNvPr id="29704" name="Picture 8" descr="http://im2-tub-ru.yandex.net/i?id=28198173-1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14752"/>
            <a:ext cx="2996110" cy="1928826"/>
          </a:xfrm>
          <a:prstGeom prst="rect">
            <a:avLst/>
          </a:prstGeom>
          <a:noFill/>
        </p:spPr>
      </p:pic>
      <p:pic>
        <p:nvPicPr>
          <p:cNvPr id="29706" name="Picture 10" descr="http://im3-tub-ru.yandex.net/i?id=65575459-52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286256"/>
            <a:ext cx="2965153" cy="2292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Железо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8674" name="Picture 2" descr="http://www.ljplus.ru/img4/r/_/r_y_b_a_k_o_v/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2815431" cy="1785950"/>
          </a:xfrm>
          <a:prstGeom prst="rect">
            <a:avLst/>
          </a:prstGeom>
          <a:noFill/>
        </p:spPr>
      </p:pic>
      <p:pic>
        <p:nvPicPr>
          <p:cNvPr id="5" name="Picture 10" descr="http://im3-tub-ru.yandex.net/i?id=65575459-5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142984"/>
            <a:ext cx="2965153" cy="2292644"/>
          </a:xfrm>
          <a:prstGeom prst="rect">
            <a:avLst/>
          </a:prstGeom>
          <a:noFill/>
        </p:spPr>
      </p:pic>
      <p:pic>
        <p:nvPicPr>
          <p:cNvPr id="28676" name="Picture 4" descr="http://korporacia.ru/sites/default/files/imagecache/product_full/noten-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71876"/>
            <a:ext cx="3633755" cy="2725316"/>
          </a:xfrm>
          <a:prstGeom prst="rect">
            <a:avLst/>
          </a:prstGeom>
          <a:noFill/>
        </p:spPr>
      </p:pic>
      <p:pic>
        <p:nvPicPr>
          <p:cNvPr id="28678" name="Picture 6" descr="http://soyanews.info/upload/iblock/dda/moya-dieta-0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214686"/>
            <a:ext cx="3333750" cy="2981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Фтор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7650" name="Picture 2" descr="http://images.astronet.ru/pubd/2002/10/11/0001180155/pb_00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1428750" cy="1600200"/>
          </a:xfrm>
          <a:prstGeom prst="rect">
            <a:avLst/>
          </a:prstGeom>
          <a:noFill/>
        </p:spPr>
      </p:pic>
      <p:pic>
        <p:nvPicPr>
          <p:cNvPr id="27652" name="Picture 4" descr="http://savepic.ru/1866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3810000" cy="2857500"/>
          </a:xfrm>
          <a:prstGeom prst="rect">
            <a:avLst/>
          </a:prstGeom>
          <a:noFill/>
        </p:spPr>
      </p:pic>
      <p:pic>
        <p:nvPicPr>
          <p:cNvPr id="27654" name="Picture 6" descr="http://www.ptr-vlad.ru/uploads/posts/2011-03/1300753568_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286124"/>
            <a:ext cx="4095746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Калий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http://www.puertoplatadigital.com/saludybell/vasodelech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357298"/>
            <a:ext cx="2714644" cy="2714644"/>
          </a:xfrm>
          <a:prstGeom prst="rect">
            <a:avLst/>
          </a:prstGeom>
          <a:noFill/>
        </p:spPr>
      </p:pic>
      <p:pic>
        <p:nvPicPr>
          <p:cNvPr id="5" name="Picture 6" descr="http://soyanews.info/upload/iblock/dda/moya-dieta-0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3333750" cy="2981326"/>
          </a:xfrm>
          <a:prstGeom prst="rect">
            <a:avLst/>
          </a:prstGeom>
          <a:noFill/>
        </p:spPr>
      </p:pic>
      <p:pic>
        <p:nvPicPr>
          <p:cNvPr id="35842" name="Picture 2" descr="http://img01.chitalnya.ru/upload2/141/5100384061224758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071810"/>
            <a:ext cx="292895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Содержание минеральных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элементов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в пищевых продуктах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2285992"/>
          <a:ext cx="60960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4105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Элементы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В каких</a:t>
                      </a:r>
                      <a:r>
                        <a:rPr lang="ru-RU" sz="2400" b="1" baseline="0" dirty="0" smtClean="0">
                          <a:latin typeface="Arial" pitchFamily="34" charset="0"/>
                          <a:cs typeface="Arial" pitchFamily="34" charset="0"/>
                        </a:rPr>
                        <a:t> продуктах содержаться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Кальций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Молочные продукты, рыба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Хлор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/>
                        <a:t>Яица</a:t>
                      </a:r>
                      <a:r>
                        <a:rPr lang="ru-RU" sz="2400" b="1" dirty="0" smtClean="0"/>
                        <a:t>, молоко, мясо, </a:t>
                      </a:r>
                      <a:r>
                        <a:rPr lang="ru-RU" sz="2400" b="1" dirty="0" err="1" smtClean="0"/>
                        <a:t>повареная</a:t>
                      </a:r>
                      <a:r>
                        <a:rPr lang="ru-RU" sz="2400" b="1" dirty="0" smtClean="0"/>
                        <a:t> соль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Железо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Злаки,</a:t>
                      </a:r>
                      <a:r>
                        <a:rPr lang="ru-RU" sz="2400" b="1" baseline="0" dirty="0" smtClean="0"/>
                        <a:t> орехи, мясо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Фтор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Рыба, чай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Калий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Злаки,</a:t>
                      </a:r>
                      <a:r>
                        <a:rPr lang="ru-RU" sz="2400" b="1" baseline="0" dirty="0" smtClean="0"/>
                        <a:t> молоко, фрукты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Вывод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В состав клетки входят два класса веществ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 органические и неорганические</a:t>
            </a:r>
          </a:p>
          <a:p>
            <a:pPr marL="514350" indent="-514350">
              <a:buAutoNum type="arabicPeriod"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Из всех химических веществ воды в клетке больше всего.</a:t>
            </a:r>
          </a:p>
          <a:p>
            <a:pPr marL="514350" indent="-514350">
              <a:buAutoNum type="arabicPeriod"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Минеральные вещества выполняют важнейшие функции в клетках живых организмов.</a:t>
            </a:r>
          </a:p>
          <a:p>
            <a:pPr marL="514350" indent="-514350">
              <a:buAutoNum type="arabicPeriod"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Человеку необходимо иметь разнообразный рацион для нормальной работы клеток всего организма.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С.105-107 читать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 107 вопрос 4 (ответить письменно)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Список использованных источников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charset="0"/>
              <a:buNone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А) Список использованных печатных источников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Биология.10-11 класс. Учебник. Общая биология. Каменский А. А.,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Криксунов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Е. В., Пасечник Б. Б. М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Дрофа 2006.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С.Г. Мамонтова, В.Б. Захарова, Н.И. Сонина "Биология. Общие закономерности. 9 класс" - 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Захаров В.Б.Дрофа 2012.</a:t>
            </a:r>
          </a:p>
          <a:p>
            <a:pPr marL="457200" indent="-457200">
              <a:buNone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Б) Активные ссылки на источники информации</a:t>
            </a:r>
          </a:p>
          <a:p>
            <a:pPr marL="457200" indent="-457200">
              <a:buNone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Азбука экологии - </a:t>
            </a:r>
            <a:r>
              <a:rPr lang="en-US" sz="1800" dirty="0" smtClean="0">
                <a:hlinkClick r:id="rId2"/>
              </a:rPr>
              <a:t>http://azecologii.ucoz.ru/index/soderzhanie_mineralnykh_solej_v_pishhevykh_produktakh/0-28</a:t>
            </a:r>
            <a:endParaRPr lang="ru-RU" sz="18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charset="0"/>
              <a:buNone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В) Активные ссылки на использованные изображения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Фон для презентации - </a:t>
            </a:r>
            <a:r>
              <a:rPr lang="en-US" sz="1800" dirty="0" smtClean="0">
                <a:hlinkClick r:id="rId3"/>
              </a:rPr>
              <a:t>http://rim.pp.ua/fony-dlya-prezentatsij-pauer-point-shkolnyj-stend.html</a:t>
            </a:r>
            <a:endParaRPr lang="ru-RU" sz="1800" dirty="0" smtClean="0"/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Колбочки с веществами -</a:t>
            </a:r>
            <a:r>
              <a:rPr lang="en-US" sz="1800" dirty="0" smtClean="0">
                <a:hlinkClick r:id="rId4"/>
              </a:rPr>
              <a:t> http://sovietsoft.ucoz.ru/news/knigi_po_khimii_skachat_besplatno/2012-12-04-247</a:t>
            </a:r>
            <a:endParaRPr lang="ru-RU" sz="1800" dirty="0" smtClean="0"/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/>
              <a:t>Менделеев - </a:t>
            </a:r>
            <a:r>
              <a:rPr lang="en-US" sz="1800" dirty="0" smtClean="0">
                <a:hlinkClick r:id="rId5"/>
              </a:rPr>
              <a:t>http://ucheba.dlldat.com/docs/index-7512.html</a:t>
            </a:r>
            <a:endParaRPr lang="ru-RU" sz="1800" dirty="0" smtClean="0"/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/>
              <a:t>Таблица Менделеева -</a:t>
            </a:r>
            <a:r>
              <a:rPr lang="en-US" sz="1800" dirty="0" smtClean="0">
                <a:hlinkClick r:id="rId6"/>
              </a:rPr>
              <a:t> http://nuclear-wallpapers.ru.com/gdefon/wall/full/376142</a:t>
            </a:r>
            <a:endParaRPr lang="ru-RU" sz="1800" dirty="0" smtClean="0"/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ru-RU" sz="1800" dirty="0" smtClean="0"/>
              <a:t>Вода - </a:t>
            </a:r>
            <a:r>
              <a:rPr lang="en-US" sz="1800" dirty="0" smtClean="0">
                <a:hlinkClick r:id="rId7"/>
              </a:rPr>
              <a:t>http://www.stepandstep.ru/catalog/know/100304/voda---zdorove-serdca.html</a:t>
            </a:r>
            <a:endParaRPr lang="ru-RU" sz="1800" dirty="0" smtClean="0"/>
          </a:p>
          <a:p>
            <a:pPr marL="457200" indent="-457200">
              <a:buFont typeface="Arial" charset="0"/>
              <a:buAutoNum type="arabicPeriod"/>
              <a:defRPr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Цель урока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Изучить химический состав клетки и выявить роль неорганических веществ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Список использованных источников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6. Строение молекулы воды -</a:t>
            </a:r>
            <a:r>
              <a:rPr lang="en-US" sz="1800" dirty="0" smtClean="0">
                <a:hlinkClick r:id="rId2"/>
              </a:rPr>
              <a:t>http://www.peremeny.ru/book/rd/493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7.Знак вопроса - </a:t>
            </a:r>
            <a:r>
              <a:rPr lang="en-US" sz="1800" dirty="0" smtClean="0">
                <a:hlinkClick r:id="rId3"/>
              </a:rPr>
              <a:t>http://forum.bukvaved.net/index.php?act=thanks&amp;type=history&amp;mid=1083&amp;st=25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8. Кальций -</a:t>
            </a:r>
            <a:r>
              <a:rPr lang="en-US" sz="1800" dirty="0" smtClean="0">
                <a:hlinkClick r:id="rId4"/>
              </a:rPr>
              <a:t> http://seckretzdorovia.ru/zdorovoe-pitanie-kalcii/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9. Молочные продукты -</a:t>
            </a:r>
            <a:r>
              <a:rPr lang="en-US" sz="1800" dirty="0" smtClean="0">
                <a:hlinkClick r:id="rId5"/>
              </a:rPr>
              <a:t> http://www.oreninform.ru/list/detail.php?SECTION_ID=4426&amp;ID=26143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10.хлор-</a:t>
            </a:r>
            <a:r>
              <a:rPr lang="en-US" sz="1800" dirty="0" smtClean="0">
                <a:hlinkClick r:id="rId6"/>
              </a:rPr>
              <a:t> http://www.shaping.ru/news/news.asp?id=200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11.соль-</a:t>
            </a:r>
            <a:r>
              <a:rPr lang="en-US" sz="1800" dirty="0" smtClean="0">
                <a:hlinkClick r:id="rId7"/>
              </a:rPr>
              <a:t> http://spbstolzakazov.ru/index.php?route=product/category&amp;path=82_95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12.Молоко -</a:t>
            </a:r>
            <a:r>
              <a:rPr lang="en-US" sz="1800" dirty="0" smtClean="0">
                <a:hlinkClick r:id="rId8"/>
              </a:rPr>
              <a:t> http://astersoft.net/samye-poleznye-produkty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13.Яица -</a:t>
            </a:r>
            <a:r>
              <a:rPr lang="en-US" sz="1800" dirty="0" smtClean="0">
                <a:hlinkClick r:id="rId9"/>
              </a:rPr>
              <a:t> http://www.eastkorr.net/economy/na-yarmarochnoi-ploshchadi-luganska-idet-boikaya-torgovlya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14. Мясо -</a:t>
            </a:r>
            <a:r>
              <a:rPr lang="en-US" sz="1800" dirty="0" smtClean="0">
                <a:hlinkClick r:id="rId10"/>
              </a:rPr>
              <a:t> http://www.chevy-niva.ru/viewtopic.php?p=3311013</a:t>
            </a:r>
            <a:endParaRPr lang="ru-RU" sz="1800" dirty="0" smtClean="0"/>
          </a:p>
          <a:p>
            <a:pPr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Список использованных источников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15. Железо -</a:t>
            </a:r>
            <a:r>
              <a:rPr lang="en-US" sz="1800" dirty="0" smtClean="0">
                <a:hlinkClick r:id="rId2"/>
              </a:rPr>
              <a:t>http://newsper.net/ru/article/region/5/theme/13?id=3021229&amp;date=2013-06-26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16. Злаки -</a:t>
            </a:r>
            <a:r>
              <a:rPr lang="en-US" sz="1800" dirty="0" smtClean="0">
                <a:hlinkClick r:id="rId3"/>
              </a:rPr>
              <a:t> http://ejecon.clan.su/news/dieta_pri_ateroskleroze/2013-03-23-91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17. Фтор -</a:t>
            </a:r>
            <a:r>
              <a:rPr lang="en-US" sz="1800" dirty="0" smtClean="0">
                <a:hlinkClick r:id="rId4"/>
              </a:rPr>
              <a:t> http://www.old.asna.ru/med_info/news/art_med/166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18. Чай -</a:t>
            </a:r>
            <a:r>
              <a:rPr lang="en-US" sz="1800" dirty="0" smtClean="0">
                <a:hlinkClick r:id="rId5"/>
              </a:rPr>
              <a:t> http://count.all-news.net.ua/show.php?id=72788486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19. Фрукты - </a:t>
            </a:r>
            <a:r>
              <a:rPr lang="en-US" sz="1800" dirty="0" smtClean="0">
                <a:hlinkClick r:id="rId6"/>
              </a:rPr>
              <a:t>http://duralenta.ru/vekvelikolep/vv2sezon/11789-velikolepnyy-vek-59-seriya-smotret-onlayn-besplatno-na-russkom-yazyke.html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 состав живой клетки входит почти вся таблица Д.И.Менделеева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cs410818.userapi.com/v410818495/48f5/bkpgw3C3V8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428868"/>
            <a:ext cx="3314700" cy="3933826"/>
          </a:xfrm>
          <a:prstGeom prst="rect">
            <a:avLst/>
          </a:prstGeom>
          <a:noFill/>
        </p:spPr>
      </p:pic>
      <p:pic>
        <p:nvPicPr>
          <p:cNvPr id="6148" name="Picture 4" descr="http://school.xvatit.com/images/thumb/0/08/Himr8_9_3.jpg/460px-Himr8_9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714620"/>
            <a:ext cx="4381500" cy="301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Химический состав клетки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714488"/>
            <a:ext cx="2714644" cy="7143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Органические вещества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714488"/>
            <a:ext cx="271464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Неорганические вещества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750067" y="2464587"/>
            <a:ext cx="357190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42844" y="2714620"/>
            <a:ext cx="928694" cy="5000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Белки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500034" y="3000372"/>
            <a:ext cx="142876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14282" y="3857628"/>
            <a:ext cx="1357322" cy="5000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Углеводы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16200000" flipH="1">
            <a:off x="1393009" y="2750339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500166" y="3143248"/>
            <a:ext cx="928694" cy="4286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Жиры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1964513" y="3036091"/>
            <a:ext cx="171451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643042" y="4143380"/>
            <a:ext cx="185738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Органические кислоты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16200000" flipH="1">
            <a:off x="2750331" y="2750339"/>
            <a:ext cx="157163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571868" y="3857628"/>
            <a:ext cx="1785950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Нуклеиновые кислоты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>
            <a:off x="5072066" y="2500306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786314" y="3000372"/>
            <a:ext cx="107157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Вода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>
            <a:off x="5429256" y="3214686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572132" y="4000504"/>
            <a:ext cx="185738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Минеральные соли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>
            <a:off x="5750727" y="4679165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3857620" y="5143512"/>
            <a:ext cx="228601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Микроэлементы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57950" y="5143512"/>
            <a:ext cx="221457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Макроэлементы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Прямая со стрелкой 36"/>
          <p:cNvCxnSpPr>
            <a:stCxn id="29" idx="2"/>
            <a:endCxn id="35" idx="0"/>
          </p:cNvCxnSpPr>
          <p:nvPr/>
        </p:nvCxnSpPr>
        <p:spPr>
          <a:xfrm rot="16200000" flipH="1">
            <a:off x="6732999" y="4411272"/>
            <a:ext cx="500066" cy="964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6750859" y="2464587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215206" y="3214686"/>
            <a:ext cx="121444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Газы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4" grpId="0" animBg="1"/>
      <p:bldP spid="17" grpId="0" animBg="1"/>
      <p:bldP spid="20" grpId="0" animBg="1"/>
      <p:bldP spid="23" grpId="0" animBg="1"/>
      <p:bldP spid="26" grpId="0" animBg="1"/>
      <p:bldP spid="29" grpId="0" animBg="1"/>
      <p:bldP spid="34" grpId="0" animBg="1"/>
      <p:bldP spid="35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75-85% в живых организмах воды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Функции воды</a:t>
            </a:r>
          </a:p>
          <a:p>
            <a:pPr algn="ctr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Внутренняя среда клетки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Среда для протекания биохимических реакций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Регулятор тепла и кислотности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Определяет объем и упругость клетки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Универсальный растворитель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://adt.by/images/stories/gazeta/661/shin/v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285134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Строение молекулы воды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www.peremeny.ru/book/rd/files/2011/06/7-%D0%9D2%D0%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00239"/>
            <a:ext cx="5072098" cy="4099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31191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latin typeface="Arial" pitchFamily="34" charset="0"/>
                <a:cs typeface="Arial" pitchFamily="34" charset="0"/>
              </a:rPr>
              <a:t>Минеральные соли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429684" cy="392908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Кроме воды, в числе неорганических веществ, входящих 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всостав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 клетки, нужно назвать соли, представляющие собой ионные соединения. В водном растворе они </a:t>
            </a:r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диссоциируют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 с образованием катиона металла и аниона кислотного остатка.</a:t>
            </a:r>
          </a:p>
          <a:p>
            <a:pPr algn="ctr">
              <a:buNone/>
            </a:pPr>
            <a:endParaRPr lang="ru-RU" sz="4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Для процессов жизнедеятельности клетки наиболее важны </a:t>
            </a:r>
          </a:p>
          <a:p>
            <a:pPr algn="ctr"/>
            <a:r>
              <a:rPr lang="ru-RU" sz="4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Катионы</a:t>
            </a:r>
            <a:r>
              <a:rPr lang="en-US" sz="4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K, Na, Ca, Mg .</a:t>
            </a:r>
            <a:endParaRPr lang="ru-RU" sz="4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Анионы:</a:t>
            </a:r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ru-RU" sz="4400" b="1" i="1" baseline="-25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</a:t>
            </a:r>
            <a:r>
              <a:rPr lang="ru-RU" sz="4400" b="1" i="1" baseline="-25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44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</a:t>
            </a:r>
            <a:r>
              <a:rPr lang="ru-RU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HCO</a:t>
            </a:r>
            <a:r>
              <a:rPr lang="ru-RU" sz="4400" b="1" i="1" baseline="-25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4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latin typeface="Arial" pitchFamily="34" charset="0"/>
                <a:cs typeface="Arial" pitchFamily="34" charset="0"/>
              </a:rPr>
              <a:t>Минеральные соли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Заполните таблицу используя учебник</a:t>
            </a:r>
          </a:p>
          <a:p>
            <a:pPr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С.Г. Мамонтова, В.Б. Захарова, Н.И. Сонина "Биология. Общие закономерности. 9 класс" - Захаров В.Б.Дрофа 2012. с.106</a:t>
            </a:r>
          </a:p>
          <a:p>
            <a:pPr algn="ctr">
              <a:buNone/>
            </a:pP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i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2643182"/>
          <a:ext cx="821537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94"/>
                <a:gridCol w="371477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Минеральные соли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На что влияют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В виде катионов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endParaRPr lang="ru-RU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n-US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K, Na, Ca, Mg </a:t>
                      </a:r>
                      <a:endParaRPr lang="ru-RU" sz="2400" b="1" i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b="1" i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400" b="1" i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lang="ru-RU" sz="2400" b="1" i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виде анионов</a:t>
                      </a:r>
                      <a:r>
                        <a:rPr lang="en-US" sz="2400" b="1" i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endParaRPr lang="ru-RU" sz="2400" b="1" i="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PO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2400" b="1" i="1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Cl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, HCO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24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http://img01.chitalnya.ru/upload2/604/123301507439464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357562"/>
            <a:ext cx="1690666" cy="1268000"/>
          </a:xfrm>
          <a:prstGeom prst="rect">
            <a:avLst/>
          </a:prstGeom>
          <a:noFill/>
        </p:spPr>
      </p:pic>
      <p:pic>
        <p:nvPicPr>
          <p:cNvPr id="7" name="Picture 2" descr="http://img01.chitalnya.ru/upload2/604/123301507439464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5143512"/>
            <a:ext cx="1690666" cy="12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latin typeface="Arial" pitchFamily="34" charset="0"/>
                <a:cs typeface="Arial" pitchFamily="34" charset="0"/>
              </a:rPr>
              <a:t>Минеральные соли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Заполните таблицу используя учебник</a:t>
            </a:r>
          </a:p>
          <a:p>
            <a:pPr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С.Г. Мамонтова, В.Б. Захарова, Н.И. Сонина "Биология. Общие закономерности. 9 класс" - Захаров В.Б.Дрофа 2012.</a:t>
            </a:r>
          </a:p>
          <a:p>
            <a:pPr algn="ctr">
              <a:buNone/>
            </a:pP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i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2643182"/>
          <a:ext cx="821537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94"/>
                <a:gridCol w="371477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Минеральные соли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На что влияют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В виде катионов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endParaRPr lang="ru-RU" sz="2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en-US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K, Na, Ca, Mg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Обеспечивают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важнейшее свойство живых организмов – раздражимость</a:t>
                      </a:r>
                    </a:p>
                    <a:p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Обуславливают сцепление клеток между собой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lang="ru-RU" sz="2400" b="1" i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виде анионов</a:t>
                      </a:r>
                      <a:r>
                        <a:rPr lang="en-US" sz="2400" b="1" i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endParaRPr lang="ru-RU" sz="2400" b="1" i="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PO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2400" b="1" i="1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Cl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, HCO</a:t>
                      </a:r>
                      <a:r>
                        <a:rPr lang="ru-RU" sz="2400" b="1" i="1" baseline="-250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24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Обеспечивают </a:t>
                      </a:r>
                      <a:r>
                        <a:rPr lang="ru-RU" sz="2000" dirty="0" err="1" smtClean="0">
                          <a:latin typeface="Arial" pitchFamily="34" charset="0"/>
                          <a:cs typeface="Arial" pitchFamily="34" charset="0"/>
                        </a:rPr>
                        <a:t>буферность</a:t>
                      </a:r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( поддержание слабощелочной реакции своего содержимого на постоянном уровне)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551</Words>
  <Application>Microsoft Office PowerPoint</Application>
  <PresentationFormat>Экран (4:3)</PresentationFormat>
  <Paragraphs>122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Неорганические вещества, входящие в состав клетки</vt:lpstr>
      <vt:lpstr>Цель урока:</vt:lpstr>
      <vt:lpstr>В состав живой клетки входит почти вся таблица Д.И.Менделеева</vt:lpstr>
      <vt:lpstr>Химический состав клетки</vt:lpstr>
      <vt:lpstr>75-85% в живых организмах воды</vt:lpstr>
      <vt:lpstr>Строение молекулы воды</vt:lpstr>
      <vt:lpstr>Минеральные соли</vt:lpstr>
      <vt:lpstr>Минеральные соли</vt:lpstr>
      <vt:lpstr>Минеральные соли</vt:lpstr>
      <vt:lpstr> Содержание минеральных элементов в пищевых продуктах</vt:lpstr>
      <vt:lpstr>Кальций</vt:lpstr>
      <vt:lpstr>Хлор</vt:lpstr>
      <vt:lpstr>Железо</vt:lpstr>
      <vt:lpstr>Фтор</vt:lpstr>
      <vt:lpstr>Калий </vt:lpstr>
      <vt:lpstr> Содержание минеральных элементов в пищевых продуктах</vt:lpstr>
      <vt:lpstr>Вывод:</vt:lpstr>
      <vt:lpstr>Домашнее задание</vt:lpstr>
      <vt:lpstr>Список использованных источников</vt:lpstr>
      <vt:lpstr>Список использованных источников</vt:lpstr>
      <vt:lpstr>Список использованных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Неорганические вещества, входящие в состав клетки</dc:title>
  <dc:creator>R</dc:creator>
  <cp:lastModifiedBy>R</cp:lastModifiedBy>
  <cp:revision>14</cp:revision>
  <dcterms:modified xsi:type="dcterms:W3CDTF">2014-02-13T07:11:16Z</dcterms:modified>
</cp:coreProperties>
</file>