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2" r:id="rId11"/>
    <p:sldId id="268" r:id="rId12"/>
    <p:sldId id="263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4403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44036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37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38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39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0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1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2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3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4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5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6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7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8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4049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44050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1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2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3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4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5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6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7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8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9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0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1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2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3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4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5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6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7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8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9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0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1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2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3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4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5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6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7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8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9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0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1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2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3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4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5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6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7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8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9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0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1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2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3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4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5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6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7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8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9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0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1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2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3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4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5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6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7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8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9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0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1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2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3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14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5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6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7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8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9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0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1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2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3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4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5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6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7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8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9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0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1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2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3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4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5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6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7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8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9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0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1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2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3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4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5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6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7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8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9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0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1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2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3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4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5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6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7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8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9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0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1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2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3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4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5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6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7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8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9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70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1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2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3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4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5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6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7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8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9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80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81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82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83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84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4185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4186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187" name="Rectangle 155"/>
          <p:cNvSpPr>
            <a:spLocks noGrp="1" noChangeArrowheads="1"/>
          </p:cNvSpPr>
          <p:nvPr>
            <p:ph type="dt" sz="quarter" idx="2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4188" name="Rectangle 15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4189" name="Rectangle 15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fld id="{81C53B4B-119D-4298-BCDF-3BDCD18DE7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A59DD-D387-4ED7-85FE-355E88FBFB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F5AC0-9BA0-4BE7-B309-53D016CAD5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F59BF7-E7C1-439B-B5A7-F6401B2A4C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3D03C3-5CDA-4158-928B-0FAA74ACBC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64731-2E75-4FE3-8DBF-CE23B192AF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A7796-F937-4EC6-8992-001D3E09D6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A2FA2-7ED0-4F7A-8E5F-CB1B4A17B1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3F5CF-F89E-4B43-A440-8BFDFEE62D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8B523-BF74-45E2-A952-0EA204044D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9F65D5-1E22-4CF9-A20B-D30DB8DB59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43011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4301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3025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4302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2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2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2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9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4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4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4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5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5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6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3161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162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3163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3164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fld id="{01654FC4-136B-4D00-A714-F52A3172C54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3165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www.expedition.com.ua/images/catalog/29_220_257.jp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skateli.com/images/catalog/2l_2.jpg" TargetMode="External"/><Relationship Id="rId3" Type="http://schemas.openxmlformats.org/officeDocument/2006/relationships/image" Target="../media/image15.jpeg"/><Relationship Id="rId7" Type="http://schemas.openxmlformats.org/officeDocument/2006/relationships/image" Target="../media/image12.jpeg"/><Relationship Id="rId2" Type="http://schemas.openxmlformats.org/officeDocument/2006/relationships/hyperlink" Target="http://www.gisindex.ru/files/goods/good_183_bi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portactiv.ru/img/goods/outdoor/kompasy/expedition_54.jpg" TargetMode="External"/><Relationship Id="rId5" Type="http://schemas.openxmlformats.org/officeDocument/2006/relationships/image" Target="../media/image20.jpeg"/><Relationship Id="rId10" Type="http://schemas.openxmlformats.org/officeDocument/2006/relationships/image" Target="../media/image21.jpeg"/><Relationship Id="rId4" Type="http://schemas.openxmlformats.org/officeDocument/2006/relationships/image" Target="../media/image1.jpeg"/><Relationship Id="rId9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remeev.by.ru/china/Gen109.jpg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1podarok.ru/gi/1453_m.jpg" TargetMode="External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Boussole_fantassin_russe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2.jpeg"/><Relationship Id="rId7" Type="http://schemas.openxmlformats.org/officeDocument/2006/relationships/hyperlink" Target="http://www.iskateli.com/images/catalog/2l_2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hyperlink" Target="http://www.iskateli.com/images/catalog/2c_3.jpg" TargetMode="Externa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kateli.com/images/catalog/2c_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othco.com/userassets/images/433_big.jpg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12.jpeg"/><Relationship Id="rId4" Type="http://schemas.openxmlformats.org/officeDocument/2006/relationships/hyperlink" Target="http://www.sportactiv.ru/img/goods/outdoor/kompasy/expedition_54.jpg" TargetMode="External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isindex.ru/files/goods/good_182_big.jpg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16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isindex.ru/files/goods/good_195_big.jpg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gisindex.ru/files/goods/good_183_big.jpg" TargetMode="External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hyperlink" Target="http://www.alantur.ua/scripts/image.php?get_key=product_id&amp;get_id=615&amp;table=store_products&amp;img_field=product_img&amp;img_mime=product_img_mim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341438"/>
            <a:ext cx="5759450" cy="3230562"/>
          </a:xfrm>
        </p:spPr>
        <p:txBody>
          <a:bodyPr/>
          <a:lstStyle/>
          <a:p>
            <a:r>
              <a:rPr lang="ru-RU" sz="7200" b="1"/>
              <a:t>Компас.</a:t>
            </a:r>
            <a:br>
              <a:rPr lang="ru-RU" sz="7200" b="1"/>
            </a:br>
            <a:r>
              <a:rPr lang="ru-RU" sz="7200" b="1"/>
              <a:t>Строение компаса</a:t>
            </a:r>
            <a:r>
              <a:rPr lang="ru-RU"/>
              <a:t> </a:t>
            </a:r>
          </a:p>
        </p:txBody>
      </p:sp>
      <p:pic>
        <p:nvPicPr>
          <p:cNvPr id="2052" name="Picture 4" descr="eclipse_96_gp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3500438"/>
            <a:ext cx="4602163" cy="2865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Компас. Строение компаса</a:t>
            </a:r>
          </a:p>
        </p:txBody>
      </p:sp>
      <p:pic>
        <p:nvPicPr>
          <p:cNvPr id="49156" name="Picture 4" descr="eclipse_96_gp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655763" cy="1030288"/>
          </a:xfrm>
          <a:prstGeom prst="rect">
            <a:avLst/>
          </a:prstGeom>
          <a:noFill/>
        </p:spPr>
      </p:pic>
      <p:pic>
        <p:nvPicPr>
          <p:cNvPr id="49158" name="Picture 6" descr="Картинка 10 из 9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504"/>
          <a:stretch>
            <a:fillRect/>
          </a:stretch>
        </p:blipFill>
        <p:spPr bwMode="auto">
          <a:xfrm>
            <a:off x="684213" y="2782888"/>
            <a:ext cx="7011987" cy="2951162"/>
          </a:xfrm>
          <a:prstGeom prst="rect">
            <a:avLst/>
          </a:prstGeom>
          <a:noFill/>
        </p:spPr>
      </p:pic>
      <p:sp>
        <p:nvSpPr>
          <p:cNvPr id="49159" name="AutoShape 7"/>
          <p:cNvSpPr>
            <a:spLocks/>
          </p:cNvSpPr>
          <p:nvPr/>
        </p:nvSpPr>
        <p:spPr bwMode="auto">
          <a:xfrm rot="10800000">
            <a:off x="6011863" y="1489075"/>
            <a:ext cx="2946400" cy="576263"/>
          </a:xfrm>
          <a:prstGeom prst="borderCallout2">
            <a:avLst>
              <a:gd name="adj1" fmla="val 80162"/>
              <a:gd name="adj2" fmla="val 102583"/>
              <a:gd name="adj3" fmla="val 80162"/>
              <a:gd name="adj4" fmla="val 105764"/>
              <a:gd name="adj5" fmla="val -190912"/>
              <a:gd name="adj6" fmla="val 1166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Колба с амортизирующей жидкостью </a:t>
            </a:r>
          </a:p>
        </p:txBody>
      </p:sp>
      <p:sp>
        <p:nvSpPr>
          <p:cNvPr id="49160" name="AutoShape 8"/>
          <p:cNvSpPr>
            <a:spLocks/>
          </p:cNvSpPr>
          <p:nvPr/>
        </p:nvSpPr>
        <p:spPr bwMode="auto">
          <a:xfrm rot="10800000">
            <a:off x="6089650" y="2211388"/>
            <a:ext cx="2909888" cy="360362"/>
          </a:xfrm>
          <a:prstGeom prst="borderCallout2">
            <a:avLst>
              <a:gd name="adj1" fmla="val 68278"/>
              <a:gd name="adj2" fmla="val 102616"/>
              <a:gd name="adj3" fmla="val 68278"/>
              <a:gd name="adj4" fmla="val 104796"/>
              <a:gd name="adj5" fmla="val -202204"/>
              <a:gd name="adj6" fmla="val 112000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Круговая шкала 360 градуса</a:t>
            </a:r>
          </a:p>
        </p:txBody>
      </p:sp>
      <p:sp>
        <p:nvSpPr>
          <p:cNvPr id="49162" name="AutoShape 10"/>
          <p:cNvSpPr>
            <a:spLocks/>
          </p:cNvSpPr>
          <p:nvPr/>
        </p:nvSpPr>
        <p:spPr bwMode="auto">
          <a:xfrm rot="10800000">
            <a:off x="7527925" y="2784475"/>
            <a:ext cx="1471613" cy="1079500"/>
          </a:xfrm>
          <a:prstGeom prst="borderCallout2">
            <a:avLst>
              <a:gd name="adj1" fmla="val 89407"/>
              <a:gd name="adj2" fmla="val 105176"/>
              <a:gd name="adj3" fmla="val 89407"/>
              <a:gd name="adj4" fmla="val 128046"/>
              <a:gd name="adj5" fmla="val 6319"/>
              <a:gd name="adj6" fmla="val 203343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Направля-ющие линии на дне колбы компаса</a:t>
            </a:r>
          </a:p>
        </p:txBody>
      </p:sp>
      <p:sp>
        <p:nvSpPr>
          <p:cNvPr id="49163" name="AutoShape 11"/>
          <p:cNvSpPr>
            <a:spLocks/>
          </p:cNvSpPr>
          <p:nvPr/>
        </p:nvSpPr>
        <p:spPr bwMode="auto">
          <a:xfrm rot="10800000">
            <a:off x="7527925" y="4006850"/>
            <a:ext cx="1471613" cy="360363"/>
          </a:xfrm>
          <a:prstGeom prst="borderCallout2">
            <a:avLst>
              <a:gd name="adj1" fmla="val 68278"/>
              <a:gd name="adj2" fmla="val 105176"/>
              <a:gd name="adj3" fmla="val 68278"/>
              <a:gd name="adj4" fmla="val 108088"/>
              <a:gd name="adj5" fmla="val 16296"/>
              <a:gd name="adj6" fmla="val 117796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Шнурок</a:t>
            </a:r>
          </a:p>
        </p:txBody>
      </p:sp>
      <p:sp>
        <p:nvSpPr>
          <p:cNvPr id="49164" name="AutoShape 12"/>
          <p:cNvSpPr>
            <a:spLocks/>
          </p:cNvSpPr>
          <p:nvPr/>
        </p:nvSpPr>
        <p:spPr bwMode="auto">
          <a:xfrm rot="10800000">
            <a:off x="7527925" y="4511675"/>
            <a:ext cx="1471613" cy="1944688"/>
          </a:xfrm>
          <a:prstGeom prst="borderCallout2">
            <a:avLst>
              <a:gd name="adj1" fmla="val 94120"/>
              <a:gd name="adj2" fmla="val 105176"/>
              <a:gd name="adj3" fmla="val 94120"/>
              <a:gd name="adj4" fmla="val 124269"/>
              <a:gd name="adj5" fmla="val 115264"/>
              <a:gd name="adj6" fmla="val 186407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Сдвоенная светящаяся метка для обозначения        направлений на основной плате</a:t>
            </a:r>
            <a:r>
              <a:rPr lang="ru-RU"/>
              <a:t> </a:t>
            </a:r>
          </a:p>
        </p:txBody>
      </p:sp>
      <p:sp>
        <p:nvSpPr>
          <p:cNvPr id="49165" name="AutoShape 13"/>
          <p:cNvSpPr>
            <a:spLocks/>
          </p:cNvSpPr>
          <p:nvPr/>
        </p:nvSpPr>
        <p:spPr bwMode="auto">
          <a:xfrm rot="10800000">
            <a:off x="5870575" y="6096000"/>
            <a:ext cx="1471613" cy="360363"/>
          </a:xfrm>
          <a:prstGeom prst="borderCallout2">
            <a:avLst>
              <a:gd name="adj1" fmla="val 68278"/>
              <a:gd name="adj2" fmla="val 105176"/>
              <a:gd name="adj3" fmla="val 68278"/>
              <a:gd name="adj4" fmla="val 108736"/>
              <a:gd name="adj5" fmla="val 511009"/>
              <a:gd name="adj6" fmla="val 120819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Стрелка</a:t>
            </a:r>
          </a:p>
        </p:txBody>
      </p:sp>
      <p:sp>
        <p:nvSpPr>
          <p:cNvPr id="49166" name="AutoShape 14"/>
          <p:cNvSpPr>
            <a:spLocks/>
          </p:cNvSpPr>
          <p:nvPr/>
        </p:nvSpPr>
        <p:spPr bwMode="auto">
          <a:xfrm rot="10800000">
            <a:off x="2919413" y="5808663"/>
            <a:ext cx="2649537" cy="646112"/>
          </a:xfrm>
          <a:prstGeom prst="borderCallout2">
            <a:avLst>
              <a:gd name="adj1" fmla="val 82306"/>
              <a:gd name="adj2" fmla="val 102875"/>
              <a:gd name="adj3" fmla="val 82306"/>
              <a:gd name="adj4" fmla="val 105509"/>
              <a:gd name="adj5" fmla="val 199750"/>
              <a:gd name="adj6" fmla="val 124921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Отверстие для нанесения КП на карту</a:t>
            </a:r>
            <a:r>
              <a:rPr lang="ru-RU"/>
              <a:t> </a:t>
            </a:r>
          </a:p>
        </p:txBody>
      </p:sp>
      <p:sp>
        <p:nvSpPr>
          <p:cNvPr id="49167" name="AutoShape 15"/>
          <p:cNvSpPr>
            <a:spLocks/>
          </p:cNvSpPr>
          <p:nvPr/>
        </p:nvSpPr>
        <p:spPr bwMode="auto">
          <a:xfrm rot="10800000">
            <a:off x="255588" y="5810250"/>
            <a:ext cx="2014537" cy="646113"/>
          </a:xfrm>
          <a:prstGeom prst="borderCallout2">
            <a:avLst>
              <a:gd name="adj1" fmla="val 82306"/>
              <a:gd name="adj2" fmla="val -3787"/>
              <a:gd name="adj3" fmla="val 82306"/>
              <a:gd name="adj4" fmla="val -4417"/>
              <a:gd name="adj5" fmla="val 133903"/>
              <a:gd name="adj6" fmla="val -5046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Линейка для масштаба 1: 15000 </a:t>
            </a:r>
          </a:p>
        </p:txBody>
      </p:sp>
      <p:sp>
        <p:nvSpPr>
          <p:cNvPr id="49168" name="AutoShape 16"/>
          <p:cNvSpPr>
            <a:spLocks/>
          </p:cNvSpPr>
          <p:nvPr/>
        </p:nvSpPr>
        <p:spPr bwMode="auto">
          <a:xfrm rot="10800000">
            <a:off x="2197100" y="1343025"/>
            <a:ext cx="2519363" cy="360363"/>
          </a:xfrm>
          <a:prstGeom prst="borderCallout2">
            <a:avLst>
              <a:gd name="adj1" fmla="val 68278"/>
              <a:gd name="adj2" fmla="val -3028"/>
              <a:gd name="adj3" fmla="val 68278"/>
              <a:gd name="adj4" fmla="val -3972"/>
              <a:gd name="adj5" fmla="val -336125"/>
              <a:gd name="adj6" fmla="val -6431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Линейка миллиметровая </a:t>
            </a:r>
          </a:p>
        </p:txBody>
      </p:sp>
      <p:sp>
        <p:nvSpPr>
          <p:cNvPr id="49171" name="AutoShape 19"/>
          <p:cNvSpPr>
            <a:spLocks/>
          </p:cNvSpPr>
          <p:nvPr/>
        </p:nvSpPr>
        <p:spPr bwMode="auto">
          <a:xfrm rot="10800000">
            <a:off x="114300" y="3935413"/>
            <a:ext cx="1008063" cy="1366837"/>
          </a:xfrm>
          <a:prstGeom prst="borderCallout2">
            <a:avLst>
              <a:gd name="adj1" fmla="val 91634"/>
              <a:gd name="adj2" fmla="val -7560"/>
              <a:gd name="adj3" fmla="val 91634"/>
              <a:gd name="adj4" fmla="val -71028"/>
              <a:gd name="adj5" fmla="val 85713"/>
              <a:gd name="adj6" fmla="val -102681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endParaRPr lang="ru-RU"/>
          </a:p>
        </p:txBody>
      </p:sp>
      <p:sp>
        <p:nvSpPr>
          <p:cNvPr id="49172" name="AutoShape 20"/>
          <p:cNvSpPr>
            <a:spLocks/>
          </p:cNvSpPr>
          <p:nvPr/>
        </p:nvSpPr>
        <p:spPr bwMode="auto">
          <a:xfrm rot="10800000">
            <a:off x="84138" y="3357563"/>
            <a:ext cx="1006475" cy="358775"/>
          </a:xfrm>
          <a:prstGeom prst="borderCallout2">
            <a:avLst>
              <a:gd name="adj1" fmla="val 68139"/>
              <a:gd name="adj2" fmla="val -7574"/>
              <a:gd name="adj3" fmla="val 68139"/>
              <a:gd name="adj4" fmla="val -7574"/>
              <a:gd name="adj5" fmla="val -73009"/>
              <a:gd name="adj6" fmla="val -213565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Лупа</a:t>
            </a:r>
            <a:endParaRPr lang="ru-RU"/>
          </a:p>
        </p:txBody>
      </p:sp>
      <p:sp>
        <p:nvSpPr>
          <p:cNvPr id="49173" name="AutoShape 21"/>
          <p:cNvSpPr>
            <a:spLocks/>
          </p:cNvSpPr>
          <p:nvPr/>
        </p:nvSpPr>
        <p:spPr bwMode="auto">
          <a:xfrm rot="10800000">
            <a:off x="1763713" y="1844675"/>
            <a:ext cx="2590800" cy="863600"/>
          </a:xfrm>
          <a:prstGeom prst="borderCallout2">
            <a:avLst>
              <a:gd name="adj1" fmla="val 86764"/>
              <a:gd name="adj2" fmla="val 102940"/>
              <a:gd name="adj3" fmla="val 86764"/>
              <a:gd name="adj4" fmla="val 106736"/>
              <a:gd name="adj5" fmla="val -39708"/>
              <a:gd name="adj6" fmla="val 116667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Скошенная плоскость для наклейки              шагомерных таблиц</a:t>
            </a:r>
            <a:r>
              <a:rPr lang="ru-RU"/>
              <a:t> </a:t>
            </a:r>
          </a:p>
        </p:txBody>
      </p:sp>
      <p:sp>
        <p:nvSpPr>
          <p:cNvPr id="49175" name="AutoShape 23"/>
          <p:cNvSpPr>
            <a:spLocks/>
          </p:cNvSpPr>
          <p:nvPr/>
        </p:nvSpPr>
        <p:spPr bwMode="auto">
          <a:xfrm rot="10800000">
            <a:off x="112713" y="3940175"/>
            <a:ext cx="1008062" cy="1366838"/>
          </a:xfrm>
          <a:prstGeom prst="borderCallout2">
            <a:avLst>
              <a:gd name="adj1" fmla="val 91634"/>
              <a:gd name="adj2" fmla="val -7560"/>
              <a:gd name="adj3" fmla="val 91634"/>
              <a:gd name="adj4" fmla="val -70083"/>
              <a:gd name="adj5" fmla="val 14630"/>
              <a:gd name="adj6" fmla="val -147718"/>
            </a:avLst>
          </a:prstGeom>
          <a:solidFill>
            <a:schemeClr val="accent1"/>
          </a:solidFill>
          <a:ln w="15875">
            <a:solidFill>
              <a:schemeClr val="tx1"/>
            </a:solidFill>
            <a:miter lim="800000"/>
            <a:headEnd/>
            <a:tailEnd type="stealth" w="med" len="med"/>
          </a:ln>
          <a:effectLst/>
        </p:spPr>
        <p:txBody>
          <a:bodyPr rot="10800000"/>
          <a:lstStyle/>
          <a:p>
            <a:pPr algn="ctr"/>
            <a:r>
              <a:rPr lang="ru-RU" sz="1600"/>
              <a:t>Линии для ориентирования компаса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Компас. Строение компаса</a:t>
            </a:r>
          </a:p>
        </p:txBody>
      </p:sp>
      <p:sp>
        <p:nvSpPr>
          <p:cNvPr id="563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00200"/>
            <a:ext cx="8540750" cy="1397000"/>
          </a:xfrm>
        </p:spPr>
        <p:txBody>
          <a:bodyPr/>
          <a:lstStyle/>
          <a:p>
            <a:r>
              <a:rPr lang="ru-RU" sz="4000" b="1"/>
              <a:t> 4 действия с компасом:</a:t>
            </a:r>
          </a:p>
        </p:txBody>
      </p:sp>
      <p:pic>
        <p:nvPicPr>
          <p:cNvPr id="56324" name="Picture 4" descr="eclipse_96_gp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655763" cy="1030288"/>
          </a:xfrm>
          <a:prstGeom prst="rect">
            <a:avLst/>
          </a:prstGeom>
          <a:noFill/>
        </p:spPr>
      </p:pic>
      <p:sp>
        <p:nvSpPr>
          <p:cNvPr id="56327" name="Rectangle 7"/>
          <p:cNvSpPr>
            <a:spLocks noRot="1" noChangeArrowheads="1"/>
          </p:cNvSpPr>
          <p:nvPr/>
        </p:nvSpPr>
        <p:spPr bwMode="auto">
          <a:xfrm>
            <a:off x="755650" y="2492375"/>
            <a:ext cx="777716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AutoNum type="arabicPeriod"/>
            </a:pPr>
            <a:r>
              <a:rPr lang="ru-RU" sz="30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нахождение сторон горизонта;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AutoNum type="arabicPeriod"/>
            </a:pPr>
            <a:r>
              <a:rPr lang="ru-RU" sz="30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ориентирование карты по компасу;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AutoNum type="arabicPeriod"/>
            </a:pPr>
            <a:r>
              <a:rPr lang="ru-RU" sz="30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нахождение ориентиров по заданному азимуту (прямые засечки );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AutoNum type="arabicPeriod"/>
            </a:pPr>
            <a:r>
              <a:rPr lang="ru-RU" sz="30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определение азимута данного ориентира (обратные засечки );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5" name="Picture 9" descr="Картинка 2 из 8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4538"/>
            <a:ext cx="3132138" cy="3140075"/>
          </a:xfrm>
          <a:prstGeom prst="rect">
            <a:avLst/>
          </a:prstGeom>
          <a:noFill/>
        </p:spPr>
      </p:pic>
      <p:pic>
        <p:nvPicPr>
          <p:cNvPr id="50180" name="Picture 4" descr="eclipse_96_gps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404813"/>
            <a:ext cx="3024187" cy="1881187"/>
          </a:xfrm>
          <a:prstGeom prst="rect">
            <a:avLst/>
          </a:prstGeom>
          <a:noFill/>
        </p:spPr>
      </p:pic>
      <p:sp>
        <p:nvSpPr>
          <p:cNvPr id="50181" name="Rectangle 5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2349500"/>
            <a:ext cx="7993062" cy="2620963"/>
          </a:xfrm>
          <a:noFill/>
          <a:ln/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6000" b="1"/>
              <a:t>УДАЧИ В ОРИЕНТИРОВАНИИ</a:t>
            </a:r>
          </a:p>
        </p:txBody>
      </p:sp>
      <p:pic>
        <p:nvPicPr>
          <p:cNvPr id="50182" name="Picture 6" descr="ranger_1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149725"/>
            <a:ext cx="2119313" cy="2492375"/>
          </a:xfrm>
          <a:prstGeom prst="rect">
            <a:avLst/>
          </a:prstGeom>
          <a:noFill/>
        </p:spPr>
      </p:pic>
      <p:pic>
        <p:nvPicPr>
          <p:cNvPr id="50186" name="Picture 10" descr="Картинка 1 из 3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189413"/>
            <a:ext cx="3671887" cy="2481262"/>
          </a:xfrm>
          <a:prstGeom prst="rect">
            <a:avLst/>
          </a:prstGeom>
          <a:noFill/>
        </p:spPr>
      </p:pic>
      <p:pic>
        <p:nvPicPr>
          <p:cNvPr id="50187" name="Picture 11" descr="Картинка 18 из 16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985654">
            <a:off x="6481763" y="811213"/>
            <a:ext cx="2351087" cy="2538412"/>
          </a:xfrm>
          <a:prstGeom prst="rect">
            <a:avLst/>
          </a:prstGeom>
          <a:noFill/>
        </p:spPr>
      </p:pic>
      <p:pic>
        <p:nvPicPr>
          <p:cNvPr id="50189" name="Picture 13" descr="voyager_902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1196975"/>
            <a:ext cx="2305050" cy="1612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Компас. Строение компаса</a:t>
            </a:r>
          </a:p>
        </p:txBody>
      </p:sp>
      <p:pic>
        <p:nvPicPr>
          <p:cNvPr id="40968" name="Picture 8" descr="eclipse_96_gp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655763" cy="1030288"/>
          </a:xfrm>
          <a:prstGeom prst="rect">
            <a:avLst/>
          </a:prstGeom>
          <a:noFill/>
        </p:spPr>
      </p:pic>
      <p:sp>
        <p:nvSpPr>
          <p:cNvPr id="40973" name="WordArt 13"/>
          <p:cNvSpPr>
            <a:spLocks noChangeArrowheads="1" noChangeShapeType="1" noTextEdit="1"/>
          </p:cNvSpPr>
          <p:nvPr/>
        </p:nvSpPr>
        <p:spPr bwMode="auto">
          <a:xfrm>
            <a:off x="5435600" y="1700213"/>
            <a:ext cx="330993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Bookman Old Style"/>
              </a:rPr>
              <a:t>"Синан"</a:t>
            </a:r>
          </a:p>
        </p:txBody>
      </p:sp>
      <p:sp>
        <p:nvSpPr>
          <p:cNvPr id="40976" name="AutoShape 16"/>
          <p:cNvSpPr>
            <a:spLocks noChangeArrowheads="1"/>
          </p:cNvSpPr>
          <p:nvPr/>
        </p:nvSpPr>
        <p:spPr bwMode="auto">
          <a:xfrm rot="9499062">
            <a:off x="4140200" y="2133600"/>
            <a:ext cx="1009650" cy="287338"/>
          </a:xfrm>
          <a:prstGeom prst="notchedRightArrow">
            <a:avLst>
              <a:gd name="adj1" fmla="val 50000"/>
              <a:gd name="adj2" fmla="val 878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0980" name="Picture 20" descr="Картинка 8 из 6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3357563"/>
            <a:ext cx="2289175" cy="3240087"/>
          </a:xfrm>
          <a:prstGeom prst="rect">
            <a:avLst/>
          </a:prstGeom>
          <a:noFill/>
        </p:spPr>
      </p:pic>
      <p:pic>
        <p:nvPicPr>
          <p:cNvPr id="40982" name="Picture 22" descr="Картинка 4 из 1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221163"/>
            <a:ext cx="2343150" cy="2476500"/>
          </a:xfrm>
          <a:prstGeom prst="rect">
            <a:avLst/>
          </a:prstGeom>
          <a:noFill/>
        </p:spPr>
      </p:pic>
      <p:pic>
        <p:nvPicPr>
          <p:cNvPr id="40984" name="Picture 24" descr="Gen10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412875"/>
            <a:ext cx="3876675" cy="2695575"/>
          </a:xfrm>
          <a:prstGeom prst="rect">
            <a:avLst/>
          </a:prstGeom>
          <a:noFill/>
        </p:spPr>
      </p:pic>
      <p:pic>
        <p:nvPicPr>
          <p:cNvPr id="40986" name="Picture 26" descr="Cot-6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938" y="3429000"/>
            <a:ext cx="2349500" cy="3213100"/>
          </a:xfrm>
          <a:prstGeom prst="rect">
            <a:avLst/>
          </a:prstGeom>
          <a:noFill/>
        </p:spPr>
      </p:pic>
      <p:sp>
        <p:nvSpPr>
          <p:cNvPr id="40987" name="WordArt 27"/>
          <p:cNvSpPr>
            <a:spLocks noChangeArrowheads="1" noChangeShapeType="1" noTextEdit="1"/>
          </p:cNvSpPr>
          <p:nvPr/>
        </p:nvSpPr>
        <p:spPr bwMode="auto">
          <a:xfrm>
            <a:off x="5508625" y="2636838"/>
            <a:ext cx="3309938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Bookman Old Style"/>
              </a:rPr>
              <a:t>первый компас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Компас. Строение компаса</a:t>
            </a: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71638"/>
            <a:ext cx="8540750" cy="4565650"/>
          </a:xfrm>
        </p:spPr>
        <p:txBody>
          <a:bodyPr/>
          <a:lstStyle/>
          <a:p>
            <a:pPr marL="536575" indent="-536575"/>
            <a:r>
              <a:rPr lang="ru-RU" sz="5400" b="1"/>
              <a:t>Компас</a:t>
            </a:r>
            <a:r>
              <a:rPr lang="ru-RU" b="1"/>
              <a:t> </a:t>
            </a:r>
            <a:br>
              <a:rPr lang="ru-RU" b="1"/>
            </a:br>
            <a:r>
              <a:rPr lang="ru-RU" b="1"/>
              <a:t>     – это угломерный прибор,</a:t>
            </a:r>
            <a:br>
              <a:rPr lang="ru-RU" b="1"/>
            </a:br>
            <a:r>
              <a:rPr lang="ru-RU" b="1"/>
              <a:t>        который служит</a:t>
            </a:r>
            <a:br>
              <a:rPr lang="ru-RU" b="1"/>
            </a:br>
            <a:r>
              <a:rPr lang="ru-RU" b="1"/>
              <a:t>        для измерения</a:t>
            </a:r>
            <a:br>
              <a:rPr lang="ru-RU" b="1"/>
            </a:br>
            <a:r>
              <a:rPr lang="ru-RU" b="1"/>
              <a:t>        магнитных азимутов на</a:t>
            </a:r>
            <a:br>
              <a:rPr lang="ru-RU" b="1"/>
            </a:br>
            <a:r>
              <a:rPr lang="ru-RU" b="1"/>
              <a:t>        местности </a:t>
            </a:r>
            <a:r>
              <a:rPr lang="ru-RU" sz="2400"/>
              <a:t>(не на бумаге,</a:t>
            </a:r>
            <a:br>
              <a:rPr lang="ru-RU" sz="2400"/>
            </a:br>
            <a:r>
              <a:rPr lang="ru-RU" sz="2400"/>
              <a:t>          не на карте, а в пространстве)</a:t>
            </a:r>
            <a:r>
              <a:rPr lang="ru-RU"/>
              <a:t> </a:t>
            </a:r>
          </a:p>
        </p:txBody>
      </p:sp>
      <p:pic>
        <p:nvPicPr>
          <p:cNvPr id="45060" name="Picture 4" descr="eclipse_96_gp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655763" cy="1030288"/>
          </a:xfrm>
          <a:prstGeom prst="rect">
            <a:avLst/>
          </a:prstGeom>
          <a:noFill/>
        </p:spPr>
      </p:pic>
      <p:pic>
        <p:nvPicPr>
          <p:cNvPr id="45062" name="Picture 6" descr="field_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2852738"/>
            <a:ext cx="3206750" cy="38592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Компас. Строение компаса</a:t>
            </a: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66875"/>
            <a:ext cx="8518525" cy="1252538"/>
          </a:xfrm>
        </p:spPr>
        <p:txBody>
          <a:bodyPr/>
          <a:lstStyle/>
          <a:p>
            <a:pPr marL="609600" indent="-609600"/>
            <a:r>
              <a:rPr lang="ru-RU" sz="3800" b="1"/>
              <a:t>Компас</a:t>
            </a:r>
            <a:r>
              <a:rPr lang="ru-RU" sz="3800"/>
              <a:t> </a:t>
            </a:r>
            <a:r>
              <a:rPr lang="ru-RU" sz="3800" b="1"/>
              <a:t>Андрианова</a:t>
            </a:r>
            <a:r>
              <a:rPr lang="ru-RU"/>
              <a:t> </a:t>
            </a:r>
            <a:br>
              <a:rPr lang="ru-RU"/>
            </a:br>
            <a:r>
              <a:rPr lang="ru-RU" b="1"/>
              <a:t>состоит</a:t>
            </a:r>
            <a:r>
              <a:rPr lang="ru-RU"/>
              <a:t> </a:t>
            </a:r>
            <a:r>
              <a:rPr lang="ru-RU" b="1"/>
              <a:t>из</a:t>
            </a:r>
            <a:r>
              <a:rPr lang="ru-RU"/>
              <a:t> </a:t>
            </a:r>
            <a:r>
              <a:rPr lang="ru-RU" b="1"/>
              <a:t>5</a:t>
            </a:r>
            <a:r>
              <a:rPr lang="ru-RU"/>
              <a:t> </a:t>
            </a:r>
            <a:r>
              <a:rPr lang="ru-RU" b="1"/>
              <a:t>частей</a:t>
            </a:r>
            <a:r>
              <a:rPr lang="ru-RU"/>
              <a:t>:</a:t>
            </a:r>
          </a:p>
        </p:txBody>
      </p:sp>
      <p:pic>
        <p:nvPicPr>
          <p:cNvPr id="46084" name="Picture 4" descr="eclipse_96_gp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655763" cy="1030288"/>
          </a:xfrm>
          <a:prstGeom prst="rect">
            <a:avLst/>
          </a:prstGeom>
          <a:noFill/>
        </p:spPr>
      </p:pic>
      <p:sp>
        <p:nvSpPr>
          <p:cNvPr id="46086" name="Rectangle 6"/>
          <p:cNvSpPr>
            <a:spLocks noRot="1" noChangeArrowheads="1"/>
          </p:cNvSpPr>
          <p:nvPr/>
        </p:nvSpPr>
        <p:spPr bwMode="auto">
          <a:xfrm>
            <a:off x="971550" y="2919413"/>
            <a:ext cx="511333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AutoNum type="arabicPeriod"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корпус компаса;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AutoNum type="arabicPeriod"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визирное кольцо;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AutoNum type="arabicPeriod"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магнитная стрелка;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AutoNum type="arabicPeriod"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лимб (циферблат);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AutoNum type="arabicPeriod"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 зажим;</a:t>
            </a:r>
          </a:p>
        </p:txBody>
      </p:sp>
      <p:pic>
        <p:nvPicPr>
          <p:cNvPr id="46088" name="Picture 8" descr="150px-Boussole_fantassin_russe">
            <a:hlinkClick r:id="rId3" tooltip="Наручный компас Адрианова с фиксатором арретира («тормозом стрелки»)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2420938"/>
            <a:ext cx="2873375" cy="2165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Компас. Строение компаса</a:t>
            </a:r>
          </a:p>
        </p:txBody>
      </p:sp>
      <p:sp>
        <p:nvSpPr>
          <p:cNvPr id="471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00200"/>
            <a:ext cx="8540750" cy="1397000"/>
          </a:xfrm>
        </p:spPr>
        <p:txBody>
          <a:bodyPr/>
          <a:lstStyle/>
          <a:p>
            <a:r>
              <a:rPr lang="ru-RU" sz="4000" b="1"/>
              <a:t> Спортивные жидкостные компаса</a:t>
            </a:r>
          </a:p>
        </p:txBody>
      </p:sp>
      <p:pic>
        <p:nvPicPr>
          <p:cNvPr id="47108" name="Picture 4" descr="eclipse_96_gp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655763" cy="1030288"/>
          </a:xfrm>
          <a:prstGeom prst="rect">
            <a:avLst/>
          </a:prstGeom>
          <a:noFill/>
        </p:spPr>
      </p:pic>
      <p:pic>
        <p:nvPicPr>
          <p:cNvPr id="47115" name="Picture 11" descr="ranger_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888" y="2636838"/>
            <a:ext cx="3298825" cy="3879850"/>
          </a:xfrm>
          <a:prstGeom prst="rect">
            <a:avLst/>
          </a:prstGeom>
          <a:noFill/>
        </p:spPr>
      </p:pic>
      <p:pic>
        <p:nvPicPr>
          <p:cNvPr id="47118" name="Picture 14" descr="Картинка 18 из 16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2792413"/>
            <a:ext cx="1965325" cy="3776662"/>
          </a:xfrm>
          <a:prstGeom prst="rect">
            <a:avLst/>
          </a:prstGeom>
          <a:noFill/>
        </p:spPr>
      </p:pic>
      <p:pic>
        <p:nvPicPr>
          <p:cNvPr id="47120" name="Picture 16" descr="Картинка 18 из 160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7463" y="2717800"/>
            <a:ext cx="3527425" cy="3806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Компас. Строение компаса</a:t>
            </a:r>
          </a:p>
        </p:txBody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00200"/>
            <a:ext cx="8540750" cy="1397000"/>
          </a:xfrm>
        </p:spPr>
        <p:txBody>
          <a:bodyPr/>
          <a:lstStyle/>
          <a:p>
            <a:r>
              <a:rPr lang="ru-RU" sz="4000" b="1"/>
              <a:t> Спортивные жидкостные компаса</a:t>
            </a:r>
          </a:p>
        </p:txBody>
      </p:sp>
      <p:pic>
        <p:nvPicPr>
          <p:cNvPr id="51204" name="Picture 4" descr="eclipse_96_gp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655763" cy="1030288"/>
          </a:xfrm>
          <a:prstGeom prst="rect">
            <a:avLst/>
          </a:prstGeom>
          <a:noFill/>
        </p:spPr>
      </p:pic>
      <p:pic>
        <p:nvPicPr>
          <p:cNvPr id="51209" name="Picture 9" descr="Картинка 18 из 16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2997200"/>
            <a:ext cx="1784350" cy="3429000"/>
          </a:xfrm>
          <a:prstGeom prst="rect">
            <a:avLst/>
          </a:prstGeom>
          <a:noFill/>
        </p:spPr>
      </p:pic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2339975" y="2992438"/>
            <a:ext cx="68040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100"/>
              <a:t>Основным отличием спортивного компаса от обычного (Андрианова) является, то, что стрелка такого компаса помещается в капсуле, наполненной специальной жидкостью, позволяющей стрелке устанавливаться в направлении на север в течение нескольких секунд. Лимб спортивного компаса имеет более точную цену деления – 2 градуса. Капсула расположена на плате компаса, которая имеет измерительную линейку. На капсуле и на плате компаса нанесены параллельные линии, которые облегчают работу с картой.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Компас. Строение компаса</a:t>
            </a:r>
          </a:p>
        </p:txBody>
      </p:sp>
      <p:sp>
        <p:nvSpPr>
          <p:cNvPr id="522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00200"/>
            <a:ext cx="8540750" cy="1397000"/>
          </a:xfrm>
        </p:spPr>
        <p:txBody>
          <a:bodyPr/>
          <a:lstStyle/>
          <a:p>
            <a:r>
              <a:rPr lang="ru-RU" sz="4000" b="1"/>
              <a:t> Спортивные жидкостные компаса «</a:t>
            </a:r>
            <a:r>
              <a:rPr lang="en-US" sz="4000" b="1"/>
              <a:t>Silva</a:t>
            </a:r>
            <a:r>
              <a:rPr lang="ru-RU" sz="4000" b="1"/>
              <a:t>»</a:t>
            </a:r>
            <a:r>
              <a:rPr lang="ru-RU"/>
              <a:t> </a:t>
            </a:r>
          </a:p>
        </p:txBody>
      </p:sp>
      <p:pic>
        <p:nvPicPr>
          <p:cNvPr id="52228" name="Picture 4" descr="eclipse_96_gp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655763" cy="1030288"/>
          </a:xfrm>
          <a:prstGeom prst="rect">
            <a:avLst/>
          </a:prstGeom>
          <a:noFill/>
        </p:spPr>
      </p:pic>
      <p:pic>
        <p:nvPicPr>
          <p:cNvPr id="52236" name="Picture 12" descr="Картинка 1 из 3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6100" y="4121150"/>
            <a:ext cx="4051300" cy="2736850"/>
          </a:xfrm>
          <a:prstGeom prst="rect">
            <a:avLst/>
          </a:prstGeom>
          <a:noFill/>
        </p:spPr>
      </p:pic>
      <p:pic>
        <p:nvPicPr>
          <p:cNvPr id="52237" name="Picture 13" descr="eclipse_96_gps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3068638"/>
            <a:ext cx="3744912" cy="2330450"/>
          </a:xfrm>
          <a:prstGeom prst="rect">
            <a:avLst/>
          </a:prstGeom>
          <a:noFill/>
        </p:spPr>
      </p:pic>
      <p:pic>
        <p:nvPicPr>
          <p:cNvPr id="52238" name="Picture 14" descr="ranger_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1138" y="1196975"/>
            <a:ext cx="2582862" cy="3036888"/>
          </a:xfrm>
          <a:prstGeom prst="rect">
            <a:avLst/>
          </a:prstGeom>
          <a:noFill/>
        </p:spPr>
      </p:pic>
      <p:pic>
        <p:nvPicPr>
          <p:cNvPr id="52240" name="Picture 16" descr="Картинка 7 из 36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0235471">
            <a:off x="-444500" y="3044825"/>
            <a:ext cx="3600450" cy="32162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Компас. Строение компаса</a:t>
            </a:r>
          </a:p>
        </p:txBody>
      </p:sp>
      <p:sp>
        <p:nvSpPr>
          <p:cNvPr id="532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00200"/>
            <a:ext cx="8540750" cy="1397000"/>
          </a:xfrm>
        </p:spPr>
        <p:txBody>
          <a:bodyPr/>
          <a:lstStyle/>
          <a:p>
            <a:r>
              <a:rPr lang="ru-RU" sz="4000" b="1"/>
              <a:t> Спортивные жидкостные компаса «Suunto»</a:t>
            </a:r>
            <a:r>
              <a:rPr lang="ru-RU"/>
              <a:t> </a:t>
            </a:r>
          </a:p>
        </p:txBody>
      </p:sp>
      <p:pic>
        <p:nvPicPr>
          <p:cNvPr id="53252" name="Picture 4" descr="eclipse_96_gp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655763" cy="1030288"/>
          </a:xfrm>
          <a:prstGeom prst="rect">
            <a:avLst/>
          </a:prstGeom>
          <a:noFill/>
        </p:spPr>
      </p:pic>
      <p:pic>
        <p:nvPicPr>
          <p:cNvPr id="53258" name="Picture 10" descr="Картинка 2 из 8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97200"/>
            <a:ext cx="4067175" cy="4076700"/>
          </a:xfrm>
          <a:prstGeom prst="rect">
            <a:avLst/>
          </a:prstGeom>
          <a:noFill/>
        </p:spPr>
      </p:pic>
      <p:pic>
        <p:nvPicPr>
          <p:cNvPr id="53260" name="Picture 12" descr="Картинка 2 из 8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647914">
            <a:off x="6161087" y="2847976"/>
            <a:ext cx="3800475" cy="3810000"/>
          </a:xfrm>
          <a:prstGeom prst="rect">
            <a:avLst/>
          </a:prstGeom>
          <a:noFill/>
        </p:spPr>
      </p:pic>
      <p:pic>
        <p:nvPicPr>
          <p:cNvPr id="53262" name="Picture 14" descr="Картинка 2 из 8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44277">
            <a:off x="2084388" y="3024188"/>
            <a:ext cx="4635500" cy="4489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Компас. Строение компаса</a:t>
            </a:r>
          </a:p>
        </p:txBody>
      </p:sp>
      <p:sp>
        <p:nvSpPr>
          <p:cNvPr id="542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00200"/>
            <a:ext cx="8540750" cy="1323975"/>
          </a:xfrm>
        </p:spPr>
        <p:txBody>
          <a:bodyPr/>
          <a:lstStyle/>
          <a:p>
            <a:r>
              <a:rPr lang="ru-RU" sz="4000" b="1"/>
              <a:t> Спортивные жидкостные компаса (Россия)</a:t>
            </a:r>
            <a:endParaRPr lang="ru-RU"/>
          </a:p>
        </p:txBody>
      </p:sp>
      <p:pic>
        <p:nvPicPr>
          <p:cNvPr id="54276" name="Picture 4" descr="eclipse_96_gp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655763" cy="1030288"/>
          </a:xfrm>
          <a:prstGeom prst="rect">
            <a:avLst/>
          </a:prstGeom>
          <a:noFill/>
        </p:spPr>
      </p:pic>
      <p:sp>
        <p:nvSpPr>
          <p:cNvPr id="54285" name="Rectangle 13"/>
          <p:cNvSpPr>
            <a:spLocks noRot="1" noChangeArrowheads="1"/>
          </p:cNvSpPr>
          <p:nvPr/>
        </p:nvSpPr>
        <p:spPr bwMode="auto">
          <a:xfrm>
            <a:off x="3635375" y="2968625"/>
            <a:ext cx="4465638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«Аист»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«Сокол»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«Азимут»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«Москомпас»</a:t>
            </a:r>
            <a:endParaRPr lang="ru-RU" sz="32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4289" name="Picture 17" descr="Картинка 13 из 3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2781300"/>
            <a:ext cx="3887787" cy="38877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Граница">
  <a:themeElements>
    <a:clrScheme name="Граница 10">
      <a:dk1>
        <a:srgbClr val="000000"/>
      </a:dk1>
      <a:lt1>
        <a:srgbClr val="DDDDDD"/>
      </a:lt1>
      <a:dk2>
        <a:srgbClr val="000000"/>
      </a:dk2>
      <a:lt2>
        <a:srgbClr val="FEFEFE"/>
      </a:lt2>
      <a:accent1>
        <a:srgbClr val="E1E1FF"/>
      </a:accent1>
      <a:accent2>
        <a:srgbClr val="D9FFF8"/>
      </a:accent2>
      <a:accent3>
        <a:srgbClr val="EBEBEB"/>
      </a:accent3>
      <a:accent4>
        <a:srgbClr val="000000"/>
      </a:accent4>
      <a:accent5>
        <a:srgbClr val="EEEEFF"/>
      </a:accent5>
      <a:accent6>
        <a:srgbClr val="C4E7E1"/>
      </a:accent6>
      <a:hlink>
        <a:srgbClr val="9966FF"/>
      </a:hlink>
      <a:folHlink>
        <a:srgbClr val="666699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10">
        <a:dk1>
          <a:srgbClr val="000000"/>
        </a:dk1>
        <a:lt1>
          <a:srgbClr val="DDDDDD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EBEBEB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242</TotalTime>
  <Words>276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Граница</vt:lpstr>
      <vt:lpstr>Компас. Строение компаса </vt:lpstr>
      <vt:lpstr>Компас. Строение компаса</vt:lpstr>
      <vt:lpstr>Компас. Строение компаса</vt:lpstr>
      <vt:lpstr>Компас. Строение компаса</vt:lpstr>
      <vt:lpstr>Компас. Строение компаса</vt:lpstr>
      <vt:lpstr>Компас. Строение компаса</vt:lpstr>
      <vt:lpstr>Компас. Строение компаса</vt:lpstr>
      <vt:lpstr>Компас. Строение компаса</vt:lpstr>
      <vt:lpstr>Компас. Строение компаса</vt:lpstr>
      <vt:lpstr>Компас. Строение компаса</vt:lpstr>
      <vt:lpstr>Компас. Строение компаса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Питание в походе</dc:title>
  <dc:creator>User</dc:creator>
  <cp:lastModifiedBy>Николай</cp:lastModifiedBy>
  <cp:revision>17</cp:revision>
  <dcterms:created xsi:type="dcterms:W3CDTF">2008-12-01T09:54:24Z</dcterms:created>
  <dcterms:modified xsi:type="dcterms:W3CDTF">2013-02-02T08:37:04Z</dcterms:modified>
</cp:coreProperties>
</file>