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2" r:id="rId2"/>
    <p:sldId id="264" r:id="rId3"/>
    <p:sldId id="265" r:id="rId4"/>
    <p:sldId id="266" r:id="rId5"/>
    <p:sldId id="267" r:id="rId6"/>
    <p:sldId id="270" r:id="rId7"/>
    <p:sldId id="269" r:id="rId8"/>
    <p:sldId id="259" r:id="rId9"/>
    <p:sldId id="262" r:id="rId10"/>
    <p:sldId id="271" r:id="rId11"/>
    <p:sldId id="260" r:id="rId12"/>
    <p:sldId id="263" r:id="rId13"/>
    <p:sldId id="261" r:id="rId14"/>
    <p:sldId id="258" r:id="rId15"/>
    <p:sldId id="268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974" y="-8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25.02.2015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wipe dir="r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blackcancer.ru/img/skin.png" TargetMode="External"/><Relationship Id="rId3" Type="http://schemas.openxmlformats.org/officeDocument/2006/relationships/hyperlink" Target="http://www.sibvaleo.info/published/publicdata/SIBVALMAG/attachments/SC/products_pictures/document_2269_pochka.jpg" TargetMode="External"/><Relationship Id="rId7" Type="http://schemas.openxmlformats.org/officeDocument/2006/relationships/hyperlink" Target="http://www.medclub.ru/img/work/catalog/a_4024_3758.jpg" TargetMode="External"/><Relationship Id="rId2" Type="http://schemas.openxmlformats.org/officeDocument/2006/relationships/hyperlink" Target="http://lechenie-simptomy.ru/wp-content/uploads/2013/01/nefroptoz.jpg" TargetMode="External"/><Relationship Id="rId1" Type="http://schemas.openxmlformats.org/officeDocument/2006/relationships/slideLayout" Target="../slideLayouts/slideLayout6.xml"/><Relationship Id="rId6" Type="http://schemas.openxmlformats.org/officeDocument/2006/relationships/hyperlink" Target="http://&#1087;&#1086;&#1087;&#1091;&#1083;&#1103;&#1088;&#1085;&#1072;&#1103;-&#1084;&#1077;&#1076;&#1080;&#1094;&#1080;&#1085;&#1072;.&#1088;&#1092;/wp-content/uploads/2013/09/pochka-660x600.jpg" TargetMode="External"/><Relationship Id="rId5" Type="http://schemas.openxmlformats.org/officeDocument/2006/relationships/hyperlink" Target="http://cdn01.ru/files/users/images/db/87/db8761d31605cbd148ae6a7982eed7ca.jpg" TargetMode="External"/><Relationship Id="rId10" Type="http://schemas.openxmlformats.org/officeDocument/2006/relationships/hyperlink" Target="http://100rona.com/wp-content/uploads/2013/04/%D0%BB%D0%B8%D0%BC%D1%81%D0%BA%D0%B0%D1%8F-%D1%84%D0%B0%D1%81%D0%BE%D0%BB%D1%8C.jpg" TargetMode="External"/><Relationship Id="rId4" Type="http://schemas.openxmlformats.org/officeDocument/2006/relationships/hyperlink" Target="http://www.bladdercancer.su/netcat_files/Image/urinarybladder.jpg" TargetMode="External"/><Relationship Id="rId9" Type="http://schemas.openxmlformats.org/officeDocument/2006/relationships/hyperlink" Target="http://fitfan.ru/uploads/posts/2013-11/1385377324_pryamaya-kishka.jpg" TargetMode="Externa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hyperlink" Target="https://encrypted-tbn1.gstatic.com/images?q=tbn:ANd9GcRLLeZIYaZjRpBPzx_CbLnY5UR1fB7LZx1JZkamIqvGzLX0rF6D" TargetMode="External"/><Relationship Id="rId3" Type="http://schemas.openxmlformats.org/officeDocument/2006/relationships/hyperlink" Target="http://amazingwoman.ru/wp-content/uploads/2013/05/%D0%B3%D1%80%D0%B5%D1%86%D0%BA%D0%B8%D0%B9_%D0%BE%D1%80%D0%B5%D1%852.jpg" TargetMode="External"/><Relationship Id="rId7" Type="http://schemas.openxmlformats.org/officeDocument/2006/relationships/hyperlink" Target="http://img.povar.ru/uploads/70/d1/2b/7b/chashka_chainaya-14357.jpg" TargetMode="External"/><Relationship Id="rId2" Type="http://schemas.openxmlformats.org/officeDocument/2006/relationships/hyperlink" Target="http://vmede.org/sait/content/Anatomija_sapin_2/4_files/mb4_004.jpeg" TargetMode="External"/><Relationship Id="rId1" Type="http://schemas.openxmlformats.org/officeDocument/2006/relationships/slideLayout" Target="../slideLayouts/slideLayout6.xml"/><Relationship Id="rId6" Type="http://schemas.openxmlformats.org/officeDocument/2006/relationships/hyperlink" Target="http://images.kancburo.ru/goods/11588.jpg" TargetMode="External"/><Relationship Id="rId5" Type="http://schemas.openxmlformats.org/officeDocument/2006/relationships/hyperlink" Target="http://filearchive.cnews.ru/img/zoom/2012/09/13/apple_iphone5.jpg" TargetMode="External"/><Relationship Id="rId10" Type="http://schemas.openxmlformats.org/officeDocument/2006/relationships/hyperlink" Target="http://www.neboleem.net/images/stories1/anatomija/mochetochnik.jpg" TargetMode="External"/><Relationship Id="rId4" Type="http://schemas.openxmlformats.org/officeDocument/2006/relationships/hyperlink" Target="http://kitaimedic.ru/img/heart.gif" TargetMode="External"/><Relationship Id="rId9" Type="http://schemas.openxmlformats.org/officeDocument/2006/relationships/hyperlink" Target="http://dic.academic.ru/pictures/bse/jpg/0286043831.jpg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95400" y="609600"/>
            <a:ext cx="7162800" cy="41242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4000" dirty="0" smtClean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  <a:p>
            <a:pPr algn="ctr"/>
            <a:r>
              <a:rPr lang="ru-RU" sz="40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Как почки удаляют из организма вредные вещества</a:t>
            </a:r>
          </a:p>
          <a:p>
            <a:endParaRPr lang="ru-RU" sz="4000" dirty="0" smtClean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  <a:p>
            <a:pPr algn="ctr"/>
            <a:r>
              <a:rPr lang="ru-RU" sz="28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урок окружающего мира, 4 класс,</a:t>
            </a:r>
            <a:br>
              <a:rPr lang="ru-RU" sz="28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ru-RU" sz="28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УМК «ПНШ»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endParaRPr lang="ru-RU" dirty="0"/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3643306" y="4868862"/>
            <a:ext cx="5357850" cy="177484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24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Автор: Головач Елена Петровна,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24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учитель начальных классов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24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МБОУ СОШ № 14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24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г. Выборга</a:t>
            </a:r>
            <a:endParaRPr lang="ru-RU" sz="240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57356" y="214290"/>
            <a:ext cx="7286644" cy="868346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chemeClr val="tx2"/>
                </a:solidFill>
              </a:rPr>
              <a:t>Мочеточники</a:t>
            </a:r>
            <a:endParaRPr lang="ru-RU" sz="4000" b="1" dirty="0">
              <a:solidFill>
                <a:schemeClr val="tx2"/>
              </a:solidFill>
            </a:endParaRPr>
          </a:p>
        </p:txBody>
      </p:sp>
      <p:grpSp>
        <p:nvGrpSpPr>
          <p:cNvPr id="6" name="Группа 5"/>
          <p:cNvGrpSpPr/>
          <p:nvPr/>
        </p:nvGrpSpPr>
        <p:grpSpPr>
          <a:xfrm>
            <a:off x="1428728" y="5572140"/>
            <a:ext cx="6825450" cy="847713"/>
            <a:chOff x="1142976" y="2779135"/>
            <a:chExt cx="6825450" cy="847713"/>
          </a:xfrm>
        </p:grpSpPr>
        <p:pic>
          <p:nvPicPr>
            <p:cNvPr id="4" name="Picture 2" descr="http://images.kancburo.ru/goods/11588.jpg"/>
            <p:cNvPicPr>
              <a:picLocks noChangeAspect="1" noChangeArrowheads="1"/>
            </p:cNvPicPr>
            <p:nvPr/>
          </p:nvPicPr>
          <p:blipFill>
            <a:blip r:embed="rId2" cstate="print"/>
            <a:srcRect l="8846" r="21237"/>
            <a:stretch>
              <a:fillRect/>
            </a:stretch>
          </p:blipFill>
          <p:spPr bwMode="auto">
            <a:xfrm>
              <a:off x="4572000" y="2779135"/>
              <a:ext cx="3396426" cy="847713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27650" name="Picture 2" descr="http://images.kancburo.ru/goods/11588.jpg"/>
            <p:cNvPicPr>
              <a:picLocks noChangeAspect="1" noChangeArrowheads="1"/>
            </p:cNvPicPr>
            <p:nvPr/>
          </p:nvPicPr>
          <p:blipFill>
            <a:blip r:embed="rId2" cstate="print"/>
            <a:srcRect l="7851" r="21440"/>
            <a:stretch>
              <a:fillRect/>
            </a:stretch>
          </p:blipFill>
          <p:spPr bwMode="auto">
            <a:xfrm>
              <a:off x="1142976" y="2779135"/>
              <a:ext cx="3434893" cy="847713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</p:grpSp>
      <p:sp>
        <p:nvSpPr>
          <p:cNvPr id="27651" name="Rectangle 3"/>
          <p:cNvSpPr>
            <a:spLocks noChangeArrowheads="1"/>
          </p:cNvSpPr>
          <p:nvPr/>
        </p:nvSpPr>
        <p:spPr bwMode="auto">
          <a:xfrm>
            <a:off x="4286248" y="1714488"/>
            <a:ext cx="4429156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ea typeface="Times New Roman" pitchFamily="18" charset="0"/>
                <a:cs typeface="Arial" pitchFamily="34" charset="0"/>
              </a:rPr>
              <a:t>	Мочеточники представляют собой соединительнотканную трубку диаметром 6 - 15 мм, длиной 25-30 см. Соединяют почки с мочевым пузырём.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pic>
        <p:nvPicPr>
          <p:cNvPr id="7170" name="Picture 2" descr="Мочеточник человека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642918"/>
            <a:ext cx="3000396" cy="47381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TextBox 7"/>
          <p:cNvSpPr txBox="1"/>
          <p:nvPr/>
        </p:nvSpPr>
        <p:spPr>
          <a:xfrm>
            <a:off x="3286116" y="4357694"/>
            <a:ext cx="2605009" cy="646331"/>
          </a:xfrm>
          <a:prstGeom prst="rect">
            <a:avLst/>
          </a:prstGeom>
          <a:solidFill>
            <a:schemeClr val="bg1"/>
          </a:solidFill>
          <a:ln w="50800">
            <a:solidFill>
              <a:schemeClr val="accent1">
                <a:shade val="95000"/>
                <a:satMod val="105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chemeClr val="tx2"/>
                </a:solidFill>
              </a:rPr>
              <a:t>мочеточник</a:t>
            </a:r>
          </a:p>
        </p:txBody>
      </p:sp>
      <p:cxnSp>
        <p:nvCxnSpPr>
          <p:cNvPr id="9" name="Прямая со стрелкой 8"/>
          <p:cNvCxnSpPr/>
          <p:nvPr/>
        </p:nvCxnSpPr>
        <p:spPr>
          <a:xfrm rot="10800000">
            <a:off x="2500298" y="3857628"/>
            <a:ext cx="785818" cy="642942"/>
          </a:xfrm>
          <a:prstGeom prst="straightConnector1">
            <a:avLst/>
          </a:prstGeom>
          <a:ln w="50800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chemeClr val="tx2"/>
                </a:solidFill>
              </a:rPr>
              <a:t>Мочевой пузырь</a:t>
            </a:r>
            <a:endParaRPr lang="ru-RU" sz="4000" b="1" dirty="0">
              <a:solidFill>
                <a:schemeClr val="tx2"/>
              </a:solidFill>
            </a:endParaRPr>
          </a:p>
        </p:txBody>
      </p:sp>
      <p:pic>
        <p:nvPicPr>
          <p:cNvPr id="17410" name="Picture 2" descr="http://www.bladdercancer.su/netcat_files/Image/urinarybladder.jpg"/>
          <p:cNvPicPr>
            <a:picLocks noChangeAspect="1" noChangeArrowheads="1"/>
          </p:cNvPicPr>
          <p:nvPr/>
        </p:nvPicPr>
        <p:blipFill>
          <a:blip r:embed="rId2"/>
          <a:srcRect l="14925" t="7240" r="17910" b="12039"/>
          <a:stretch>
            <a:fillRect/>
          </a:stretch>
        </p:blipFill>
        <p:spPr bwMode="auto">
          <a:xfrm>
            <a:off x="928662" y="1000108"/>
            <a:ext cx="3214710" cy="42148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098" name="Picture 2" descr="http://amazingwoman.ru/wp-content/uploads/2013/05/%D0%B3%D1%80%D0%B5%D1%86%D0%BA%D0%B8%D0%B9_%D0%BE%D1%80%D0%B5%D1%852.jpg"/>
          <p:cNvPicPr>
            <a:picLocks noChangeAspect="1" noChangeArrowheads="1"/>
          </p:cNvPicPr>
          <p:nvPr/>
        </p:nvPicPr>
        <p:blipFill>
          <a:blip r:embed="rId3"/>
          <a:srcRect l="15000" t="13333" r="18749" b="4999"/>
          <a:stretch>
            <a:fillRect/>
          </a:stretch>
        </p:blipFill>
        <p:spPr bwMode="auto">
          <a:xfrm>
            <a:off x="4500562" y="1500174"/>
            <a:ext cx="3786214" cy="35004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099" name="Rectangle 3"/>
          <p:cNvSpPr>
            <a:spLocks noChangeArrowheads="1"/>
          </p:cNvSpPr>
          <p:nvPr/>
        </p:nvSpPr>
        <p:spPr bwMode="auto">
          <a:xfrm>
            <a:off x="642910" y="5072074"/>
            <a:ext cx="8001056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dirty="0" smtClean="0"/>
              <a:t>	Изнутри мочевой пузырь покрыт слизистой оболочкой, которая собрана в складки при пустом мочевом пузыре. Складки расправляются, когда мочевой пузырь наполняется.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https://encrypted-tbn1.gstatic.com/images?q=tbn:ANd9GcRLLeZIYaZjRpBPzx_CbLnY5UR1fB7LZx1JZkamIqvGzLX0rF6D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1928802"/>
            <a:ext cx="5429288" cy="35348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chemeClr val="tx2"/>
                </a:solidFill>
              </a:rPr>
              <a:t>Вместительность мочевого пузыря</a:t>
            </a:r>
            <a:endParaRPr lang="ru-RU" sz="4000" b="1" dirty="0">
              <a:solidFill>
                <a:schemeClr val="tx2"/>
              </a:solidFill>
            </a:endParaRPr>
          </a:p>
        </p:txBody>
      </p:sp>
      <p:sp>
        <p:nvSpPr>
          <p:cNvPr id="20482" name="AutoShape 2" descr="http://megabook.ru/stream/mediapreview?Key=%D0%9F%D0%BE%D1%87%D0%B5%D1%87%D0%BD%D0%B0%D1%8F%20%D0%BB%D0%BE%D1%85%D0%B0%D0%BD%D0%BA%D0%B0%20(%D0%B2%D0%BD%D1%83%D1%82%D1%80%D0%B5%D0%BD%D0%BD%D0%B5%D0%B5%20%D1%81%D1%82%D1%80%D0%BE%D0%B5%D0%BD%D0%B8%D0%B5%20%D0%BF%D0%BE%D1%87%D0%BA%D0%B8%20%D1%87%D0%B5%D0%BB%D0%BE%D0%B2%D0%B5%D0%BA%D0%B0)&amp;Width=654&amp;Height=654"/>
          <p:cNvSpPr>
            <a:spLocks noChangeAspect="1" noChangeArrowheads="1"/>
          </p:cNvSpPr>
          <p:nvPr/>
        </p:nvSpPr>
        <p:spPr bwMode="auto">
          <a:xfrm>
            <a:off x="155575" y="-136525"/>
            <a:ext cx="296863" cy="296863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484" name="AutoShape 4" descr="http://megabook.ru/stream/mediapreview?Key=%D0%9F%D0%BE%D1%87%D0%B5%D1%87%D0%BD%D0%B0%D1%8F%20%D0%BB%D0%BE%D1%85%D0%B0%D0%BD%D0%BA%D0%B0%20(%D0%B2%D0%BD%D1%83%D1%82%D1%80%D0%B5%D0%BD%D0%BD%D0%B5%D0%B5%20%D1%81%D1%82%D1%80%D0%BE%D0%B5%D0%BD%D0%B8%D0%B5%20%D0%BF%D0%BE%D1%87%D0%BA%D0%B8%20%D1%87%D0%B5%D0%BB%D0%BE%D0%B2%D0%B5%D0%BA%D0%B0)&amp;Width=654&amp;Height=654"/>
          <p:cNvSpPr>
            <a:spLocks noChangeAspect="1" noChangeArrowheads="1"/>
          </p:cNvSpPr>
          <p:nvPr/>
        </p:nvSpPr>
        <p:spPr bwMode="auto">
          <a:xfrm>
            <a:off x="155575" y="-136525"/>
            <a:ext cx="296863" cy="296863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486" name="AutoShape 6" descr="http://megabook.ru/stream/mediapreview?Key=%d0%9f%d0%be%d1%87%d0%b5%d1%87%d0%bd%d0%b0%d1%8f%20%d0%bb%d0%be%d1%85%d0%b0%d0%bd%d0%ba%d0%b0%20(%d0%b2%d0%bd%d1%83%d1%82%d1%80%d0%b5%d0%bd%d0%bd%d0%b5%d0%b5%20%d1%81%d1%82%d1%80%d0%be%d0%b5%d0%bd%d0%b8%d0%b5%20%d0%bf%d0%be%d1%87%d0%ba%d0%b8%20%d1%87%d0%b5%d0%bb%d0%be%d0%b2%d0%b5%d0%ba%d0%b0)&amp;Width=654&amp;Height=654"/>
          <p:cNvSpPr>
            <a:spLocks noChangeAspect="1" noChangeArrowheads="1"/>
          </p:cNvSpPr>
          <p:nvPr/>
        </p:nvSpPr>
        <p:spPr bwMode="auto">
          <a:xfrm>
            <a:off x="155575" y="-136525"/>
            <a:ext cx="296863" cy="296863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488" name="AutoShape 8" descr="http://megabook.ru/stream/mediapreview?Key=%d0%9f%d0%be%d1%87%d0%b5%d1%87%d0%bd%d0%b0%d1%8f%20%d0%bb%d0%be%d1%85%d0%b0%d0%bd%d0%ba%d0%b0%20(%d0%b2%d0%bd%d1%83%d1%82%d1%80%d0%b5%d0%bd%d0%bd%d0%b5%d0%b5%20%d1%81%d1%82%d1%80%d0%be%d0%b5%d0%bd%d0%b8%d0%b5%20%d0%bf%d0%be%d1%87%d0%ba%d0%b8%20%d1%87%d0%b5%d0%bb%d0%be%d0%b2%d0%b5%d0%ba%d0%b0)&amp;Width=654&amp;Height=654"/>
          <p:cNvSpPr>
            <a:spLocks noChangeAspect="1" noChangeArrowheads="1"/>
          </p:cNvSpPr>
          <p:nvPr/>
        </p:nvSpPr>
        <p:spPr bwMode="auto">
          <a:xfrm>
            <a:off x="155575" y="-136525"/>
            <a:ext cx="296863" cy="296863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74" name="Picture 2" descr="http://img.povar.ru/uploads/70/d1/2b/7b/chashka_chainaya-14357.jpg"/>
          <p:cNvPicPr>
            <a:picLocks noChangeAspect="1" noChangeArrowheads="1"/>
          </p:cNvPicPr>
          <p:nvPr/>
        </p:nvPicPr>
        <p:blipFill>
          <a:blip r:embed="rId3"/>
          <a:srcRect l="10222" r="8004" b="12726"/>
          <a:stretch>
            <a:fillRect/>
          </a:stretch>
        </p:blipFill>
        <p:spPr bwMode="auto">
          <a:xfrm>
            <a:off x="5072066" y="4000504"/>
            <a:ext cx="2857520" cy="22860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2" descr="http://img.povar.ru/uploads/70/d1/2b/7b/chashka_chainaya-14357.jpg"/>
          <p:cNvPicPr>
            <a:picLocks noChangeAspect="1" noChangeArrowheads="1"/>
          </p:cNvPicPr>
          <p:nvPr/>
        </p:nvPicPr>
        <p:blipFill>
          <a:blip r:embed="rId3"/>
          <a:srcRect l="12093" r="8177" b="12726"/>
          <a:stretch>
            <a:fillRect/>
          </a:stretch>
        </p:blipFill>
        <p:spPr bwMode="auto">
          <a:xfrm>
            <a:off x="6072198" y="1714488"/>
            <a:ext cx="2786082" cy="22860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Хорда 10"/>
          <p:cNvSpPr/>
          <p:nvPr/>
        </p:nvSpPr>
        <p:spPr>
          <a:xfrm rot="16388115">
            <a:off x="2374499" y="2119487"/>
            <a:ext cx="1806683" cy="3318627"/>
          </a:xfrm>
          <a:prstGeom prst="chord">
            <a:avLst>
              <a:gd name="adj1" fmla="val 5171891"/>
              <a:gd name="adj2" fmla="val 1620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Хорда 11"/>
          <p:cNvSpPr/>
          <p:nvPr/>
        </p:nvSpPr>
        <p:spPr>
          <a:xfrm rot="16388115">
            <a:off x="1376010" y="1110520"/>
            <a:ext cx="3927795" cy="3612944"/>
          </a:xfrm>
          <a:prstGeom prst="chord">
            <a:avLst>
              <a:gd name="adj1" fmla="val 5171891"/>
              <a:gd name="adj2" fmla="val 1620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77" name="Rectangle 5"/>
          <p:cNvSpPr>
            <a:spLocks noChangeArrowheads="1"/>
          </p:cNvSpPr>
          <p:nvPr/>
        </p:nvSpPr>
        <p:spPr bwMode="auto">
          <a:xfrm>
            <a:off x="357158" y="5715016"/>
            <a:ext cx="4857784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	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ea typeface="Times New Roman" pitchFamily="18" charset="0"/>
                <a:cs typeface="Arial" pitchFamily="34" charset="0"/>
              </a:rPr>
              <a:t>Мочевой пузырь может растягиваться и сжиматься.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87 -0.19815 C -0.0651 -0.32014 -0.12934 -0.44213 -0.17917 -0.44606 C -0.22899 -0.45 -0.26736 -0.2956 -0.29965 -0.22245 C -0.33194 -0.14884 -0.35938 -0.04305 -0.37274 -0.00532 C -0.38611 0.03287 -0.38333 0.01875 -0.38038 0.00486 " pathEditMode="relative" ptsTypes="aaaaA"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757 -0.097 C 0.05607 -0.24514 0.06475 -0.39329 0.03594 -0.46459 C 0.00712 -0.53588 -0.06198 -0.55787 -0.12552 -0.52431 C -0.18906 -0.49075 -0.30834 -0.30625 -0.34479 -0.26274 " pathEditMode="relative" rAng="0" ptsTypes="aaaA">
                                      <p:cBhvr>
                                        <p:cTn id="17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8" y="-2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>
            <a:normAutofit fontScale="90000"/>
          </a:bodyPr>
          <a:lstStyle/>
          <a:p>
            <a:r>
              <a:rPr lang="ru-RU" sz="4000" b="1" dirty="0" smtClean="0">
                <a:solidFill>
                  <a:schemeClr val="tx2"/>
                </a:solidFill>
              </a:rPr>
              <a:t>Схема мочевыделительной системы</a:t>
            </a:r>
            <a:endParaRPr lang="ru-RU" sz="4000" b="1" dirty="0">
              <a:solidFill>
                <a:schemeClr val="tx2"/>
              </a:solidFill>
            </a:endParaRPr>
          </a:p>
        </p:txBody>
      </p:sp>
      <p:pic>
        <p:nvPicPr>
          <p:cNvPr id="18436" name="Picture 4" descr="http://lechenie-simptomy.ru/wp-content/uploads/2013/01/nefroptoz.jpg"/>
          <p:cNvPicPr>
            <a:picLocks noChangeAspect="1" noChangeArrowheads="1"/>
          </p:cNvPicPr>
          <p:nvPr/>
        </p:nvPicPr>
        <p:blipFill>
          <a:blip r:embed="rId2"/>
          <a:srcRect l="29348"/>
          <a:stretch>
            <a:fillRect/>
          </a:stretch>
        </p:blipFill>
        <p:spPr bwMode="auto">
          <a:xfrm>
            <a:off x="4357686" y="857232"/>
            <a:ext cx="4643470" cy="48922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25" name="Группа 24"/>
          <p:cNvGrpSpPr/>
          <p:nvPr/>
        </p:nvGrpSpPr>
        <p:grpSpPr>
          <a:xfrm>
            <a:off x="2643174" y="2000240"/>
            <a:ext cx="3293473" cy="646331"/>
            <a:chOff x="2643174" y="2000240"/>
            <a:chExt cx="3293473" cy="646331"/>
          </a:xfrm>
        </p:grpSpPr>
        <p:cxnSp>
          <p:nvCxnSpPr>
            <p:cNvPr id="10" name="Прямая со стрелкой 9"/>
            <p:cNvCxnSpPr/>
            <p:nvPr/>
          </p:nvCxnSpPr>
          <p:spPr>
            <a:xfrm>
              <a:off x="4079259" y="2309446"/>
              <a:ext cx="1857388" cy="1588"/>
            </a:xfrm>
            <a:prstGeom prst="straightConnector1">
              <a:avLst/>
            </a:prstGeom>
            <a:ln w="50800">
              <a:solidFill>
                <a:schemeClr val="tx2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TextBox 17"/>
            <p:cNvSpPr txBox="1"/>
            <p:nvPr/>
          </p:nvSpPr>
          <p:spPr>
            <a:xfrm>
              <a:off x="2643174" y="2000240"/>
              <a:ext cx="1398716" cy="646331"/>
            </a:xfrm>
            <a:prstGeom prst="rect">
              <a:avLst/>
            </a:prstGeom>
            <a:noFill/>
            <a:ln w="50800">
              <a:solidFill>
                <a:schemeClr val="tx2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ru-RU" sz="3600" b="1" dirty="0" smtClean="0">
                  <a:solidFill>
                    <a:schemeClr val="tx2"/>
                  </a:solidFill>
                </a:rPr>
                <a:t>Почка</a:t>
              </a:r>
              <a:endParaRPr lang="ru-RU" sz="3600" b="1" dirty="0">
                <a:solidFill>
                  <a:schemeClr val="tx2"/>
                </a:solidFill>
              </a:endParaRPr>
            </a:p>
          </p:txBody>
        </p:sp>
      </p:grpSp>
      <p:grpSp>
        <p:nvGrpSpPr>
          <p:cNvPr id="26" name="Группа 25"/>
          <p:cNvGrpSpPr/>
          <p:nvPr/>
        </p:nvGrpSpPr>
        <p:grpSpPr>
          <a:xfrm>
            <a:off x="1196110" y="3212123"/>
            <a:ext cx="5099554" cy="646331"/>
            <a:chOff x="1196110" y="3212123"/>
            <a:chExt cx="5099554" cy="646331"/>
          </a:xfrm>
        </p:grpSpPr>
        <p:cxnSp>
          <p:nvCxnSpPr>
            <p:cNvPr id="6" name="Прямая со стрелкой 5"/>
            <p:cNvCxnSpPr/>
            <p:nvPr/>
          </p:nvCxnSpPr>
          <p:spPr>
            <a:xfrm>
              <a:off x="3866772" y="3540369"/>
              <a:ext cx="2428892" cy="1588"/>
            </a:xfrm>
            <a:prstGeom prst="straightConnector1">
              <a:avLst/>
            </a:prstGeom>
            <a:ln w="50800">
              <a:solidFill>
                <a:schemeClr val="tx2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TextBox 20"/>
            <p:cNvSpPr txBox="1"/>
            <p:nvPr/>
          </p:nvSpPr>
          <p:spPr>
            <a:xfrm>
              <a:off x="1196110" y="3212123"/>
              <a:ext cx="2680349" cy="646331"/>
            </a:xfrm>
            <a:prstGeom prst="rect">
              <a:avLst/>
            </a:prstGeom>
            <a:noFill/>
            <a:ln w="50800">
              <a:solidFill>
                <a:schemeClr val="tx2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ru-RU" sz="3600" b="1" dirty="0" smtClean="0">
                  <a:solidFill>
                    <a:schemeClr val="tx2"/>
                  </a:solidFill>
                </a:rPr>
                <a:t>Мочеточник</a:t>
              </a:r>
            </a:p>
          </p:txBody>
        </p:sp>
      </p:grpSp>
      <p:grpSp>
        <p:nvGrpSpPr>
          <p:cNvPr id="27" name="Группа 26"/>
          <p:cNvGrpSpPr/>
          <p:nvPr/>
        </p:nvGrpSpPr>
        <p:grpSpPr>
          <a:xfrm>
            <a:off x="865293" y="4314092"/>
            <a:ext cx="5788661" cy="646331"/>
            <a:chOff x="865293" y="4314092"/>
            <a:chExt cx="5788661" cy="646331"/>
          </a:xfrm>
        </p:grpSpPr>
        <p:cxnSp>
          <p:nvCxnSpPr>
            <p:cNvPr id="8" name="Прямая со стрелкой 7"/>
            <p:cNvCxnSpPr/>
            <p:nvPr/>
          </p:nvCxnSpPr>
          <p:spPr>
            <a:xfrm>
              <a:off x="4439376" y="4945280"/>
              <a:ext cx="2214578" cy="1588"/>
            </a:xfrm>
            <a:prstGeom prst="straightConnector1">
              <a:avLst/>
            </a:prstGeom>
            <a:ln w="50800">
              <a:solidFill>
                <a:schemeClr val="tx2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TextBox 21"/>
            <p:cNvSpPr txBox="1"/>
            <p:nvPr/>
          </p:nvSpPr>
          <p:spPr>
            <a:xfrm>
              <a:off x="865293" y="4314092"/>
              <a:ext cx="3599062" cy="646331"/>
            </a:xfrm>
            <a:prstGeom prst="rect">
              <a:avLst/>
            </a:prstGeom>
            <a:noFill/>
            <a:ln w="50800">
              <a:solidFill>
                <a:schemeClr val="tx2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ru-RU" sz="3600" b="1" dirty="0" smtClean="0">
                  <a:solidFill>
                    <a:schemeClr val="tx2"/>
                  </a:solidFill>
                </a:rPr>
                <a:t>Мочевой пузырь</a:t>
              </a:r>
            </a:p>
          </p:txBody>
        </p:sp>
      </p:grpSp>
      <p:grpSp>
        <p:nvGrpSpPr>
          <p:cNvPr id="28" name="Группа 27"/>
          <p:cNvGrpSpPr/>
          <p:nvPr/>
        </p:nvGrpSpPr>
        <p:grpSpPr>
          <a:xfrm>
            <a:off x="285720" y="5429264"/>
            <a:ext cx="6500858" cy="1200329"/>
            <a:chOff x="285720" y="5429264"/>
            <a:chExt cx="6500858" cy="1200329"/>
          </a:xfrm>
        </p:grpSpPr>
        <p:cxnSp>
          <p:nvCxnSpPr>
            <p:cNvPr id="9" name="Прямая со стрелкой 8"/>
            <p:cNvCxnSpPr/>
            <p:nvPr/>
          </p:nvCxnSpPr>
          <p:spPr>
            <a:xfrm>
              <a:off x="4357686" y="5429264"/>
              <a:ext cx="2428892" cy="1588"/>
            </a:xfrm>
            <a:prstGeom prst="straightConnector1">
              <a:avLst/>
            </a:prstGeom>
            <a:ln w="50800">
              <a:solidFill>
                <a:schemeClr val="tx2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TextBox 22"/>
            <p:cNvSpPr txBox="1"/>
            <p:nvPr/>
          </p:nvSpPr>
          <p:spPr>
            <a:xfrm>
              <a:off x="285720" y="5429264"/>
              <a:ext cx="4572032" cy="1200329"/>
            </a:xfrm>
            <a:prstGeom prst="rect">
              <a:avLst/>
            </a:prstGeom>
            <a:noFill/>
            <a:ln w="50800">
              <a:solidFill>
                <a:schemeClr val="tx2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ru-RU" sz="3600" b="1" dirty="0" smtClean="0">
                  <a:solidFill>
                    <a:schemeClr val="tx2"/>
                  </a:solidFill>
                </a:rPr>
                <a:t>Мочеиспускательный канал</a:t>
              </a:r>
            </a:p>
          </p:txBody>
        </p:sp>
      </p:grp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solidFill>
                  <a:schemeClr val="tx2"/>
                </a:solidFill>
              </a:rPr>
              <a:t>Источники изображений</a:t>
            </a:r>
            <a:endParaRPr lang="ru-RU" sz="4000" b="1" dirty="0">
              <a:solidFill>
                <a:schemeClr val="tx2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57158" y="1214422"/>
            <a:ext cx="8215370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2"/>
              </a:rPr>
              <a:t>http://lechenie-simptomy.ru/wp-content/uploads/2013/01/nefroptoz.jpg</a:t>
            </a:r>
            <a:r>
              <a:rPr lang="en-US" dirty="0" smtClean="0"/>
              <a:t> </a:t>
            </a:r>
            <a:r>
              <a:rPr lang="ru-RU" dirty="0" smtClean="0"/>
              <a:t>- схема мочевой системы</a:t>
            </a:r>
          </a:p>
          <a:p>
            <a:r>
              <a:rPr lang="en-US" dirty="0" smtClean="0">
                <a:hlinkClick r:id="rId3"/>
              </a:rPr>
              <a:t>http://www.sibvaleo.info/published/publicdata/SIBVALMAG/attachments/SC/products_pictures/document_2269_pochka.jpg</a:t>
            </a:r>
            <a:r>
              <a:rPr lang="ru-RU" dirty="0" smtClean="0"/>
              <a:t> - почка в разрезе</a:t>
            </a:r>
          </a:p>
          <a:p>
            <a:r>
              <a:rPr lang="en-US" dirty="0" smtClean="0">
                <a:hlinkClick r:id="rId4"/>
              </a:rPr>
              <a:t>http://www.bladdercancer.su/netcat_files/Image/urinarybladder.jpg</a:t>
            </a:r>
            <a:r>
              <a:rPr lang="ru-RU" dirty="0" smtClean="0"/>
              <a:t> - мочевой пузырь</a:t>
            </a:r>
          </a:p>
          <a:p>
            <a:r>
              <a:rPr lang="en-US" dirty="0" smtClean="0">
                <a:hlinkClick r:id="rId5"/>
              </a:rPr>
              <a:t>http://cdn01.ru/files/users/images/db/87/db8761d31605cbd148ae6a7982eed7ca.jpg</a:t>
            </a:r>
            <a:endParaRPr lang="ru-RU" dirty="0" smtClean="0"/>
          </a:p>
          <a:p>
            <a:r>
              <a:rPr lang="ru-RU" dirty="0" smtClean="0"/>
              <a:t> - роль почек</a:t>
            </a:r>
          </a:p>
          <a:p>
            <a:r>
              <a:rPr lang="en-US" dirty="0" smtClean="0">
                <a:hlinkClick r:id="rId6"/>
              </a:rPr>
              <a:t>http://</a:t>
            </a:r>
            <a:r>
              <a:rPr lang="ru-RU" dirty="0" err="1" smtClean="0">
                <a:hlinkClick r:id="rId6"/>
              </a:rPr>
              <a:t>популярная-медицина.рф</a:t>
            </a:r>
            <a:r>
              <a:rPr lang="ru-RU" dirty="0" smtClean="0">
                <a:hlinkClick r:id="rId6"/>
              </a:rPr>
              <a:t>/</a:t>
            </a:r>
            <a:r>
              <a:rPr lang="en-US" dirty="0" err="1" smtClean="0">
                <a:hlinkClick r:id="rId6"/>
              </a:rPr>
              <a:t>wp</a:t>
            </a:r>
            <a:r>
              <a:rPr lang="en-US" dirty="0" smtClean="0">
                <a:hlinkClick r:id="rId6"/>
              </a:rPr>
              <a:t>-content/uploads/2013/09/pochka-660x600.jpg</a:t>
            </a:r>
            <a:endParaRPr lang="ru-RU" dirty="0" smtClean="0"/>
          </a:p>
          <a:p>
            <a:r>
              <a:rPr lang="ru-RU" dirty="0" smtClean="0"/>
              <a:t> - почка в разрезе (отдельно)</a:t>
            </a:r>
          </a:p>
          <a:p>
            <a:r>
              <a:rPr lang="en-US" dirty="0" smtClean="0">
                <a:hlinkClick r:id="rId7"/>
              </a:rPr>
              <a:t>http://www.medclub.ru/img/work/catalog/a_4024_3758.jpg</a:t>
            </a:r>
            <a:r>
              <a:rPr lang="ru-RU" dirty="0" smtClean="0"/>
              <a:t> - лёгкие</a:t>
            </a:r>
          </a:p>
          <a:p>
            <a:r>
              <a:rPr lang="en-US" dirty="0" smtClean="0">
                <a:hlinkClick r:id="rId8"/>
              </a:rPr>
              <a:t>http://www.blackcancer.ru/img/skin.png</a:t>
            </a:r>
            <a:r>
              <a:rPr lang="ru-RU" dirty="0" smtClean="0"/>
              <a:t> - кожа</a:t>
            </a:r>
          </a:p>
          <a:p>
            <a:r>
              <a:rPr lang="en-US" dirty="0" smtClean="0">
                <a:hlinkClick r:id="rId9"/>
              </a:rPr>
              <a:t>http://fitfan.ru/uploads/posts/2013-11/1385377324_pryamaya-kishka.jpg</a:t>
            </a:r>
            <a:r>
              <a:rPr lang="ru-RU" dirty="0" smtClean="0"/>
              <a:t> - прямая кишка</a:t>
            </a:r>
          </a:p>
          <a:p>
            <a:r>
              <a:rPr lang="en-US" dirty="0" smtClean="0">
                <a:hlinkClick r:id="rId10"/>
              </a:rPr>
              <a:t>http://100rona.com/wp-content/uploads/2013/04/%D0%BB%D0%B8%D0%BC%D1%81%D0%BA%D0%B0%D1%8F-%D1%84%D0%B0%D1%81%D0%BE%D0%BB%D1%8C.jpg</a:t>
            </a:r>
            <a:r>
              <a:rPr lang="ru-RU" dirty="0" smtClean="0"/>
              <a:t> – семена фасоли</a:t>
            </a:r>
          </a:p>
          <a:p>
            <a:endParaRPr lang="ru-RU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solidFill>
                  <a:schemeClr val="tx2"/>
                </a:solidFill>
              </a:rPr>
              <a:t>Источники изображений</a:t>
            </a:r>
            <a:endParaRPr lang="ru-RU" sz="40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28596" y="1643050"/>
            <a:ext cx="828680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2"/>
              </a:rPr>
              <a:t>http://vmede.org/sait/content/Anatomija_sapin_2/4_files/mb4_004.jpeg</a:t>
            </a:r>
            <a:r>
              <a:rPr lang="ru-RU" dirty="0" smtClean="0"/>
              <a:t> - почка с кровеносными сосудами</a:t>
            </a:r>
          </a:p>
          <a:p>
            <a:r>
              <a:rPr lang="en-US" dirty="0" smtClean="0">
                <a:hlinkClick r:id="rId3"/>
              </a:rPr>
              <a:t>http://amazingwoman.ru/wp-content/uploads/2013/05/%D0%B3%D1%80%D0%B5%D1%86%D0%BA%D0%B8%D0%B9_%D0%BE%D1%80%D0%B5%D1%852.jpg</a:t>
            </a:r>
            <a:r>
              <a:rPr lang="en-US" dirty="0" smtClean="0"/>
              <a:t> </a:t>
            </a:r>
            <a:r>
              <a:rPr lang="ru-RU" dirty="0" smtClean="0"/>
              <a:t>– грецкий орех</a:t>
            </a:r>
          </a:p>
          <a:p>
            <a:r>
              <a:rPr lang="en-US" dirty="0" smtClean="0">
                <a:hlinkClick r:id="rId4"/>
              </a:rPr>
              <a:t>http://kitaimedic.ru/img/heart.gif</a:t>
            </a:r>
            <a:r>
              <a:rPr lang="ru-RU" dirty="0" smtClean="0"/>
              <a:t> - расположение почек по отношению к печени</a:t>
            </a:r>
          </a:p>
          <a:p>
            <a:r>
              <a:rPr lang="en-US" dirty="0" smtClean="0">
                <a:hlinkClick r:id="rId5"/>
              </a:rPr>
              <a:t>http://filearchive.cnews.ru/img/zoom/2012/09/13/apple_iphone5.jpg</a:t>
            </a:r>
            <a:r>
              <a:rPr lang="ru-RU" dirty="0" smtClean="0"/>
              <a:t> - </a:t>
            </a:r>
            <a:r>
              <a:rPr lang="ru-RU" dirty="0" err="1" smtClean="0"/>
              <a:t>Айфон</a:t>
            </a:r>
            <a:r>
              <a:rPr lang="ru-RU" dirty="0" smtClean="0"/>
              <a:t> 5</a:t>
            </a:r>
          </a:p>
          <a:p>
            <a:r>
              <a:rPr lang="en-US" dirty="0" smtClean="0">
                <a:hlinkClick r:id="rId6"/>
              </a:rPr>
              <a:t>http://images.kancburo.ru/goods/11588.jpg</a:t>
            </a:r>
            <a:r>
              <a:rPr lang="ru-RU" dirty="0" smtClean="0"/>
              <a:t> - шариковая ручка</a:t>
            </a:r>
          </a:p>
          <a:p>
            <a:r>
              <a:rPr lang="en-US" dirty="0" smtClean="0">
                <a:hlinkClick r:id="rId7"/>
              </a:rPr>
              <a:t>http://img.povar.ru/uploads/70/d1/2b/7b/chashka_chainaya-14357.jpg</a:t>
            </a:r>
            <a:r>
              <a:rPr lang="ru-RU" dirty="0" smtClean="0"/>
              <a:t> - чашка чая</a:t>
            </a:r>
          </a:p>
          <a:p>
            <a:r>
              <a:rPr lang="en-US" dirty="0" smtClean="0">
                <a:hlinkClick r:id="rId8"/>
              </a:rPr>
              <a:t>https://encrypted-tbn1.gstatic.com/images?q=tbn:ANd9GcRLLeZIYaZjRpBPzx_CbLnY5UR1fB7LZx1JZkamIqvGzLX0rF6D</a:t>
            </a:r>
            <a:r>
              <a:rPr lang="en-US" dirty="0" smtClean="0"/>
              <a:t> </a:t>
            </a:r>
            <a:r>
              <a:rPr lang="ru-RU" dirty="0" smtClean="0"/>
              <a:t>– мочевой пузырь </a:t>
            </a:r>
          </a:p>
          <a:p>
            <a:r>
              <a:rPr lang="en-US" dirty="0" smtClean="0">
                <a:hlinkClick r:id="rId9"/>
              </a:rPr>
              <a:t>http://dic.academic.ru/pictures/bse/jpg/0286043831.jpg</a:t>
            </a:r>
            <a:r>
              <a:rPr lang="ru-RU" dirty="0" smtClean="0"/>
              <a:t> - размеры почки</a:t>
            </a:r>
          </a:p>
          <a:p>
            <a:r>
              <a:rPr lang="en-US" dirty="0" smtClean="0">
                <a:hlinkClick r:id="rId10"/>
              </a:rPr>
              <a:t>http://www.neboleem.net/images/stories1/anatomija/mochetochnik.jpg</a:t>
            </a:r>
            <a:r>
              <a:rPr lang="ru-RU" dirty="0" smtClean="0"/>
              <a:t> - вид мочеточника, мочевого пузыря и почки сбоку</a:t>
            </a:r>
          </a:p>
          <a:p>
            <a:endParaRPr lang="ru-RU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solidFill>
                  <a:schemeClr val="tx2"/>
                </a:solidFill>
              </a:rPr>
              <a:t>Удаление вредных веществ</a:t>
            </a:r>
            <a:endParaRPr lang="ru-RU" sz="4000" b="1" dirty="0">
              <a:solidFill>
                <a:schemeClr val="tx2"/>
              </a:solidFill>
            </a:endParaRPr>
          </a:p>
        </p:txBody>
      </p:sp>
      <p:pic>
        <p:nvPicPr>
          <p:cNvPr id="1026" name="Picture 2" descr="http://www.medclub.ru/img/work/catalog/a_4024_375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5984" y="1071546"/>
            <a:ext cx="3599582" cy="41434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8" name="Picture 4" descr="http://www.blackcancer.ru/img/skin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43042" y="1285860"/>
            <a:ext cx="5357850" cy="37504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30" name="Picture 6" descr="http://fitfan.ru/uploads/posts/2013-11/1385377324_pryamaya-kishka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643174" y="1357298"/>
            <a:ext cx="4786346" cy="44588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23" name="Группа 22"/>
          <p:cNvGrpSpPr/>
          <p:nvPr/>
        </p:nvGrpSpPr>
        <p:grpSpPr>
          <a:xfrm>
            <a:off x="714348" y="4000505"/>
            <a:ext cx="3236848" cy="1932214"/>
            <a:chOff x="714348" y="4000505"/>
            <a:chExt cx="3236848" cy="1932214"/>
          </a:xfrm>
        </p:grpSpPr>
        <p:cxnSp>
          <p:nvCxnSpPr>
            <p:cNvPr id="7" name="Прямая со стрелкой 6"/>
            <p:cNvCxnSpPr/>
            <p:nvPr/>
          </p:nvCxnSpPr>
          <p:spPr>
            <a:xfrm rot="10800000" flipV="1">
              <a:off x="1499374" y="4000505"/>
              <a:ext cx="1572429" cy="1286675"/>
            </a:xfrm>
            <a:prstGeom prst="straightConnector1">
              <a:avLst/>
            </a:prstGeom>
            <a:ln w="50800">
              <a:solidFill>
                <a:schemeClr val="tx2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TextBox 13"/>
            <p:cNvSpPr txBox="1"/>
            <p:nvPr/>
          </p:nvSpPr>
          <p:spPr>
            <a:xfrm>
              <a:off x="714348" y="5286388"/>
              <a:ext cx="3236848" cy="646331"/>
            </a:xfrm>
            <a:prstGeom prst="rect">
              <a:avLst/>
            </a:prstGeom>
            <a:noFill/>
            <a:ln w="50800">
              <a:solidFill>
                <a:schemeClr val="tx2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ru-RU" sz="3600" b="1" dirty="0" smtClean="0">
                  <a:solidFill>
                    <a:schemeClr val="tx2"/>
                  </a:solidFill>
                </a:rPr>
                <a:t>Углекислый газ</a:t>
              </a:r>
            </a:p>
          </p:txBody>
        </p:sp>
      </p:grpSp>
      <p:grpSp>
        <p:nvGrpSpPr>
          <p:cNvPr id="27" name="Группа 26"/>
          <p:cNvGrpSpPr/>
          <p:nvPr/>
        </p:nvGrpSpPr>
        <p:grpSpPr>
          <a:xfrm>
            <a:off x="4214810" y="4143380"/>
            <a:ext cx="1533859" cy="2003653"/>
            <a:chOff x="4214810" y="4143380"/>
            <a:chExt cx="1533859" cy="2003653"/>
          </a:xfrm>
        </p:grpSpPr>
        <p:cxnSp>
          <p:nvCxnSpPr>
            <p:cNvPr id="11" name="Прямая со стрелкой 10"/>
            <p:cNvCxnSpPr/>
            <p:nvPr/>
          </p:nvCxnSpPr>
          <p:spPr>
            <a:xfrm rot="16200000" flipH="1">
              <a:off x="4071934" y="4286256"/>
              <a:ext cx="1357322" cy="1071570"/>
            </a:xfrm>
            <a:prstGeom prst="straightConnector1">
              <a:avLst/>
            </a:prstGeom>
            <a:ln w="50800">
              <a:solidFill>
                <a:schemeClr val="tx2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TextBox 14"/>
            <p:cNvSpPr txBox="1"/>
            <p:nvPr/>
          </p:nvSpPr>
          <p:spPr>
            <a:xfrm>
              <a:off x="4572000" y="5500702"/>
              <a:ext cx="1176669" cy="646331"/>
            </a:xfrm>
            <a:prstGeom prst="rect">
              <a:avLst/>
            </a:prstGeom>
            <a:noFill/>
            <a:ln w="50800">
              <a:solidFill>
                <a:schemeClr val="tx2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ru-RU" sz="3600" b="1" dirty="0" smtClean="0">
                  <a:solidFill>
                    <a:schemeClr val="tx2"/>
                  </a:solidFill>
                </a:rPr>
                <a:t>Вода</a:t>
              </a:r>
            </a:p>
          </p:txBody>
        </p:sp>
      </p:grpSp>
      <p:grpSp>
        <p:nvGrpSpPr>
          <p:cNvPr id="30" name="Группа 29"/>
          <p:cNvGrpSpPr/>
          <p:nvPr/>
        </p:nvGrpSpPr>
        <p:grpSpPr>
          <a:xfrm>
            <a:off x="4929190" y="4857760"/>
            <a:ext cx="2988319" cy="1717901"/>
            <a:chOff x="4929190" y="4857760"/>
            <a:chExt cx="2988319" cy="1717901"/>
          </a:xfrm>
        </p:grpSpPr>
        <p:cxnSp>
          <p:nvCxnSpPr>
            <p:cNvPr id="10" name="Прямая со стрелкой 9"/>
            <p:cNvCxnSpPr/>
            <p:nvPr/>
          </p:nvCxnSpPr>
          <p:spPr>
            <a:xfrm rot="16200000" flipH="1">
              <a:off x="4964909" y="4893479"/>
              <a:ext cx="1071570" cy="1000132"/>
            </a:xfrm>
            <a:prstGeom prst="straightConnector1">
              <a:avLst/>
            </a:prstGeom>
            <a:ln w="50800">
              <a:solidFill>
                <a:schemeClr val="tx2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TextBox 15"/>
            <p:cNvSpPr txBox="1"/>
            <p:nvPr/>
          </p:nvSpPr>
          <p:spPr>
            <a:xfrm>
              <a:off x="4929190" y="5929330"/>
              <a:ext cx="2988319" cy="646331"/>
            </a:xfrm>
            <a:prstGeom prst="rect">
              <a:avLst/>
            </a:prstGeom>
            <a:noFill/>
            <a:ln w="50800">
              <a:solidFill>
                <a:schemeClr val="tx2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ru-RU" sz="3600" b="1" dirty="0" smtClean="0">
                  <a:solidFill>
                    <a:schemeClr val="tx2"/>
                  </a:solidFill>
                </a:rPr>
                <a:t>Остатки пищи</a:t>
              </a:r>
            </a:p>
          </p:txBody>
        </p:sp>
      </p:grp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chemeClr val="tx2"/>
                </a:solidFill>
              </a:rPr>
              <a:t>Вопросы</a:t>
            </a:r>
            <a:endParaRPr lang="ru-RU" sz="4000" b="1" dirty="0">
              <a:solidFill>
                <a:schemeClr val="tx2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42910" y="1214422"/>
            <a:ext cx="8001056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u="sng" dirty="0" smtClean="0">
                <a:solidFill>
                  <a:srgbClr val="002060"/>
                </a:solidFill>
              </a:rPr>
              <a:t> 1 – </a:t>
            </a:r>
            <a:r>
              <a:rPr lang="ru-RU" sz="2800" b="1" i="1" u="sng" dirty="0" err="1" smtClean="0">
                <a:solidFill>
                  <a:srgbClr val="002060"/>
                </a:solidFill>
              </a:rPr>
              <a:t>ый</a:t>
            </a:r>
            <a:r>
              <a:rPr lang="ru-RU" sz="2800" b="1" i="1" u="sng" dirty="0" smtClean="0">
                <a:solidFill>
                  <a:srgbClr val="002060"/>
                </a:solidFill>
              </a:rPr>
              <a:t> ряд</a:t>
            </a:r>
          </a:p>
          <a:p>
            <a:r>
              <a:rPr lang="ru-RU" sz="2800" b="1" i="1" dirty="0" smtClean="0">
                <a:solidFill>
                  <a:srgbClr val="002060"/>
                </a:solidFill>
              </a:rPr>
              <a:t>	</a:t>
            </a:r>
            <a:r>
              <a:rPr lang="ru-RU" sz="2800" b="1" dirty="0" smtClean="0">
                <a:solidFill>
                  <a:srgbClr val="FF0000"/>
                </a:solidFill>
              </a:rPr>
              <a:t>Каковы главные органы, образующие и выделяющие мочу, на что похожи почки; какова  роль почек?</a:t>
            </a: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00034" y="3000372"/>
            <a:ext cx="850112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800" b="1" i="1" u="sng" dirty="0" smtClean="0">
                <a:solidFill>
                  <a:srgbClr val="FF0000"/>
                </a:solidFill>
              </a:rPr>
              <a:t>2 – ой ряд </a:t>
            </a:r>
          </a:p>
          <a:p>
            <a:pPr lvl="0"/>
            <a:r>
              <a:rPr lang="ru-RU" sz="2800" b="1" i="1" dirty="0" smtClean="0">
                <a:solidFill>
                  <a:srgbClr val="FF0000"/>
                </a:solidFill>
              </a:rPr>
              <a:t>	</a:t>
            </a:r>
            <a:r>
              <a:rPr lang="ru-RU" sz="2800" b="1" dirty="0" smtClean="0">
                <a:solidFill>
                  <a:srgbClr val="002060"/>
                </a:solidFill>
              </a:rPr>
              <a:t>Через какие органы вода удаляется из организма в небольшом количестве;  как удаляется основная часть воды?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642910" y="4857760"/>
            <a:ext cx="792961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800" b="1" i="1" u="sng" dirty="0" smtClean="0">
                <a:solidFill>
                  <a:srgbClr val="002060"/>
                </a:solidFill>
              </a:rPr>
              <a:t>3 –</a:t>
            </a:r>
            <a:r>
              <a:rPr lang="ru-RU" sz="2800" b="1" i="1" u="sng" dirty="0" err="1" smtClean="0">
                <a:solidFill>
                  <a:srgbClr val="002060"/>
                </a:solidFill>
              </a:rPr>
              <a:t>ий</a:t>
            </a:r>
            <a:r>
              <a:rPr lang="ru-RU" sz="2800" b="1" i="1" u="sng" dirty="0" smtClean="0">
                <a:solidFill>
                  <a:srgbClr val="002060"/>
                </a:solidFill>
              </a:rPr>
              <a:t> ряд </a:t>
            </a:r>
          </a:p>
          <a:p>
            <a:pPr lvl="0"/>
            <a:r>
              <a:rPr lang="ru-RU" sz="2800" b="1" i="1" dirty="0" smtClean="0">
                <a:solidFill>
                  <a:srgbClr val="002060"/>
                </a:solidFill>
              </a:rPr>
              <a:t>	</a:t>
            </a:r>
            <a:r>
              <a:rPr lang="ru-RU" sz="2800" b="1" dirty="0" smtClean="0">
                <a:solidFill>
                  <a:srgbClr val="FF0000"/>
                </a:solidFill>
              </a:rPr>
              <a:t>Как связаны кровеносная система и почки? 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2500298" y="714356"/>
            <a:ext cx="4786346" cy="1143008"/>
          </a:xfrm>
          <a:prstGeom prst="rect">
            <a:avLst/>
          </a:prstGeom>
          <a:noFill/>
          <a:ln w="50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600" b="1" dirty="0">
              <a:solidFill>
                <a:srgbClr val="FF0000"/>
              </a:solidFill>
            </a:endParaRPr>
          </a:p>
        </p:txBody>
      </p:sp>
      <p:grpSp>
        <p:nvGrpSpPr>
          <p:cNvPr id="23" name="Группа 22"/>
          <p:cNvGrpSpPr/>
          <p:nvPr/>
        </p:nvGrpSpPr>
        <p:grpSpPr>
          <a:xfrm>
            <a:off x="3428992" y="1928802"/>
            <a:ext cx="1928826" cy="3286148"/>
            <a:chOff x="3428992" y="1928802"/>
            <a:chExt cx="1928826" cy="3286148"/>
          </a:xfrm>
        </p:grpSpPr>
        <p:sp>
          <p:nvSpPr>
            <p:cNvPr id="5" name="Овал 4"/>
            <p:cNvSpPr/>
            <p:nvPr/>
          </p:nvSpPr>
          <p:spPr>
            <a:xfrm>
              <a:off x="3428992" y="3500438"/>
              <a:ext cx="1928826" cy="1714512"/>
            </a:xfrm>
            <a:prstGeom prst="ellipse">
              <a:avLst/>
            </a:prstGeom>
            <a:noFill/>
            <a:ln w="508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3786182" y="3786190"/>
              <a:ext cx="1358064" cy="120032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3600" b="1" dirty="0" smtClean="0">
                  <a:solidFill>
                    <a:srgbClr val="FF0000"/>
                  </a:solidFill>
                </a:rPr>
                <a:t>Через</a:t>
              </a:r>
            </a:p>
            <a:p>
              <a:r>
                <a:rPr lang="ru-RU" sz="3600" b="1" dirty="0" smtClean="0">
                  <a:solidFill>
                    <a:srgbClr val="FF0000"/>
                  </a:solidFill>
                </a:rPr>
                <a:t> рот</a:t>
              </a:r>
              <a:endParaRPr lang="ru-RU" sz="3600" dirty="0"/>
            </a:p>
          </p:txBody>
        </p:sp>
        <p:cxnSp>
          <p:nvCxnSpPr>
            <p:cNvPr id="11" name="Прямая со стрелкой 10"/>
            <p:cNvCxnSpPr/>
            <p:nvPr/>
          </p:nvCxnSpPr>
          <p:spPr>
            <a:xfrm rot="5400000">
              <a:off x="3786182" y="2714620"/>
              <a:ext cx="1572430" cy="794"/>
            </a:xfrm>
            <a:prstGeom prst="straightConnector1">
              <a:avLst/>
            </a:prstGeom>
            <a:ln w="50800">
              <a:solidFill>
                <a:schemeClr val="tx2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Группа 23"/>
          <p:cNvGrpSpPr/>
          <p:nvPr/>
        </p:nvGrpSpPr>
        <p:grpSpPr>
          <a:xfrm>
            <a:off x="6143636" y="1928802"/>
            <a:ext cx="2500330" cy="2662254"/>
            <a:chOff x="6143636" y="1928802"/>
            <a:chExt cx="2500330" cy="2662254"/>
          </a:xfrm>
        </p:grpSpPr>
        <p:sp>
          <p:nvSpPr>
            <p:cNvPr id="6" name="Овал 5"/>
            <p:cNvSpPr/>
            <p:nvPr/>
          </p:nvSpPr>
          <p:spPr>
            <a:xfrm>
              <a:off x="6429388" y="3000372"/>
              <a:ext cx="2071702" cy="1590684"/>
            </a:xfrm>
            <a:prstGeom prst="ellipse">
              <a:avLst/>
            </a:prstGeom>
            <a:noFill/>
            <a:ln w="508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6572264" y="3500438"/>
              <a:ext cx="207170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3600" b="1" dirty="0" smtClean="0">
                  <a:solidFill>
                    <a:srgbClr val="FF0000"/>
                  </a:solidFill>
                </a:rPr>
                <a:t>С мочой</a:t>
              </a:r>
              <a:endParaRPr lang="ru-RU" sz="3600" dirty="0"/>
            </a:p>
          </p:txBody>
        </p:sp>
        <p:cxnSp>
          <p:nvCxnSpPr>
            <p:cNvPr id="12" name="Прямая со стрелкой 11"/>
            <p:cNvCxnSpPr/>
            <p:nvPr/>
          </p:nvCxnSpPr>
          <p:spPr>
            <a:xfrm rot="16200000" flipH="1">
              <a:off x="6000760" y="2071678"/>
              <a:ext cx="1143008" cy="857256"/>
            </a:xfrm>
            <a:prstGeom prst="straightConnector1">
              <a:avLst/>
            </a:prstGeom>
            <a:ln w="50800">
              <a:solidFill>
                <a:schemeClr val="tx2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" name="Группа 20"/>
          <p:cNvGrpSpPr/>
          <p:nvPr/>
        </p:nvGrpSpPr>
        <p:grpSpPr>
          <a:xfrm>
            <a:off x="571472" y="1785926"/>
            <a:ext cx="2071702" cy="2071702"/>
            <a:chOff x="571472" y="1714488"/>
            <a:chExt cx="2071702" cy="2071702"/>
          </a:xfrm>
        </p:grpSpPr>
        <p:sp>
          <p:nvSpPr>
            <p:cNvPr id="4" name="Овал 3"/>
            <p:cNvSpPr/>
            <p:nvPr/>
          </p:nvSpPr>
          <p:spPr>
            <a:xfrm>
              <a:off x="571472" y="2285992"/>
              <a:ext cx="2071702" cy="1500198"/>
            </a:xfrm>
            <a:prstGeom prst="ellipse">
              <a:avLst/>
            </a:prstGeom>
            <a:noFill/>
            <a:ln w="508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3600" b="1" dirty="0" smtClean="0">
                  <a:solidFill>
                    <a:srgbClr val="FF0000"/>
                  </a:solidFill>
                </a:rPr>
                <a:t>Через кожу</a:t>
              </a:r>
              <a:endParaRPr lang="ru-RU" sz="3600" b="1" dirty="0">
                <a:solidFill>
                  <a:srgbClr val="FF0000"/>
                </a:solidFill>
              </a:endParaRPr>
            </a:p>
          </p:txBody>
        </p:sp>
        <p:cxnSp>
          <p:nvCxnSpPr>
            <p:cNvPr id="13" name="Прямая со стрелкой 12"/>
            <p:cNvCxnSpPr/>
            <p:nvPr/>
          </p:nvCxnSpPr>
          <p:spPr>
            <a:xfrm rot="10800000" flipV="1">
              <a:off x="1857356" y="1714488"/>
              <a:ext cx="642942" cy="571504"/>
            </a:xfrm>
            <a:prstGeom prst="straightConnector1">
              <a:avLst/>
            </a:prstGeom>
            <a:ln w="50800">
              <a:solidFill>
                <a:schemeClr val="tx2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Прямоугольник 14"/>
          <p:cNvSpPr/>
          <p:nvPr/>
        </p:nvSpPr>
        <p:spPr>
          <a:xfrm>
            <a:off x="2643174" y="857232"/>
            <a:ext cx="457203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0"/>
              </a:spcBef>
            </a:pPr>
            <a:r>
              <a:rPr lang="ru-RU" sz="4000" b="1" dirty="0" smtClean="0">
                <a:solidFill>
                  <a:srgbClr val="1F497D"/>
                </a:solidFill>
                <a:ea typeface="+mj-ea"/>
                <a:cs typeface="+mj-cs"/>
              </a:rPr>
              <a:t>Удаление воды</a:t>
            </a:r>
            <a:endParaRPr lang="ru-RU" sz="4000" b="1" dirty="0">
              <a:solidFill>
                <a:srgbClr val="1F497D"/>
              </a:solidFill>
              <a:ea typeface="+mj-ea"/>
              <a:cs typeface="+mj-cs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solidFill>
                  <a:schemeClr val="tx2"/>
                </a:solidFill>
              </a:rPr>
              <a:t>Почки</a:t>
            </a:r>
            <a:endParaRPr lang="ru-RU" sz="4000" b="1" dirty="0">
              <a:solidFill>
                <a:schemeClr val="tx2"/>
              </a:solidFill>
            </a:endParaRPr>
          </a:p>
        </p:txBody>
      </p:sp>
      <p:pic>
        <p:nvPicPr>
          <p:cNvPr id="21506" name="Picture 2" descr="http://100rona.com/wp-content/uploads/2013/04/%D0%BB%D0%B8%D0%BC%D1%81%D0%BA%D0%B0%D1%8F-%D1%84%D0%B0%D1%81%D0%BE%D0%BB%D1%8C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1142984"/>
            <a:ext cx="4000528" cy="35979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16" descr="http://xn----7sbbpetaslhhcmbq0c8czid.xn--p1ai/wp-content/uploads/2013/09/pochka-660x60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1968" y="1428736"/>
            <a:ext cx="4572032" cy="415639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10" name="Группа 9"/>
          <p:cNvGrpSpPr/>
          <p:nvPr/>
        </p:nvGrpSpPr>
        <p:grpSpPr>
          <a:xfrm>
            <a:off x="2857488" y="3500439"/>
            <a:ext cx="4071966" cy="2486212"/>
            <a:chOff x="3071802" y="4643447"/>
            <a:chExt cx="4071966" cy="2486212"/>
          </a:xfrm>
        </p:grpSpPr>
        <p:sp>
          <p:nvSpPr>
            <p:cNvPr id="5" name="TextBox 4"/>
            <p:cNvSpPr txBox="1"/>
            <p:nvPr/>
          </p:nvSpPr>
          <p:spPr>
            <a:xfrm>
              <a:off x="3071802" y="5929330"/>
              <a:ext cx="4071966" cy="1200329"/>
            </a:xfrm>
            <a:prstGeom prst="rect">
              <a:avLst/>
            </a:prstGeom>
            <a:solidFill>
              <a:schemeClr val="bg1"/>
            </a:solidFill>
            <a:ln w="50800">
              <a:solidFill>
                <a:schemeClr val="tx2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ru-RU" sz="3600" b="1" dirty="0" smtClean="0">
                  <a:solidFill>
                    <a:schemeClr val="tx2"/>
                  </a:solidFill>
                </a:rPr>
                <a:t>Удаление вредных веществ из крови</a:t>
              </a:r>
              <a:endParaRPr lang="ru-RU" sz="3600" b="1" dirty="0">
                <a:solidFill>
                  <a:schemeClr val="tx2"/>
                </a:solidFill>
              </a:endParaRPr>
            </a:p>
          </p:txBody>
        </p:sp>
        <p:cxnSp>
          <p:nvCxnSpPr>
            <p:cNvPr id="7" name="Прямая со стрелкой 6"/>
            <p:cNvCxnSpPr>
              <a:stCxn id="5" idx="0"/>
            </p:cNvCxnSpPr>
            <p:nvPr/>
          </p:nvCxnSpPr>
          <p:spPr>
            <a:xfrm rot="5400000" flipH="1" flipV="1">
              <a:off x="4875611" y="4875620"/>
              <a:ext cx="1285884" cy="821537"/>
            </a:xfrm>
            <a:prstGeom prst="straightConnector1">
              <a:avLst/>
            </a:prstGeom>
            <a:ln w="50800">
              <a:solidFill>
                <a:schemeClr val="tx2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chemeClr val="tx2"/>
                </a:solidFill>
              </a:rPr>
              <a:t>Размеры почек</a:t>
            </a:r>
            <a:endParaRPr lang="ru-RU" sz="4000" b="1" dirty="0">
              <a:solidFill>
                <a:schemeClr val="tx2"/>
              </a:solidFill>
            </a:endParaRPr>
          </a:p>
        </p:txBody>
      </p:sp>
      <p:grpSp>
        <p:nvGrpSpPr>
          <p:cNvPr id="5" name="Группа 4"/>
          <p:cNvGrpSpPr/>
          <p:nvPr/>
        </p:nvGrpSpPr>
        <p:grpSpPr>
          <a:xfrm>
            <a:off x="1500166" y="1785926"/>
            <a:ext cx="5609436" cy="4291383"/>
            <a:chOff x="1357290" y="1785926"/>
            <a:chExt cx="5609436" cy="4291383"/>
          </a:xfrm>
        </p:grpSpPr>
        <p:pic>
          <p:nvPicPr>
            <p:cNvPr id="26628" name="Picture 4" descr="http://dic.academic.ru/pictures/bse/jpg/0286043831.jpg"/>
            <p:cNvPicPr>
              <a:picLocks noChangeAspect="1" noChangeArrowheads="1"/>
            </p:cNvPicPr>
            <p:nvPr/>
          </p:nvPicPr>
          <p:blipFill>
            <a:blip r:embed="rId2"/>
            <a:srcRect t="5556" r="5179" b="11111"/>
            <a:stretch>
              <a:fillRect/>
            </a:stretch>
          </p:blipFill>
          <p:spPr bwMode="auto">
            <a:xfrm>
              <a:off x="1357290" y="1785926"/>
              <a:ext cx="5572164" cy="4286280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26626" name="Picture 2" descr="http://filearchive.cnews.ru/img/zoom/2012/09/13/apple_iphone5.jpg"/>
            <p:cNvPicPr>
              <a:picLocks noChangeAspect="1" noChangeArrowheads="1"/>
            </p:cNvPicPr>
            <p:nvPr/>
          </p:nvPicPr>
          <p:blipFill>
            <a:blip r:embed="rId3"/>
            <a:srcRect l="20290" r="18841"/>
            <a:stretch>
              <a:fillRect/>
            </a:stretch>
          </p:blipFill>
          <p:spPr bwMode="auto">
            <a:xfrm>
              <a:off x="4572000" y="2143116"/>
              <a:ext cx="2394726" cy="3934193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</p:grpSp>
      <p:sp>
        <p:nvSpPr>
          <p:cNvPr id="6" name="Прямоугольник 5"/>
          <p:cNvSpPr/>
          <p:nvPr/>
        </p:nvSpPr>
        <p:spPr>
          <a:xfrm>
            <a:off x="857224" y="928670"/>
            <a:ext cx="721523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	</a:t>
            </a:r>
            <a:r>
              <a:rPr lang="ru-RU" sz="2400" dirty="0" smtClean="0"/>
              <a:t>Размеры одной почки составляют примерно 11,5-12,5 см в длину, 5-6 см в ширину.</a:t>
            </a:r>
            <a:endParaRPr lang="ru-RU" sz="2400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9784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chemeClr val="tx2"/>
                </a:solidFill>
              </a:rPr>
              <a:t>Расположение почек</a:t>
            </a:r>
            <a:endParaRPr lang="ru-RU" sz="4000" b="1" dirty="0">
              <a:solidFill>
                <a:schemeClr val="tx2"/>
              </a:solidFill>
            </a:endParaRPr>
          </a:p>
        </p:txBody>
      </p:sp>
      <p:pic>
        <p:nvPicPr>
          <p:cNvPr id="25602" name="Picture 2" descr="http://kitaimedic.ru/img/heart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08" y="1142984"/>
            <a:ext cx="4711840" cy="47409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cxnSp>
        <p:nvCxnSpPr>
          <p:cNvPr id="5" name="Прямая соединительная линия 4"/>
          <p:cNvCxnSpPr/>
          <p:nvPr/>
        </p:nvCxnSpPr>
        <p:spPr>
          <a:xfrm>
            <a:off x="2357422" y="4500570"/>
            <a:ext cx="4500594" cy="1588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928794" y="1500174"/>
            <a:ext cx="1609671" cy="646331"/>
          </a:xfrm>
          <a:prstGeom prst="rect">
            <a:avLst/>
          </a:prstGeom>
          <a:solidFill>
            <a:schemeClr val="bg1"/>
          </a:solidFill>
          <a:ln w="50800">
            <a:solidFill>
              <a:schemeClr val="accent1">
                <a:shade val="95000"/>
                <a:satMod val="105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chemeClr val="tx2"/>
                </a:solidFill>
              </a:rPr>
              <a:t>сердце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000628" y="5643578"/>
            <a:ext cx="2666692" cy="646331"/>
          </a:xfrm>
          <a:prstGeom prst="rect">
            <a:avLst/>
          </a:prstGeom>
          <a:solidFill>
            <a:schemeClr val="bg1"/>
          </a:solidFill>
          <a:ln w="50800">
            <a:solidFill>
              <a:schemeClr val="accent1">
                <a:shade val="95000"/>
                <a:satMod val="105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chemeClr val="tx2"/>
                </a:solidFill>
              </a:rPr>
              <a:t>левая почка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500166" y="5643578"/>
            <a:ext cx="2857520" cy="646331"/>
          </a:xfrm>
          <a:prstGeom prst="rect">
            <a:avLst/>
          </a:prstGeom>
          <a:solidFill>
            <a:schemeClr val="bg1"/>
          </a:solidFill>
          <a:ln w="50800">
            <a:solidFill>
              <a:schemeClr val="accent1">
                <a:shade val="95000"/>
                <a:satMod val="10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chemeClr val="tx2"/>
                </a:solidFill>
              </a:rPr>
              <a:t>правая почка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857356" y="2786058"/>
            <a:ext cx="1601721" cy="646331"/>
          </a:xfrm>
          <a:prstGeom prst="rect">
            <a:avLst/>
          </a:prstGeom>
          <a:solidFill>
            <a:schemeClr val="bg1"/>
          </a:solidFill>
          <a:ln w="50800">
            <a:solidFill>
              <a:schemeClr val="accent1">
                <a:shade val="95000"/>
                <a:satMod val="105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chemeClr val="tx2"/>
                </a:solidFill>
              </a:rPr>
              <a:t>печень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500694" y="3143248"/>
            <a:ext cx="2208810" cy="646331"/>
          </a:xfrm>
          <a:prstGeom prst="rect">
            <a:avLst/>
          </a:prstGeom>
          <a:solidFill>
            <a:schemeClr val="bg1"/>
          </a:solidFill>
          <a:ln w="50800">
            <a:solidFill>
              <a:schemeClr val="accent1">
                <a:shade val="95000"/>
                <a:satMod val="105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chemeClr val="tx2"/>
                </a:solidFill>
              </a:rPr>
              <a:t>селезёнка</a:t>
            </a:r>
          </a:p>
        </p:txBody>
      </p:sp>
      <p:cxnSp>
        <p:nvCxnSpPr>
          <p:cNvPr id="17" name="Прямая со стрелкой 16"/>
          <p:cNvCxnSpPr/>
          <p:nvPr/>
        </p:nvCxnSpPr>
        <p:spPr>
          <a:xfrm rot="16200000" flipV="1">
            <a:off x="3428995" y="5214950"/>
            <a:ext cx="857255" cy="1"/>
          </a:xfrm>
          <a:prstGeom prst="straightConnector1">
            <a:avLst/>
          </a:prstGeom>
          <a:ln w="50800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 rot="5400000" flipH="1" flipV="1">
            <a:off x="4607720" y="5250668"/>
            <a:ext cx="928694" cy="2"/>
          </a:xfrm>
          <a:prstGeom prst="straightConnector1">
            <a:avLst/>
          </a:prstGeom>
          <a:ln w="50800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 rot="10800000" flipV="1">
            <a:off x="5214942" y="3786190"/>
            <a:ext cx="1143008" cy="571504"/>
          </a:xfrm>
          <a:prstGeom prst="straightConnector1">
            <a:avLst/>
          </a:prstGeom>
          <a:ln w="50800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>
            <a:off x="3143240" y="3429000"/>
            <a:ext cx="892973" cy="500066"/>
          </a:xfrm>
          <a:prstGeom prst="straightConnector1">
            <a:avLst/>
          </a:prstGeom>
          <a:ln w="50800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>
            <a:off x="3500430" y="2143116"/>
            <a:ext cx="1107288" cy="1071570"/>
          </a:xfrm>
          <a:prstGeom prst="straightConnector1">
            <a:avLst/>
          </a:prstGeom>
          <a:ln w="50800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Прямоугольник 32"/>
          <p:cNvSpPr/>
          <p:nvPr/>
        </p:nvSpPr>
        <p:spPr>
          <a:xfrm>
            <a:off x="6143636" y="1071546"/>
            <a:ext cx="300036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	Правая почка  расположена несколько ниже, поскольку сверху она граничит с печенью.</a:t>
            </a:r>
            <a:endParaRPr lang="ru-RU" sz="2400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000" b="1" dirty="0" smtClean="0">
                <a:solidFill>
                  <a:schemeClr val="tx2"/>
                </a:solidFill>
              </a:rPr>
              <a:t>Связь почек с кровеносной системой</a:t>
            </a:r>
            <a:endParaRPr lang="ru-RU" sz="4000" b="1" dirty="0">
              <a:solidFill>
                <a:schemeClr val="tx2"/>
              </a:solidFill>
            </a:endParaRPr>
          </a:p>
        </p:txBody>
      </p:sp>
      <p:sp>
        <p:nvSpPr>
          <p:cNvPr id="15364" name="AutoShape 4" descr="http://megabook.ru/stream/mediapreview?Key=%D0%9F%D0%BE%D1%87%D0%B5%D1%87%D0%BD%D0%B0%D1%8F%20%D0%BB%D0%BE%D1%85%D0%B0%D0%BD%D0%BA%D0%B0%20(%D0%B2%D0%BD%D1%83%D1%82%D1%80%D0%B5%D0%BD%D0%BD%D0%B5%D0%B5%20%D1%81%D1%82%D1%80%D0%BE%D0%B5%D0%BD%D0%B8%D0%B5%20%D0%BF%D0%BE%D1%87%D0%BA%D0%B8%20%D1%87%D0%B5%D0%BB%D0%BE%D0%B2%D0%B5%D0%BA%D0%B0)&amp;Width=654&amp;Height=654"/>
          <p:cNvSpPr>
            <a:spLocks noChangeAspect="1" noChangeArrowheads="1"/>
          </p:cNvSpPr>
          <p:nvPr/>
        </p:nvSpPr>
        <p:spPr bwMode="auto">
          <a:xfrm>
            <a:off x="155575" y="-136525"/>
            <a:ext cx="296863" cy="296863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5366" name="AutoShape 6" descr="http://megabook.ru/stream/mediapreview?Key=%D0%9F%D0%BE%D1%87%D0%B5%D1%87%D0%BD%D0%B0%D1%8F%20%D0%BB%D0%BE%D1%85%D0%B0%D0%BD%D0%BA%D0%B0%20(%D0%B2%D0%BD%D1%83%D1%82%D1%80%D0%B5%D0%BD%D0%BD%D0%B5%D0%B5%20%D1%81%D1%82%D1%80%D0%BE%D0%B5%D0%BD%D0%B8%D0%B5%20%D0%BF%D0%BE%D1%87%D0%BA%D0%B8%20%D1%87%D0%B5%D0%BB%D0%BE%D0%B2%D0%B5%D0%BA%D0%B0)&amp;Width=654&amp;Height=654"/>
          <p:cNvSpPr>
            <a:spLocks noChangeAspect="1" noChangeArrowheads="1"/>
          </p:cNvSpPr>
          <p:nvPr/>
        </p:nvSpPr>
        <p:spPr bwMode="auto">
          <a:xfrm>
            <a:off x="155575" y="-136525"/>
            <a:ext cx="296863" cy="296863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5368" name="AutoShape 8" descr="http://megabook.ru/stream/mediapreview?Key=%D0%9F%D0%BE%D1%87%D0%B5%D1%87%D0%BD%D0%B0%D1%8F%20%D0%BB%D0%BE%D1%85%D0%B0%D0%BD%D0%BA%D0%B0%20(%D0%B2%D0%BD%D1%83%D1%82%D1%80%D0%B5%D0%BD%D0%BD%D0%B5%D0%B5%20%D1%81%D1%82%D1%80%D0%BE%D0%B5%D0%BD%D0%B8%D0%B5%20%D0%BF%D0%BE%D1%87%D0%BA%D0%B8%20%D1%87%D0%B5%D0%BB%D0%BE%D0%B2%D0%B5%D0%BA%D0%B0)&amp;Width=654&amp;Height=654"/>
          <p:cNvSpPr>
            <a:spLocks noChangeAspect="1" noChangeArrowheads="1"/>
          </p:cNvSpPr>
          <p:nvPr/>
        </p:nvSpPr>
        <p:spPr bwMode="auto">
          <a:xfrm>
            <a:off x="155575" y="-136525"/>
            <a:ext cx="296863" cy="296863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5370" name="AutoShape 10" descr="http://megabook.ru/stream/mediapreview?Key=%D0%9F%D0%BE%D1%87%D0%B5%D1%87%D0%BD%D0%B0%D1%8F%20%D0%BB%D0%BE%D1%85%D0%B0%D0%BD%D0%BA%D0%B0%20(%D0%B2%D0%BD%D1%83%D1%82%D1%80%D0%B5%D0%BD%D0%BD%D0%B5%D0%B5%20%D1%81%D1%82%D1%80%D0%BE%D0%B5%D0%BD%D0%B8%D0%B5%20%D0%BF%D0%BE%D1%87%D0%BA%D0%B8%20%D1%87%D0%B5%D0%BB%D0%BE%D0%B2%D0%B5%D0%BA%D0%B0)&amp;Width=654&amp;Height=654"/>
          <p:cNvSpPr>
            <a:spLocks noChangeAspect="1" noChangeArrowheads="1"/>
          </p:cNvSpPr>
          <p:nvPr/>
        </p:nvSpPr>
        <p:spPr bwMode="auto">
          <a:xfrm>
            <a:off x="155575" y="-136525"/>
            <a:ext cx="296863" cy="296863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5372" name="AutoShape 12" descr="http://megabook.ru/stream/mediapreview?Key=%D0%9F%D0%BE%D1%87%D0%B5%D1%87%D0%BD%D0%B0%D1%8F%20%D0%BB%D0%BE%D1%85%D0%B0%D0%BD%D0%BA%D0%B0%20(%D0%B2%D0%BD%D1%83%D1%82%D1%80%D0%B5%D0%BD%D0%BD%D0%B5%D0%B5%20%D1%81%D1%82%D1%80%D0%BE%D0%B5%D0%BD%D0%B8%D0%B5%20%D0%BF%D0%BE%D1%87%D0%BA%D0%B8%20%D1%87%D0%B5%D0%BB%D0%BE%D0%B2%D0%B5%D0%BA%D0%B0)&amp;Width=654&amp;Height=654"/>
          <p:cNvSpPr>
            <a:spLocks noChangeAspect="1" noChangeArrowheads="1"/>
          </p:cNvSpPr>
          <p:nvPr/>
        </p:nvSpPr>
        <p:spPr bwMode="auto">
          <a:xfrm>
            <a:off x="155575" y="-136525"/>
            <a:ext cx="296863" cy="296863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5374" name="AutoShape 14" descr="http://megabook.ru/stream/mediapreview?Key=%d0%9f%d0%be%d1%87%d0%b5%d1%87%d0%bd%d0%b0%d1%8f%20%d0%bb%d0%be%d1%85%d0%b0%d0%bd%d0%ba%d0%b0%20(%d0%b2%d0%bd%d1%83%d1%82%d1%80%d0%b5%d0%bd%d0%bd%d0%b5%d0%b5%20%d1%81%d1%82%d1%80%d0%be%d0%b5%d0%bd%d0%b8%d0%b5%20%d0%bf%d0%be%d1%87%d0%ba%d0%b8%20%d1%87%d0%b5%d0%bb%d0%be%d0%b2%d0%b5%d0%ba%d0%b0)&amp;Width=654&amp;Height=654"/>
          <p:cNvSpPr>
            <a:spLocks noChangeAspect="1" noChangeArrowheads="1"/>
          </p:cNvSpPr>
          <p:nvPr/>
        </p:nvSpPr>
        <p:spPr bwMode="auto">
          <a:xfrm>
            <a:off x="155575" y="-136525"/>
            <a:ext cx="296863" cy="296863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170" name="Picture 2" descr="http://vmede.org/sait/content/Anatomija_sapin_2/4_files/mb4_004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57422" y="1785926"/>
            <a:ext cx="5057775" cy="40386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36" name="Группа 35"/>
          <p:cNvGrpSpPr/>
          <p:nvPr/>
        </p:nvGrpSpPr>
        <p:grpSpPr>
          <a:xfrm>
            <a:off x="785786" y="1857364"/>
            <a:ext cx="5007892" cy="4366050"/>
            <a:chOff x="571472" y="1643050"/>
            <a:chExt cx="5007892" cy="4366050"/>
          </a:xfrm>
        </p:grpSpPr>
        <p:sp>
          <p:nvSpPr>
            <p:cNvPr id="29" name="Стрелка углом вверх 28"/>
            <p:cNvSpPr/>
            <p:nvPr/>
          </p:nvSpPr>
          <p:spPr>
            <a:xfrm rot="9939068">
              <a:off x="2716620" y="1643050"/>
              <a:ext cx="2862744" cy="376553"/>
            </a:xfrm>
            <a:prstGeom prst="bentUp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8" name="Стрелка углом вверх 27"/>
            <p:cNvSpPr/>
            <p:nvPr/>
          </p:nvSpPr>
          <p:spPr>
            <a:xfrm>
              <a:off x="571472" y="5509034"/>
              <a:ext cx="2286016" cy="500066"/>
            </a:xfrm>
            <a:prstGeom prst="bentUp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30" name="Прямая со стрелкой 29"/>
            <p:cNvCxnSpPr/>
            <p:nvPr/>
          </p:nvCxnSpPr>
          <p:spPr>
            <a:xfrm>
              <a:off x="2643174" y="4437464"/>
              <a:ext cx="1500201" cy="73026"/>
            </a:xfrm>
            <a:prstGeom prst="straightConnector1">
              <a:avLst/>
            </a:prstGeom>
            <a:ln w="101600">
              <a:solidFill>
                <a:schemeClr val="tx2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8" name="Группа 37"/>
          <p:cNvGrpSpPr/>
          <p:nvPr/>
        </p:nvGrpSpPr>
        <p:grpSpPr>
          <a:xfrm>
            <a:off x="1706068" y="1872336"/>
            <a:ext cx="4193541" cy="4376176"/>
            <a:chOff x="1697656" y="1815870"/>
            <a:chExt cx="4193541" cy="4376176"/>
          </a:xfrm>
        </p:grpSpPr>
        <p:sp>
          <p:nvSpPr>
            <p:cNvPr id="18" name="Стрелка углом вверх 17"/>
            <p:cNvSpPr/>
            <p:nvPr/>
          </p:nvSpPr>
          <p:spPr>
            <a:xfrm rot="10640713">
              <a:off x="3563996" y="4455796"/>
              <a:ext cx="1160686" cy="401697"/>
            </a:xfrm>
            <a:prstGeom prst="bentUpArrow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Стрелка углом вверх 18"/>
            <p:cNvSpPr/>
            <p:nvPr/>
          </p:nvSpPr>
          <p:spPr>
            <a:xfrm rot="1176021">
              <a:off x="3633228" y="5811949"/>
              <a:ext cx="2257969" cy="380097"/>
            </a:xfrm>
            <a:prstGeom prst="bentUpArrow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7" name="Стрелка углом вверх 36"/>
            <p:cNvSpPr/>
            <p:nvPr/>
          </p:nvSpPr>
          <p:spPr>
            <a:xfrm rot="12789173">
              <a:off x="1697656" y="1815870"/>
              <a:ext cx="2257969" cy="380097"/>
            </a:xfrm>
            <a:prstGeom prst="bentUpArrow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chemeClr val="tx2"/>
                </a:solidFill>
              </a:rPr>
              <a:t>Роль мочевыделительной системы</a:t>
            </a:r>
            <a:endParaRPr lang="ru-RU" sz="4000" b="1" dirty="0">
              <a:solidFill>
                <a:schemeClr val="tx2"/>
              </a:solidFill>
            </a:endParaRPr>
          </a:p>
        </p:txBody>
      </p:sp>
      <p:pic>
        <p:nvPicPr>
          <p:cNvPr id="19458" name="Picture 2" descr="http://cdn01.ru/files/users/images/db/87/db8761d31605cbd148ae6a7982eed7c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28860" y="1071546"/>
            <a:ext cx="4357718" cy="55461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/>
          <p:cNvSpPr txBox="1"/>
          <p:nvPr/>
        </p:nvSpPr>
        <p:spPr>
          <a:xfrm>
            <a:off x="3428992" y="1214422"/>
            <a:ext cx="1390124" cy="646331"/>
          </a:xfrm>
          <a:prstGeom prst="rect">
            <a:avLst/>
          </a:prstGeom>
          <a:solidFill>
            <a:schemeClr val="bg1"/>
          </a:solidFill>
          <a:ln w="50800">
            <a:solidFill>
              <a:schemeClr val="accent1">
                <a:shade val="95000"/>
                <a:satMod val="105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chemeClr val="tx2"/>
                </a:solidFill>
              </a:rPr>
              <a:t>почки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85786" y="5857892"/>
            <a:ext cx="2857520" cy="646331"/>
          </a:xfrm>
          <a:prstGeom prst="rect">
            <a:avLst/>
          </a:prstGeom>
          <a:solidFill>
            <a:schemeClr val="bg1"/>
          </a:solidFill>
          <a:ln w="50800">
            <a:solidFill>
              <a:schemeClr val="accent1">
                <a:shade val="95000"/>
                <a:satMod val="10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3600" b="1" dirty="0" err="1" smtClean="0">
                <a:solidFill>
                  <a:schemeClr val="tx2"/>
                </a:solidFill>
              </a:rPr>
              <a:t>моч</a:t>
            </a:r>
            <a:r>
              <a:rPr lang="ru-RU" sz="3600" b="1" dirty="0" smtClean="0">
                <a:solidFill>
                  <a:schemeClr val="tx2"/>
                </a:solidFill>
              </a:rPr>
              <a:t>. канал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643438" y="4000504"/>
            <a:ext cx="2605009" cy="646331"/>
          </a:xfrm>
          <a:prstGeom prst="rect">
            <a:avLst/>
          </a:prstGeom>
          <a:solidFill>
            <a:schemeClr val="bg1"/>
          </a:solidFill>
          <a:ln w="50800">
            <a:solidFill>
              <a:schemeClr val="accent1">
                <a:shade val="95000"/>
                <a:satMod val="105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chemeClr val="tx2"/>
                </a:solidFill>
              </a:rPr>
              <a:t>мочеточник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357290" y="4357694"/>
            <a:ext cx="2028119" cy="1200329"/>
          </a:xfrm>
          <a:prstGeom prst="rect">
            <a:avLst/>
          </a:prstGeom>
          <a:solidFill>
            <a:schemeClr val="bg1"/>
          </a:solidFill>
          <a:ln w="50800">
            <a:solidFill>
              <a:schemeClr val="accent1">
                <a:shade val="95000"/>
                <a:satMod val="105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chemeClr val="tx2"/>
                </a:solidFill>
              </a:rPr>
              <a:t>мочевой</a:t>
            </a:r>
          </a:p>
          <a:p>
            <a:r>
              <a:rPr lang="ru-RU" sz="3600" b="1" dirty="0" smtClean="0">
                <a:solidFill>
                  <a:schemeClr val="tx2"/>
                </a:solidFill>
              </a:rPr>
              <a:t> пузырь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143505" y="4929198"/>
            <a:ext cx="3643337" cy="1200329"/>
          </a:xfrm>
          <a:prstGeom prst="rect">
            <a:avLst/>
          </a:prstGeom>
          <a:solidFill>
            <a:schemeClr val="bg1"/>
          </a:solidFill>
          <a:ln w="508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chemeClr val="tx2"/>
                </a:solidFill>
              </a:rPr>
              <a:t>Удаление мочи </a:t>
            </a:r>
          </a:p>
          <a:p>
            <a:r>
              <a:rPr lang="ru-RU" sz="3600" b="1" dirty="0" smtClean="0">
                <a:solidFill>
                  <a:schemeClr val="tx2"/>
                </a:solidFill>
              </a:rPr>
              <a:t>из организма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357818" y="2928934"/>
            <a:ext cx="3643338" cy="646331"/>
          </a:xfrm>
          <a:prstGeom prst="rect">
            <a:avLst/>
          </a:prstGeom>
          <a:solidFill>
            <a:schemeClr val="bg1"/>
          </a:solidFill>
          <a:ln w="508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chemeClr val="tx2"/>
                </a:solidFill>
              </a:rPr>
              <a:t>Очищение крови</a:t>
            </a:r>
          </a:p>
        </p:txBody>
      </p:sp>
      <p:cxnSp>
        <p:nvCxnSpPr>
          <p:cNvPr id="11" name="Прямая со стрелкой 10"/>
          <p:cNvCxnSpPr/>
          <p:nvPr/>
        </p:nvCxnSpPr>
        <p:spPr>
          <a:xfrm>
            <a:off x="4248880" y="5873262"/>
            <a:ext cx="1000132" cy="1588"/>
          </a:xfrm>
          <a:prstGeom prst="straightConnector1">
            <a:avLst/>
          </a:prstGeom>
          <a:ln w="508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rot="5400000" flipH="1" flipV="1">
            <a:off x="4322761" y="2820983"/>
            <a:ext cx="1500198" cy="1588"/>
          </a:xfrm>
          <a:prstGeom prst="straightConnector1">
            <a:avLst/>
          </a:prstGeom>
          <a:ln w="508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277</TotalTime>
  <Words>255</Words>
  <PresentationFormat>Экран (4:3)</PresentationFormat>
  <Paragraphs>79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Слайд 1</vt:lpstr>
      <vt:lpstr>Удаление вредных веществ</vt:lpstr>
      <vt:lpstr>Вопросы</vt:lpstr>
      <vt:lpstr>Слайд 4</vt:lpstr>
      <vt:lpstr>Почки</vt:lpstr>
      <vt:lpstr>Размеры почек</vt:lpstr>
      <vt:lpstr>Расположение почек</vt:lpstr>
      <vt:lpstr>Связь почек с кровеносной системой</vt:lpstr>
      <vt:lpstr>Роль мочевыделительной системы</vt:lpstr>
      <vt:lpstr>Мочеточники</vt:lpstr>
      <vt:lpstr>Мочевой пузырь</vt:lpstr>
      <vt:lpstr>Вместительность мочевого пузыря</vt:lpstr>
      <vt:lpstr>Схема мочевыделительной системы</vt:lpstr>
      <vt:lpstr>Источники изображений</vt:lpstr>
      <vt:lpstr>Источники изображений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Лена</dc:creator>
  <cp:lastModifiedBy>Лена</cp:lastModifiedBy>
  <cp:revision>55</cp:revision>
  <dcterms:created xsi:type="dcterms:W3CDTF">2015-02-15T19:09:09Z</dcterms:created>
  <dcterms:modified xsi:type="dcterms:W3CDTF">2015-02-25T14:18:43Z</dcterms:modified>
</cp:coreProperties>
</file>