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3" r:id="rId8"/>
    <p:sldId id="262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5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Литературное чтение</a:t>
            </a:r>
            <a:b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Урок 47</a:t>
            </a:r>
            <a:endParaRPr lang="ru-RU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Автор: учитель начальных классов</a:t>
            </a:r>
          </a:p>
          <a:p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Общеобразовательной школы № 33 Сидоренкова Любовь Григорьевна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Monotype Corsiva" pitchFamily="66" charset="0"/>
              </a:rPr>
              <a:t>продолжение</a:t>
            </a:r>
            <a:endParaRPr lang="ru-RU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В чистом поле метель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И крутит, и мутит,—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Наш степной мужичок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Едет в санках, кряхтит: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«Ну соколики, ну!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Выносите, дружки!»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Сам сидит и поет: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«Не белы-то снежки!»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Да и нам ли подчас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Смерть не встретить шутя,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Если к бурям у нас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Привыкает дитя?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Когда мать в колыбель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На ночь сына кладет,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Под окном для него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Песни вьюга поет.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И разгул непогод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С ранних лет ему люб,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829196"/>
          </a:xfrm>
        </p:spPr>
        <p:txBody>
          <a:bodyPr>
            <a:normAutofit fontScale="55000" lnSpcReduction="2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И растет богатырь,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Что под бурями дуб.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Рассыпай же, зима,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До весны золотой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Серебро по полям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Нашей Руси святой!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И случится ли к нам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Гость незваный придет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И за наше добро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С нами спор заведет —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Уж прими его ты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На сторонке чужой,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Хмельный пир приготовь,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Гостю песню пропой;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Для постели ему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Белый пух припаси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И метелью засыпь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Его след на Руси</a:t>
            </a:r>
            <a:r>
              <a:rPr lang="ru-RU" b="1" dirty="0" smtClean="0">
                <a:solidFill>
                  <a:srgbClr val="002060"/>
                </a:solidFill>
              </a:rPr>
              <a:t>!</a:t>
            </a:r>
          </a:p>
          <a:p>
            <a:endParaRPr lang="ru-RU" dirty="0" smtClean="0"/>
          </a:p>
          <a:p>
            <a:pPr lvl="0"/>
            <a:r>
              <a:rPr lang="ru-RU" dirty="0" smtClean="0"/>
              <a:t/>
            </a:r>
            <a:br>
              <a:rPr lang="ru-RU" dirty="0" smtClean="0"/>
            </a:br>
            <a:endParaRPr lang="ru-RU" b="1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Сообщение учителя.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714744" y="571480"/>
            <a:ext cx="4972056" cy="5597533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Так </a:t>
            </a:r>
            <a:r>
              <a:rPr lang="ru-RU" dirty="0" smtClean="0">
                <a:solidFill>
                  <a:srgbClr val="002060"/>
                </a:solidFill>
              </a:rPr>
              <a:t>о встрече зимы мог написать человек, горячо любящий природу, знаю­щий ее тайны.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Иван </a:t>
            </a:r>
            <a:r>
              <a:rPr lang="ru-RU" dirty="0" err="1" smtClean="0">
                <a:solidFill>
                  <a:srgbClr val="002060"/>
                </a:solidFill>
              </a:rPr>
              <a:t>Саввич</a:t>
            </a:r>
            <a:r>
              <a:rPr lang="ru-RU" dirty="0" smtClean="0">
                <a:solidFill>
                  <a:srgbClr val="002060"/>
                </a:solidFill>
              </a:rPr>
              <a:t> Никитин родился почти 180 лет назад (осенью 1824 г.) в семье Саввы Никитина, воронежского мещанина. С ранних лет будущий поэт </a:t>
            </a:r>
            <a:r>
              <a:rPr lang="ru-RU" dirty="0" smtClean="0">
                <a:solidFill>
                  <a:srgbClr val="002060"/>
                </a:solidFill>
              </a:rPr>
              <a:t>подружился </a:t>
            </a:r>
            <a:r>
              <a:rPr lang="ru-RU" dirty="0" smtClean="0">
                <a:solidFill>
                  <a:srgbClr val="002060"/>
                </a:solidFill>
              </a:rPr>
              <a:t>с природой. Дом его отца стоял в живописном месте. В душу ребенка </a:t>
            </a:r>
            <a:r>
              <a:rPr lang="ru-RU" dirty="0" smtClean="0">
                <a:solidFill>
                  <a:srgbClr val="002060"/>
                </a:solidFill>
              </a:rPr>
              <a:t>навсегда </a:t>
            </a:r>
            <a:r>
              <a:rPr lang="ru-RU" dirty="0" smtClean="0">
                <a:solidFill>
                  <a:srgbClr val="002060"/>
                </a:solidFill>
              </a:rPr>
              <a:t>вошла с той поры несказанная прелесть родных воронежских пейзажей.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Никитин всего несколько лет учился в школе. Закончить образование ему не удалось — надо было самому зарабатывать на жизнь, помогать семье. Но он </a:t>
            </a:r>
            <a:r>
              <a:rPr lang="ru-RU" dirty="0" smtClean="0">
                <a:solidFill>
                  <a:srgbClr val="002060"/>
                </a:solidFill>
              </a:rPr>
              <a:t>много </a:t>
            </a:r>
            <a:r>
              <a:rPr lang="ru-RU" dirty="0" smtClean="0">
                <a:solidFill>
                  <a:srgbClr val="002060"/>
                </a:solidFill>
              </a:rPr>
              <a:t>читал и еще в школе стал писать стихи.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В своих стихах И. Никитин правдиво и ярко рассказал о жизни трудового </a:t>
            </a:r>
            <a:r>
              <a:rPr lang="ru-RU" dirty="0" smtClean="0">
                <a:solidFill>
                  <a:srgbClr val="002060"/>
                </a:solidFill>
              </a:rPr>
              <a:t>народа </a:t>
            </a:r>
            <a:r>
              <a:rPr lang="ru-RU" dirty="0" smtClean="0">
                <a:solidFill>
                  <a:srgbClr val="002060"/>
                </a:solidFill>
              </a:rPr>
              <a:t>в России, о труженике-пахаре.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Особенно хорошо Никитин описывал </a:t>
            </a:r>
            <a:r>
              <a:rPr lang="ru-RU" dirty="0" smtClean="0">
                <a:solidFill>
                  <a:srgbClr val="002060"/>
                </a:solidFill>
              </a:rPr>
              <a:t>природу</a:t>
            </a:r>
            <a:r>
              <a:rPr lang="ru-RU" dirty="0" smtClean="0">
                <a:solidFill>
                  <a:srgbClr val="002060"/>
                </a:solidFill>
              </a:rPr>
              <a:t>. Мы в этом убедились, прочитав его стихотворение «Встреча зимы».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8434" name="Picture 2" descr="C:\Users\Любовь\Desktop\i (2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142984"/>
            <a:ext cx="3143271" cy="42148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Повторное чтение учащимися отрывка стихотворения «Встреча зимы» шепотом.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Беседа.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</a:rPr>
              <a:t>Как в первом четверостишии поэт называет снег?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</a:rPr>
              <a:t>С чем он его сравнивает?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</a:rPr>
              <a:t>Каков воздух?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</a:rPr>
              <a:t>Что сказано о снеге в третьем четверостишии?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</a:rPr>
              <a:t>Почему лес смотрит весело на поля?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Физкультминутка «Снежинки».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5100" b="1" dirty="0" smtClean="0">
                <a:solidFill>
                  <a:srgbClr val="002060"/>
                </a:solidFill>
              </a:rPr>
              <a:t/>
            </a:r>
            <a:br>
              <a:rPr lang="ru-RU" sz="5100" b="1" dirty="0" smtClean="0">
                <a:solidFill>
                  <a:srgbClr val="002060"/>
                </a:solidFill>
              </a:rPr>
            </a:br>
            <a:r>
              <a:rPr lang="ru-RU" sz="5100" dirty="0" smtClean="0">
                <a:solidFill>
                  <a:srgbClr val="002060"/>
                </a:solidFill>
              </a:rPr>
              <a:t>Мы снежинки, мы пушинки</a:t>
            </a:r>
            <a:r>
              <a:rPr lang="ru-RU" sz="5100" dirty="0" smtClean="0">
                <a:solidFill>
                  <a:srgbClr val="002060"/>
                </a:solidFill>
              </a:rPr>
              <a:t>,</a:t>
            </a:r>
          </a:p>
          <a:p>
            <a:r>
              <a:rPr lang="ru-RU" sz="5100" dirty="0" smtClean="0">
                <a:solidFill>
                  <a:srgbClr val="002060"/>
                </a:solidFill>
              </a:rPr>
              <a:t> </a:t>
            </a:r>
            <a:r>
              <a:rPr lang="ru-RU" sz="5100" dirty="0" smtClean="0">
                <a:solidFill>
                  <a:srgbClr val="002060"/>
                </a:solidFill>
              </a:rPr>
              <a:t>Покружиться мы не прочь.</a:t>
            </a:r>
          </a:p>
          <a:p>
            <a:r>
              <a:rPr lang="ru-RU" sz="5100" dirty="0" smtClean="0">
                <a:solidFill>
                  <a:srgbClr val="002060"/>
                </a:solidFill>
              </a:rPr>
              <a:t>Мы </a:t>
            </a:r>
            <a:r>
              <a:rPr lang="ru-RU" sz="5100" dirty="0" err="1" smtClean="0">
                <a:solidFill>
                  <a:srgbClr val="002060"/>
                </a:solidFill>
              </a:rPr>
              <a:t>снежинки-балеринки</a:t>
            </a:r>
            <a:r>
              <a:rPr lang="ru-RU" sz="5100" dirty="0" smtClean="0">
                <a:solidFill>
                  <a:srgbClr val="002060"/>
                </a:solidFill>
              </a:rPr>
              <a:t>,</a:t>
            </a:r>
          </a:p>
          <a:p>
            <a:r>
              <a:rPr lang="ru-RU" sz="5100" dirty="0" smtClean="0">
                <a:solidFill>
                  <a:srgbClr val="002060"/>
                </a:solidFill>
              </a:rPr>
              <a:t>Мы танцуем день и ночь. </a:t>
            </a:r>
            <a:endParaRPr lang="ru-RU" sz="5100" dirty="0" smtClean="0">
              <a:solidFill>
                <a:srgbClr val="002060"/>
              </a:solidFill>
            </a:endParaRPr>
          </a:p>
          <a:p>
            <a:r>
              <a:rPr lang="ru-RU" sz="5100" dirty="0" smtClean="0">
                <a:solidFill>
                  <a:srgbClr val="002060"/>
                </a:solidFill>
              </a:rPr>
              <a:t>Встанем </a:t>
            </a:r>
            <a:r>
              <a:rPr lang="ru-RU" sz="5100" dirty="0" smtClean="0">
                <a:solidFill>
                  <a:srgbClr val="002060"/>
                </a:solidFill>
              </a:rPr>
              <a:t>вместе все в кружок —</a:t>
            </a:r>
          </a:p>
          <a:p>
            <a:r>
              <a:rPr lang="ru-RU" sz="5100" dirty="0" smtClean="0">
                <a:solidFill>
                  <a:srgbClr val="002060"/>
                </a:solidFill>
              </a:rPr>
              <a:t>Получается снежок.</a:t>
            </a:r>
          </a:p>
          <a:p>
            <a:r>
              <a:rPr lang="ru-RU" sz="5100" dirty="0" smtClean="0">
                <a:solidFill>
                  <a:srgbClr val="002060"/>
                </a:solidFill>
              </a:rPr>
              <a:t>Мы деревья побелили, </a:t>
            </a:r>
            <a:endParaRPr lang="ru-RU" sz="5100" dirty="0" smtClean="0">
              <a:solidFill>
                <a:srgbClr val="002060"/>
              </a:solidFill>
            </a:endParaRPr>
          </a:p>
          <a:p>
            <a:r>
              <a:rPr lang="ru-RU" sz="5100" dirty="0" smtClean="0">
                <a:solidFill>
                  <a:srgbClr val="002060"/>
                </a:solidFill>
              </a:rPr>
              <a:t>Крыши </a:t>
            </a:r>
            <a:r>
              <a:rPr lang="ru-RU" sz="5100" dirty="0" smtClean="0">
                <a:solidFill>
                  <a:srgbClr val="002060"/>
                </a:solidFill>
              </a:rPr>
              <a:t>пухом замели. </a:t>
            </a:r>
            <a:endParaRPr lang="ru-RU" sz="5100" dirty="0" smtClean="0">
              <a:solidFill>
                <a:srgbClr val="002060"/>
              </a:solidFill>
            </a:endParaRPr>
          </a:p>
          <a:p>
            <a:r>
              <a:rPr lang="ru-RU" sz="5100" dirty="0" smtClean="0">
                <a:solidFill>
                  <a:srgbClr val="002060"/>
                </a:solidFill>
              </a:rPr>
              <a:t>Землю </a:t>
            </a:r>
            <a:r>
              <a:rPr lang="ru-RU" sz="5100" dirty="0" smtClean="0">
                <a:solidFill>
                  <a:srgbClr val="002060"/>
                </a:solidFill>
              </a:rPr>
              <a:t>бархатом </a:t>
            </a:r>
            <a:r>
              <a:rPr lang="ru-RU" sz="5100" dirty="0" smtClean="0">
                <a:solidFill>
                  <a:srgbClr val="002060"/>
                </a:solidFill>
              </a:rPr>
              <a:t>укрыли</a:t>
            </a:r>
          </a:p>
          <a:p>
            <a:r>
              <a:rPr lang="ru-RU" sz="5100" dirty="0" smtClean="0">
                <a:solidFill>
                  <a:srgbClr val="002060"/>
                </a:solidFill>
              </a:rPr>
              <a:t> </a:t>
            </a:r>
            <a:r>
              <a:rPr lang="ru-RU" sz="5100" dirty="0" smtClean="0">
                <a:solidFill>
                  <a:srgbClr val="002060"/>
                </a:solidFill>
              </a:rPr>
              <a:t>И от стужи сберегли.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Monotype Corsiva" pitchFamily="66" charset="0"/>
              </a:rPr>
              <a:t>Стихотворение </a:t>
            </a:r>
            <a:r>
              <a:rPr lang="ru-RU" dirty="0" smtClean="0">
                <a:solidFill>
                  <a:srgbClr val="C00000"/>
                </a:solidFill>
                <a:latin typeface="Monotype Corsiva" pitchFamily="66" charset="0"/>
              </a:rPr>
              <a:t>Елены Трутневой «Первый снег».</a:t>
            </a:r>
            <a:endParaRPr lang="ru-RU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endParaRPr lang="ru-RU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  Что </a:t>
            </a:r>
            <a:r>
              <a:rPr lang="ru-RU" b="1" dirty="0" smtClean="0">
                <a:solidFill>
                  <a:srgbClr val="002060"/>
                </a:solidFill>
              </a:rPr>
              <a:t>такое за окном?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Сразу в доме посветлело!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Это снег лежит ковром, </a:t>
            </a:r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Самый </a:t>
            </a:r>
            <a:r>
              <a:rPr lang="ru-RU" b="1" dirty="0" smtClean="0">
                <a:solidFill>
                  <a:srgbClr val="002060"/>
                </a:solidFill>
              </a:rPr>
              <a:t>первый, самый белый!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Вот о чем всю ночь </a:t>
            </a:r>
            <a:r>
              <a:rPr lang="ru-RU" b="1" dirty="0" smtClean="0">
                <a:solidFill>
                  <a:srgbClr val="002060"/>
                </a:solidFill>
              </a:rPr>
              <a:t>свистел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За моим окошком ветер!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Он про снег сказать </a:t>
            </a:r>
            <a:r>
              <a:rPr lang="ru-RU" b="1" dirty="0" smtClean="0">
                <a:solidFill>
                  <a:srgbClr val="002060"/>
                </a:solidFill>
              </a:rPr>
              <a:t>хотел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И про то, что зиму встретил.</a:t>
            </a:r>
          </a:p>
          <a:p>
            <a:pPr>
              <a:buNone/>
            </a:pPr>
            <a:endParaRPr lang="ru-RU" dirty="0" smtClean="0"/>
          </a:p>
          <a:p>
            <a:pPr lvl="0">
              <a:buNone/>
            </a:pPr>
            <a:r>
              <a:rPr lang="ru-RU" dirty="0" smtClean="0">
                <a:solidFill>
                  <a:srgbClr val="7030A0"/>
                </a:solidFill>
              </a:rPr>
              <a:t>     Какое </a:t>
            </a:r>
            <a:r>
              <a:rPr lang="ru-RU" dirty="0" smtClean="0">
                <a:solidFill>
                  <a:srgbClr val="7030A0"/>
                </a:solidFill>
              </a:rPr>
              <a:t>заглавие вы придумаете к нему?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Елена </a:t>
            </a:r>
            <a:r>
              <a:rPr lang="uk-UA" dirty="0" smtClean="0">
                <a:solidFill>
                  <a:srgbClr val="7030A0"/>
                </a:solidFill>
              </a:rPr>
              <a:t>Трутнева </a:t>
            </a:r>
            <a:r>
              <a:rPr lang="ru-RU" dirty="0" smtClean="0">
                <a:solidFill>
                  <a:srgbClr val="7030A0"/>
                </a:solidFill>
              </a:rPr>
              <a:t>так и назвала его — «Первый снег».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Жужжащее» чтение учащимися стихотворения Я. Акима «Первый снег» 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</a:rPr>
              <a:t>Прочитайте, как поэт рассказывает о первом снеге.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Лексическая работа по </a:t>
            </a:r>
            <a:r>
              <a:rPr lang="ru-RU" b="1" dirty="0" smtClean="0">
                <a:solidFill>
                  <a:srgbClr val="002060"/>
                </a:solidFill>
              </a:rPr>
              <a:t>учебнику</a:t>
            </a:r>
            <a:r>
              <a:rPr lang="ru-RU" b="1" dirty="0" smtClean="0">
                <a:solidFill>
                  <a:srgbClr val="002060"/>
                </a:solidFill>
              </a:rPr>
              <a:t>.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</a:rPr>
              <a:t>Какие еще слова непонятны?</a:t>
            </a:r>
          </a:p>
          <a:p>
            <a:r>
              <a:rPr lang="ru-RU" i="1" dirty="0" smtClean="0">
                <a:solidFill>
                  <a:srgbClr val="002060"/>
                </a:solidFill>
              </a:rPr>
              <a:t>Салазки</a:t>
            </a:r>
            <a:r>
              <a:rPr lang="ru-RU" dirty="0" smtClean="0">
                <a:solidFill>
                  <a:srgbClr val="002060"/>
                </a:solidFill>
              </a:rPr>
              <a:t> — санки.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Беседа.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</a:rPr>
              <a:t>Что принес с собой первый снег?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</a:rPr>
              <a:t>О чем мечтают дети, когда начинает падать первый снег?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</a:rPr>
              <a:t>А еще на чем вы любите кататься зимой?</a:t>
            </a:r>
          </a:p>
          <a:p>
            <a:pPr lvl="0"/>
            <a:r>
              <a:rPr lang="ru-RU" b="1" dirty="0" smtClean="0">
                <a:solidFill>
                  <a:srgbClr val="002060"/>
                </a:solidFill>
              </a:rPr>
              <a:t>В </a:t>
            </a:r>
            <a:r>
              <a:rPr lang="ru-RU" dirty="0" smtClean="0">
                <a:solidFill>
                  <a:srgbClr val="002060"/>
                </a:solidFill>
              </a:rPr>
              <a:t>какие игры играете зимой? Как развлекаетесь?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</a:rPr>
              <a:t>Какое настроение выражено в стихотворении?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ИТОГ УРОКА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>
                <a:solidFill>
                  <a:srgbClr val="002060"/>
                </a:solidFill>
              </a:rPr>
              <a:t>Какую </a:t>
            </a:r>
            <a:r>
              <a:rPr lang="ru-RU" dirty="0" smtClean="0">
                <a:solidFill>
                  <a:srgbClr val="002060"/>
                </a:solidFill>
              </a:rPr>
              <a:t>большую тему начали изучать?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</a:rPr>
              <a:t>О чем узнали из прочитанных стихотворений?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</a:rPr>
              <a:t>Какое из них особенно понравилось? Почему?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Тема. </a:t>
            </a:r>
            <a:r>
              <a:rPr lang="ru-RU" dirty="0" smtClean="0">
                <a:solidFill>
                  <a:srgbClr val="C00000"/>
                </a:solidFill>
                <a:latin typeface="Monotype Corsiva" pitchFamily="66" charset="0"/>
              </a:rPr>
              <a:t>И. Никитин. «Встреча зимы». Я. Аким. «Первый снег».</a:t>
            </a:r>
            <a:endParaRPr lang="ru-RU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Цель</a:t>
            </a:r>
            <a:r>
              <a:rPr lang="ru-RU" b="1" dirty="0" smtClean="0">
                <a:solidFill>
                  <a:srgbClr val="002060"/>
                </a:solidFill>
              </a:rPr>
              <a:t>: </a:t>
            </a:r>
            <a:r>
              <a:rPr lang="ru-RU" dirty="0" smtClean="0">
                <a:solidFill>
                  <a:srgbClr val="002060"/>
                </a:solidFill>
              </a:rPr>
              <a:t>способствовать развитию у детей эстетического восприятия, познавательного интереса;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прививать любовь к прекрасному — поэзии; совершенствовать технику чтения, </a:t>
            </a:r>
            <a:r>
              <a:rPr lang="ru-RU" dirty="0" smtClean="0">
                <a:solidFill>
                  <a:srgbClr val="002060"/>
                </a:solidFill>
              </a:rPr>
              <a:t>выразительность</a:t>
            </a:r>
            <a:r>
              <a:rPr lang="ru-RU" dirty="0" smtClean="0">
                <a:solidFill>
                  <a:srgbClr val="002060"/>
                </a:solidFill>
              </a:rPr>
              <a:t>; познакомить учащихся с жизнью и творчеством И. Никитина в доступной форме; воспитывать любовь к природе.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71472" y="1214422"/>
          <a:ext cx="8001056" cy="2428892"/>
        </p:xfrm>
        <a:graphic>
          <a:graphicData uri="http://schemas.openxmlformats.org/drawingml/2006/table">
            <a:tbl>
              <a:tblPr/>
              <a:tblGrid>
                <a:gridCol w="3101136"/>
                <a:gridCol w="4899920"/>
              </a:tblGrid>
              <a:tr h="9506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000000"/>
                        </a:solidFill>
                        <a:latin typeface="Courier New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03200" indent="-228600" algn="l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43127">
                <a:tc>
                  <a:txBody>
                    <a:bodyPr/>
                    <a:lstStyle/>
                    <a:p>
                      <a:pPr marL="88900" indent="-228600" algn="l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20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Наука в лес не ведет,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27100" indent="-228600" algn="l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20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 незнайка на печи лежит.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27729">
                <a:tc>
                  <a:txBody>
                    <a:bodyPr/>
                    <a:lstStyle/>
                    <a:p>
                      <a:pPr marL="88900" indent="-228600" algn="l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20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Знайка по дорожке бежит,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27100" indent="-228600" algn="l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20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стыдно не учиться.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607376">
                <a:tc>
                  <a:txBody>
                    <a:bodyPr/>
                    <a:lstStyle/>
                    <a:p>
                      <a:pPr marL="88900" indent="-228600" algn="l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20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 стыдно не знать,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27100" indent="-228600" algn="l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20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 из лесу выводит.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71472" y="3786190"/>
          <a:ext cx="7929618" cy="2568489"/>
        </p:xfrm>
        <a:graphic>
          <a:graphicData uri="http://schemas.openxmlformats.org/drawingml/2006/table">
            <a:tbl>
              <a:tblPr/>
              <a:tblGrid>
                <a:gridCol w="3216517"/>
                <a:gridCol w="4713101"/>
              </a:tblGrid>
              <a:tr h="8425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000000"/>
                        </a:solidFill>
                        <a:latin typeface="Courier New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-228600" algn="l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82490">
                <a:tc>
                  <a:txBody>
                    <a:bodyPr/>
                    <a:lstStyle/>
                    <a:p>
                      <a:pPr marL="88900" indent="-228600" algn="l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20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Что можешь сделать сегодня,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50900" indent="-228600" algn="l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20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где сила без ума.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603809">
                <a:tc>
                  <a:txBody>
                    <a:bodyPr/>
                    <a:lstStyle/>
                    <a:p>
                      <a:pPr marL="88900" indent="-228600" algn="l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20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Плохи дела,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50900" indent="-228600" algn="l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20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 руки.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639663">
                <a:tc>
                  <a:txBody>
                    <a:bodyPr/>
                    <a:lstStyle/>
                    <a:p>
                      <a:pPr marL="88900" indent="-228600" algn="l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20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 печь кормит,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50900" indent="-228600" algn="l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20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 откладывай на завтра.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500166" y="642918"/>
            <a:ext cx="578647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Monotype Corsiva" pitchFamily="66" charset="0"/>
              </a:rPr>
              <a:t>Игра «Собери пословицу».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  <a:t>Чтение и обсуждение стихотворения А. Кузнецовой «Времена года».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572164"/>
          </a:xfrm>
        </p:spPr>
        <p:txBody>
          <a:bodyPr>
            <a:normAutofit fontScale="55000" lnSpcReduction="20000"/>
          </a:bodyPr>
          <a:lstStyle/>
          <a:p>
            <a:r>
              <a:rPr lang="ru-RU" sz="4400" dirty="0" smtClean="0">
                <a:solidFill>
                  <a:srgbClr val="002060"/>
                </a:solidFill>
              </a:rPr>
              <a:t>Придумала </a:t>
            </a:r>
            <a:r>
              <a:rPr lang="ru-RU" sz="4400" dirty="0" smtClean="0">
                <a:solidFill>
                  <a:srgbClr val="002060"/>
                </a:solidFill>
              </a:rPr>
              <a:t>мать дочерям имена:</a:t>
            </a:r>
          </a:p>
          <a:p>
            <a:r>
              <a:rPr lang="ru-RU" sz="4400" dirty="0" smtClean="0">
                <a:solidFill>
                  <a:srgbClr val="002060"/>
                </a:solidFill>
              </a:rPr>
              <a:t>Вот — Лето и Осень. Зима и Весна.</a:t>
            </a:r>
          </a:p>
          <a:p>
            <a:r>
              <a:rPr lang="ru-RU" sz="4400" dirty="0" smtClean="0">
                <a:solidFill>
                  <a:srgbClr val="002060"/>
                </a:solidFill>
              </a:rPr>
              <a:t>Приходит Весна — зеленеют леса,</a:t>
            </a:r>
          </a:p>
          <a:p>
            <a:r>
              <a:rPr lang="ru-RU" sz="4400" dirty="0" smtClean="0">
                <a:solidFill>
                  <a:srgbClr val="002060"/>
                </a:solidFill>
              </a:rPr>
              <a:t>И птичьи повсюду звенят голоса.</a:t>
            </a:r>
          </a:p>
          <a:p>
            <a:r>
              <a:rPr lang="ru-RU" sz="4400" dirty="0" smtClean="0">
                <a:solidFill>
                  <a:srgbClr val="002060"/>
                </a:solidFill>
              </a:rPr>
              <a:t>А Лето пришло — все под солнцем цветет,</a:t>
            </a:r>
          </a:p>
          <a:p>
            <a:r>
              <a:rPr lang="ru-RU" sz="4400" dirty="0" smtClean="0">
                <a:solidFill>
                  <a:srgbClr val="002060"/>
                </a:solidFill>
              </a:rPr>
              <a:t>И спелые ягоды просятся в рот.</a:t>
            </a:r>
          </a:p>
          <a:p>
            <a:r>
              <a:rPr lang="ru-RU" sz="4400" dirty="0" smtClean="0">
                <a:solidFill>
                  <a:srgbClr val="002060"/>
                </a:solidFill>
              </a:rPr>
              <a:t>Нам щедрая Осень приносит плоды —</a:t>
            </a:r>
          </a:p>
          <a:p>
            <a:r>
              <a:rPr lang="ru-RU" sz="4400" dirty="0" smtClean="0">
                <a:solidFill>
                  <a:srgbClr val="002060"/>
                </a:solidFill>
              </a:rPr>
              <a:t>Дают урожаи поля и сады.</a:t>
            </a:r>
          </a:p>
          <a:p>
            <a:r>
              <a:rPr lang="ru-RU" sz="4400" dirty="0" smtClean="0">
                <a:solidFill>
                  <a:srgbClr val="002060"/>
                </a:solidFill>
              </a:rPr>
              <a:t>Зима засыпает снегом поля.</a:t>
            </a:r>
          </a:p>
          <a:p>
            <a:r>
              <a:rPr lang="ru-RU" sz="4400" dirty="0" smtClean="0">
                <a:solidFill>
                  <a:srgbClr val="002060"/>
                </a:solidFill>
              </a:rPr>
              <a:t>Зимой отдыхает и дремлет земля</a:t>
            </a:r>
            <a:r>
              <a:rPr lang="ru-RU" sz="4400" dirty="0" smtClean="0">
                <a:solidFill>
                  <a:srgbClr val="002060"/>
                </a:solidFill>
              </a:rPr>
              <a:t>.</a:t>
            </a:r>
          </a:p>
          <a:p>
            <a:endParaRPr lang="ru-RU" dirty="0" smtClean="0"/>
          </a:p>
          <a:p>
            <a:pPr lvl="0"/>
            <a:r>
              <a:rPr lang="ru-RU" dirty="0" smtClean="0">
                <a:solidFill>
                  <a:srgbClr val="7030A0"/>
                </a:solidFill>
              </a:rPr>
              <a:t>О каких дочерях идет речь в стихотворении?</a:t>
            </a:r>
          </a:p>
          <a:p>
            <a:pPr lvl="0"/>
            <a:r>
              <a:rPr lang="ru-RU" dirty="0" smtClean="0">
                <a:solidFill>
                  <a:srgbClr val="7030A0"/>
                </a:solidFill>
              </a:rPr>
              <a:t>Чем хороша каждая из них?</a:t>
            </a:r>
          </a:p>
          <a:p>
            <a:pPr lvl="0"/>
            <a:r>
              <a:rPr lang="ru-RU" dirty="0" smtClean="0">
                <a:solidFill>
                  <a:srgbClr val="7030A0"/>
                </a:solidFill>
              </a:rPr>
              <a:t>Какое время года вам больше нравится? Почему?</a:t>
            </a:r>
          </a:p>
          <a:p>
            <a:pPr lvl="0"/>
            <a:r>
              <a:rPr lang="ru-RU" dirty="0" smtClean="0">
                <a:solidFill>
                  <a:srgbClr val="7030A0"/>
                </a:solidFill>
              </a:rPr>
              <a:t>Как вы думаете, о чем сегодня пойдет речь на уроке?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Создание эмоционального фона урока.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643602"/>
          </a:xfrm>
        </p:spPr>
        <p:txBody>
          <a:bodyPr>
            <a:normAutofit fontScale="40000" lnSpcReduction="20000"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Чтение </a:t>
            </a:r>
            <a:r>
              <a:rPr lang="ru-RU" dirty="0" smtClean="0">
                <a:solidFill>
                  <a:srgbClr val="002060"/>
                </a:solidFill>
              </a:rPr>
              <a:t>учащимися «цепочкой» стихотворения С. Маршака «Белая страница».</a:t>
            </a:r>
          </a:p>
          <a:p>
            <a:pPr algn="ctr">
              <a:buNone/>
            </a:pPr>
            <a:r>
              <a:rPr lang="ru-RU" sz="4500" dirty="0" smtClean="0">
                <a:solidFill>
                  <a:srgbClr val="002060"/>
                </a:solidFill>
              </a:rPr>
              <a:t/>
            </a:r>
            <a:br>
              <a:rPr lang="ru-RU" sz="4500" dirty="0" smtClean="0">
                <a:solidFill>
                  <a:srgbClr val="002060"/>
                </a:solidFill>
              </a:rPr>
            </a:br>
            <a:r>
              <a:rPr lang="ru-RU" sz="4500" b="1" dirty="0" smtClean="0">
                <a:solidFill>
                  <a:srgbClr val="002060"/>
                </a:solidFill>
              </a:rPr>
              <a:t>Это — снежная страница.</a:t>
            </a:r>
          </a:p>
          <a:p>
            <a:pPr algn="ctr"/>
            <a:r>
              <a:rPr lang="ru-RU" sz="4500" b="1" dirty="0" smtClean="0">
                <a:solidFill>
                  <a:srgbClr val="002060"/>
                </a:solidFill>
              </a:rPr>
              <a:t>Вот прошла по ней лисица</a:t>
            </a:r>
            <a:r>
              <a:rPr lang="ru-RU" sz="4500" b="1" dirty="0" smtClean="0">
                <a:solidFill>
                  <a:srgbClr val="002060"/>
                </a:solidFill>
              </a:rPr>
              <a:t>,</a:t>
            </a:r>
          </a:p>
          <a:p>
            <a:pPr algn="ctr"/>
            <a:r>
              <a:rPr lang="ru-RU" sz="4500" b="1" dirty="0" smtClean="0">
                <a:solidFill>
                  <a:srgbClr val="002060"/>
                </a:solidFill>
              </a:rPr>
              <a:t> </a:t>
            </a:r>
            <a:r>
              <a:rPr lang="ru-RU" sz="4500" b="1" dirty="0" smtClean="0">
                <a:solidFill>
                  <a:srgbClr val="002060"/>
                </a:solidFill>
              </a:rPr>
              <a:t>Заметая след хвостом.</a:t>
            </a:r>
          </a:p>
          <a:p>
            <a:pPr algn="ctr"/>
            <a:r>
              <a:rPr lang="ru-RU" sz="4500" b="1" dirty="0" smtClean="0">
                <a:solidFill>
                  <a:srgbClr val="002060"/>
                </a:solidFill>
              </a:rPr>
              <a:t>Тут вприпрыжку по </a:t>
            </a:r>
            <a:r>
              <a:rPr lang="ru-RU" sz="4500" b="1" dirty="0" smtClean="0">
                <a:solidFill>
                  <a:srgbClr val="002060"/>
                </a:solidFill>
              </a:rPr>
              <a:t>странице</a:t>
            </a:r>
          </a:p>
          <a:p>
            <a:pPr algn="ctr"/>
            <a:r>
              <a:rPr lang="ru-RU" sz="4500" b="1" dirty="0" smtClean="0">
                <a:solidFill>
                  <a:srgbClr val="002060"/>
                </a:solidFill>
              </a:rPr>
              <a:t> </a:t>
            </a:r>
            <a:r>
              <a:rPr lang="ru-RU" sz="4500" b="1" dirty="0" smtClean="0">
                <a:solidFill>
                  <a:srgbClr val="002060"/>
                </a:solidFill>
              </a:rPr>
              <a:t>В ясный день гуляли птицы</a:t>
            </a:r>
            <a:r>
              <a:rPr lang="ru-RU" sz="4500" b="1" dirty="0" smtClean="0">
                <a:solidFill>
                  <a:srgbClr val="002060"/>
                </a:solidFill>
              </a:rPr>
              <a:t>,</a:t>
            </a:r>
          </a:p>
          <a:p>
            <a:pPr algn="ctr"/>
            <a:r>
              <a:rPr lang="ru-RU" sz="4500" b="1" dirty="0" smtClean="0">
                <a:solidFill>
                  <a:srgbClr val="002060"/>
                </a:solidFill>
              </a:rPr>
              <a:t> </a:t>
            </a:r>
            <a:r>
              <a:rPr lang="ru-RU" sz="4500" b="1" dirty="0" smtClean="0">
                <a:solidFill>
                  <a:srgbClr val="002060"/>
                </a:solidFill>
              </a:rPr>
              <a:t>Оставляя след крестом.</a:t>
            </a:r>
          </a:p>
          <a:p>
            <a:pPr algn="ctr"/>
            <a:r>
              <a:rPr lang="ru-RU" sz="4500" b="1" dirty="0" smtClean="0">
                <a:solidFill>
                  <a:srgbClr val="002060"/>
                </a:solidFill>
              </a:rPr>
              <a:t>Здесь проехали полозья —</a:t>
            </a:r>
          </a:p>
          <a:p>
            <a:pPr algn="ctr"/>
            <a:r>
              <a:rPr lang="ru-RU" sz="4500" b="1" dirty="0" smtClean="0">
                <a:solidFill>
                  <a:srgbClr val="002060"/>
                </a:solidFill>
              </a:rPr>
              <a:t>И сверкает на морозе</a:t>
            </a:r>
          </a:p>
          <a:p>
            <a:pPr algn="ctr"/>
            <a:r>
              <a:rPr lang="ru-RU" sz="4500" b="1" dirty="0" smtClean="0">
                <a:solidFill>
                  <a:srgbClr val="002060"/>
                </a:solidFill>
              </a:rPr>
              <a:t>Серебристый гладкий след. </a:t>
            </a:r>
            <a:endParaRPr lang="ru-RU" sz="45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4500" b="1" dirty="0" smtClean="0">
                <a:solidFill>
                  <a:srgbClr val="002060"/>
                </a:solidFill>
              </a:rPr>
              <a:t>Там </a:t>
            </a:r>
            <a:r>
              <a:rPr lang="ru-RU" sz="4500" b="1" dirty="0" smtClean="0">
                <a:solidFill>
                  <a:srgbClr val="002060"/>
                </a:solidFill>
              </a:rPr>
              <a:t>на утренней пороше </a:t>
            </a:r>
            <a:endParaRPr lang="ru-RU" sz="45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4500" b="1" dirty="0" smtClean="0">
                <a:solidFill>
                  <a:srgbClr val="002060"/>
                </a:solidFill>
              </a:rPr>
              <a:t>Отпечатались </a:t>
            </a:r>
            <a:r>
              <a:rPr lang="ru-RU" sz="4500" b="1" dirty="0" smtClean="0">
                <a:solidFill>
                  <a:srgbClr val="002060"/>
                </a:solidFill>
              </a:rPr>
              <a:t>галоши,—</a:t>
            </a:r>
          </a:p>
          <a:p>
            <a:pPr algn="ctr"/>
            <a:r>
              <a:rPr lang="ru-RU" sz="4500" b="1" dirty="0" smtClean="0">
                <a:solidFill>
                  <a:srgbClr val="002060"/>
                </a:solidFill>
              </a:rPr>
              <a:t>Это бродят внук и дед.</a:t>
            </a:r>
          </a:p>
          <a:p>
            <a:pPr algn="ctr"/>
            <a:r>
              <a:rPr lang="ru-RU" sz="4500" b="1" dirty="0" smtClean="0">
                <a:solidFill>
                  <a:srgbClr val="002060"/>
                </a:solidFill>
              </a:rPr>
              <a:t>Цепь следов на снежной </a:t>
            </a:r>
            <a:r>
              <a:rPr lang="ru-RU" sz="4500" b="1" dirty="0" smtClean="0">
                <a:solidFill>
                  <a:srgbClr val="002060"/>
                </a:solidFill>
              </a:rPr>
              <a:t>глади</a:t>
            </a:r>
          </a:p>
          <a:p>
            <a:pPr algn="ctr"/>
            <a:r>
              <a:rPr lang="ru-RU" sz="4500" b="1" dirty="0" smtClean="0">
                <a:solidFill>
                  <a:srgbClr val="002060"/>
                </a:solidFill>
              </a:rPr>
              <a:t> </a:t>
            </a:r>
            <a:r>
              <a:rPr lang="ru-RU" sz="4500" b="1" dirty="0" smtClean="0">
                <a:solidFill>
                  <a:srgbClr val="002060"/>
                </a:solidFill>
              </a:rPr>
              <a:t>Остается, как строка </a:t>
            </a:r>
            <a:endParaRPr lang="ru-RU" sz="45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4500" b="1" dirty="0" smtClean="0">
                <a:solidFill>
                  <a:srgbClr val="002060"/>
                </a:solidFill>
              </a:rPr>
              <a:t>В </a:t>
            </a:r>
            <a:r>
              <a:rPr lang="ru-RU" sz="4500" b="1" dirty="0" smtClean="0">
                <a:solidFill>
                  <a:srgbClr val="002060"/>
                </a:solidFill>
              </a:rPr>
              <a:t>чистой, новенькой тетради </a:t>
            </a:r>
            <a:endParaRPr lang="ru-RU" sz="45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4500" b="1" dirty="0" smtClean="0">
                <a:solidFill>
                  <a:srgbClr val="002060"/>
                </a:solidFill>
              </a:rPr>
              <a:t>Первого </a:t>
            </a:r>
            <a:r>
              <a:rPr lang="ru-RU" sz="4500" b="1" dirty="0" smtClean="0">
                <a:solidFill>
                  <a:srgbClr val="002060"/>
                </a:solidFill>
              </a:rPr>
              <a:t>ученика.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 </a:t>
            </a:r>
          </a:p>
          <a:p>
            <a:pPr lvl="0"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О каком времени года говорится в стихотворении?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СООБЩЕНИЕ ТЕМЫ И ЗАДАЧ УРОКА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C00000"/>
                </a:solidFill>
                <a:latin typeface="Monotype Corsiva" pitchFamily="66" charset="0"/>
              </a:rPr>
              <a:t>Мы </a:t>
            </a:r>
            <a:r>
              <a:rPr lang="ru-RU" sz="4800" dirty="0" smtClean="0">
                <a:solidFill>
                  <a:srgbClr val="C00000"/>
                </a:solidFill>
                <a:latin typeface="Monotype Corsiva" pitchFamily="66" charset="0"/>
              </a:rPr>
              <a:t>начинаем изучать большую тему «Здравствуй, гостья зима!..» Сегодня у нас урок поэзии, будем читать стихотворения о зиме </a:t>
            </a:r>
            <a:r>
              <a:rPr lang="ru-RU" sz="4800" dirty="0" smtClean="0">
                <a:solidFill>
                  <a:srgbClr val="C00000"/>
                </a:solidFill>
                <a:latin typeface="Monotype Corsiva" pitchFamily="66" charset="0"/>
              </a:rPr>
              <a:t>Я</a:t>
            </a:r>
            <a:r>
              <a:rPr lang="ru-RU" sz="4800" dirty="0" smtClean="0">
                <a:solidFill>
                  <a:srgbClr val="C00000"/>
                </a:solidFill>
                <a:latin typeface="Monotype Corsiva" pitchFamily="66" charset="0"/>
              </a:rPr>
              <a:t>. Акима. И. Никитина.</a:t>
            </a:r>
            <a:endParaRPr lang="ru-RU" sz="4800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  <a:t>ВОСПРИЯТИЕ И ОСОЗНАНИЕ НОВОГО МАТЕРИАЛА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Беседа</a:t>
            </a:r>
            <a:r>
              <a:rPr lang="ru-RU" b="1" dirty="0" smtClean="0">
                <a:solidFill>
                  <a:srgbClr val="002060"/>
                </a:solidFill>
              </a:rPr>
              <a:t>.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</a:rPr>
              <a:t>Какое сейчас время года?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</a:rPr>
              <a:t>Назовите зимние месяцы.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</a:rPr>
              <a:t>Что вы можете рассказать о зиме?</a:t>
            </a:r>
          </a:p>
          <a:p>
            <a:endParaRPr lang="ru-RU" dirty="0"/>
          </a:p>
        </p:txBody>
      </p:sp>
      <p:pic>
        <p:nvPicPr>
          <p:cNvPr id="17410" name="Picture 2" descr="C:\Users\Любовь\Desktop\i (1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1571612"/>
            <a:ext cx="5072098" cy="43577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  <a:t>Комбинированное чтение стихотворения И. Никитина «Встреча зимы».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ru-RU" dirty="0" smtClean="0">
                <a:solidFill>
                  <a:srgbClr val="002060"/>
                </a:solidFill>
              </a:rPr>
              <a:t>Я </a:t>
            </a:r>
            <a:r>
              <a:rPr lang="ru-RU" dirty="0" smtClean="0">
                <a:solidFill>
                  <a:srgbClr val="002060"/>
                </a:solidFill>
              </a:rPr>
              <a:t>прочитаю начало стихотворения, а далее вы будете читать по учебнику, </a:t>
            </a:r>
            <a:r>
              <a:rPr lang="uk-UA" dirty="0" smtClean="0">
                <a:solidFill>
                  <a:srgbClr val="002060"/>
                </a:solidFill>
              </a:rPr>
              <a:t>так </a:t>
            </a:r>
            <a:r>
              <a:rPr lang="ru-RU" dirty="0" smtClean="0">
                <a:solidFill>
                  <a:srgbClr val="002060"/>
                </a:solidFill>
              </a:rPr>
              <a:t>как в учебнике дан только отрывок.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Веял холод в </a:t>
            </a:r>
            <a:r>
              <a:rPr lang="ru-RU" b="1" dirty="0" smtClean="0">
                <a:solidFill>
                  <a:srgbClr val="002060"/>
                </a:solidFill>
              </a:rPr>
              <a:t>лицо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От угрюмых небес,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И, бог знает о чем</a:t>
            </a:r>
            <a:r>
              <a:rPr lang="ru-RU" b="1" dirty="0" smtClean="0">
                <a:solidFill>
                  <a:srgbClr val="002060"/>
                </a:solidFill>
              </a:rPr>
              <a:t>,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Плакал сумрачный лес.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Поутру вчера </a:t>
            </a:r>
            <a:r>
              <a:rPr lang="ru-RU" b="1" dirty="0" smtClean="0">
                <a:solidFill>
                  <a:srgbClr val="002060"/>
                </a:solidFill>
              </a:rPr>
              <a:t>дождь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В стекла окон стучал</a:t>
            </a:r>
            <a:r>
              <a:rPr lang="ru-RU" b="1" dirty="0" smtClean="0">
                <a:solidFill>
                  <a:srgbClr val="002060"/>
                </a:solidFill>
              </a:rPr>
              <a:t>,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Над землею </a:t>
            </a:r>
            <a:r>
              <a:rPr lang="ru-RU" b="1" dirty="0" smtClean="0">
                <a:solidFill>
                  <a:srgbClr val="002060"/>
                </a:solidFill>
              </a:rPr>
              <a:t>туман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Облаками вставал.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(Далее учащиеся читают по учебнику.)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Monotype Corsiva" pitchFamily="66" charset="0"/>
              </a:rPr>
              <a:t>продолжение</a:t>
            </a:r>
            <a:endParaRPr lang="ru-RU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...Словно рад он чему,—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И на ветках берез,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Как алмазы, горят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Капли сдержанных слез.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Здравствуй, гостья зима!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Просим милости к нам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Песни севера петь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По лесам и степям.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Есть раздолье у нас,—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Где угодно гуляй,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Строй мосты по рекам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И ковры расстилай.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Нам не стать привыкать,-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Пусть мороз твой трещит: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Наша русская кровь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На морозе горит!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Искони уж таков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Православный народ.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Летом, смотришь, жара —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В полушубке идет;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Жгучий холод пахнул,—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Все равно для него: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По колени в снегу,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Говорит: «Ничего!»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1051</Words>
  <Application>Microsoft Office PowerPoint</Application>
  <PresentationFormat>Экран (4:3)</PresentationFormat>
  <Paragraphs>192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Литературное чтение Урок 47</vt:lpstr>
      <vt:lpstr>Тема. И. Никитин. «Встреча зимы». Я. Аким. «Первый снег».</vt:lpstr>
      <vt:lpstr>Слайд 3</vt:lpstr>
      <vt:lpstr>Чтение и обсуждение стихотворения А. Кузнецовой «Времена года». </vt:lpstr>
      <vt:lpstr>Создание эмоционального фона урока. </vt:lpstr>
      <vt:lpstr>СООБЩЕНИЕ ТЕМЫ И ЗАДАЧ УРОКА </vt:lpstr>
      <vt:lpstr>ВОСПРИЯТИЕ И ОСОЗНАНИЕ НОВОГО МАТЕРИАЛА </vt:lpstr>
      <vt:lpstr>Комбинированное чтение стихотворения И. Никитина «Встреча зимы». </vt:lpstr>
      <vt:lpstr>продолжение</vt:lpstr>
      <vt:lpstr>продолжение</vt:lpstr>
      <vt:lpstr>Сообщение учителя. </vt:lpstr>
      <vt:lpstr>Слайд 12</vt:lpstr>
      <vt:lpstr>Физкультминутка «Снежинки». </vt:lpstr>
      <vt:lpstr>Стихотворение Елены Трутневой «Первый снег».</vt:lpstr>
      <vt:lpstr>Слайд 15</vt:lpstr>
      <vt:lpstr>ИТОГ УРОКА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Литературное чтение Урок 47</dc:title>
  <dc:creator>Любовь</dc:creator>
  <cp:lastModifiedBy>Любовь</cp:lastModifiedBy>
  <cp:revision>5</cp:revision>
  <dcterms:created xsi:type="dcterms:W3CDTF">2013-12-18T18:05:18Z</dcterms:created>
  <dcterms:modified xsi:type="dcterms:W3CDTF">2013-12-18T18:55:33Z</dcterms:modified>
</cp:coreProperties>
</file>