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93" r:id="rId3"/>
    <p:sldId id="294" r:id="rId4"/>
    <p:sldId id="295" r:id="rId5"/>
    <p:sldId id="29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23" autoAdjust="0"/>
  </p:normalViewPr>
  <p:slideViewPr>
    <p:cSldViewPr>
      <p:cViewPr>
        <p:scale>
          <a:sx n="100" d="100"/>
          <a:sy n="100" d="100"/>
        </p:scale>
        <p:origin x="-62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60A62-B7BB-4A9F-8482-C210ECD4B216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A3419-CC6A-4563-A1CD-FA86C1B65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DE71-EA99-43B1-A839-451E244C7758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9CB6E-5B89-4D61-9448-2E549C4F5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B1D1-5609-43C8-9AA5-5F4FA2DC83D0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A8547-BDC1-49F3-A63A-670C29782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71089-F64C-484E-A8D8-B419B4C76A0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A805A-B6E6-40A3-B397-7F808436C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5A015-6ECC-47D6-992B-69239B1BD50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F2BC5-6543-41C3-AD71-F6C2F2C3E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C2FF9-E1B3-4CAF-B2FD-90E3C748C867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9FB9-DA93-4B87-9206-72B0B9BF1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6AE44-EDAD-4C4D-A12E-10CFA5FF30A3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C2D2B-6FE9-4658-8EDE-C0C56E544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C231E-2477-4606-A280-2E5730753393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50FAC-995C-4C76-8F49-7028DB116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9F98A-5789-4728-BC84-BDF4CBEBD52A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D23AF-1DDF-48CF-85DA-5842DE74F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03BC7-DDAF-413F-918C-1761391091B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70A2B-1F79-43AC-90A9-C32305309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9978C-85B6-4A63-B742-4DCDB0866CD9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73587-F1CE-4A60-B53F-76147387A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6583172-3B8B-4670-A494-7FDDFDF82A3B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B0E9664-5758-41CD-90DD-8260CB24F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3" r:id="rId2"/>
    <p:sldLayoutId id="2147483779" r:id="rId3"/>
    <p:sldLayoutId id="2147483774" r:id="rId4"/>
    <p:sldLayoutId id="2147483775" r:id="rId5"/>
    <p:sldLayoutId id="2147483776" r:id="rId6"/>
    <p:sldLayoutId id="2147483780" r:id="rId7"/>
    <p:sldLayoutId id="2147483781" r:id="rId8"/>
    <p:sldLayoutId id="2147483782" r:id="rId9"/>
    <p:sldLayoutId id="2147483777" r:id="rId10"/>
    <p:sldLayoutId id="21474837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34" Type="http://schemas.openxmlformats.org/officeDocument/2006/relationships/slide" Target="slide35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33" Type="http://schemas.openxmlformats.org/officeDocument/2006/relationships/slide" Target="slide34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slide" Target="slide33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36" Type="http://schemas.openxmlformats.org/officeDocument/2006/relationships/slide" Target="slide37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Relationship Id="rId35" Type="http://schemas.openxmlformats.org/officeDocument/2006/relationships/slide" Target="slide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000240"/>
            <a:ext cx="8064500" cy="1919288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«Химия и </a:t>
            </a:r>
            <a:b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окружающая среда»</a:t>
            </a: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5643563" y="214313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 </a:t>
            </a:r>
            <a:r>
              <a:rPr lang="ru-RU">
                <a:solidFill>
                  <a:schemeClr val="bg1"/>
                </a:solidFill>
              </a:rPr>
              <a:t>Салахова Гулина Фаритовна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3286116" y="6429396"/>
            <a:ext cx="2500330" cy="4286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85750"/>
            <a:ext cx="9144000" cy="6357938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Радиоактивные вещества, тяжелые металлы, техногенные химические соединения, способствующие появлению злокачественных опухолей.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(Канцерогены)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7786688" y="5857875"/>
            <a:ext cx="785812" cy="785813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8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Смесь газов, которая образуется из органических остатков, насыщенных органическими веществами илов, бытовых отходов.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(Биогаз: </a:t>
            </a:r>
            <a:r>
              <a:rPr lang="en-US" sz="4800" dirty="0" smtClean="0">
                <a:solidFill>
                  <a:srgbClr val="FF0000"/>
                </a:solidFill>
              </a:rPr>
              <a:t>CH</a:t>
            </a:r>
            <a:r>
              <a:rPr lang="en-US" sz="1800" dirty="0" smtClean="0">
                <a:solidFill>
                  <a:srgbClr val="FF0000"/>
                </a:solidFill>
              </a:rPr>
              <a:t>4</a:t>
            </a:r>
            <a:r>
              <a:rPr lang="ru-RU" sz="4800" dirty="0" smtClean="0">
                <a:solidFill>
                  <a:srgbClr val="FF0000"/>
                </a:solidFill>
              </a:rPr>
              <a:t>, </a:t>
            </a:r>
            <a:r>
              <a:rPr lang="en-US" sz="4800" dirty="0" smtClean="0">
                <a:solidFill>
                  <a:srgbClr val="FF0000"/>
                </a:solidFill>
              </a:rPr>
              <a:t>CO</a:t>
            </a:r>
            <a:r>
              <a:rPr lang="ru-RU" sz="1800" dirty="0" smtClean="0">
                <a:solidFill>
                  <a:srgbClr val="FF0000"/>
                </a:solidFill>
              </a:rPr>
              <a:t>2</a:t>
            </a:r>
            <a:r>
              <a:rPr lang="en-US" sz="4800" dirty="0" smtClean="0">
                <a:solidFill>
                  <a:srgbClr val="FF0000"/>
                </a:solidFill>
              </a:rPr>
              <a:t>, H</a:t>
            </a:r>
            <a:r>
              <a:rPr lang="ru-RU" sz="1800" dirty="0" smtClean="0">
                <a:solidFill>
                  <a:srgbClr val="FF0000"/>
                </a:solidFill>
              </a:rPr>
              <a:t>2</a:t>
            </a:r>
            <a:r>
              <a:rPr lang="en-US" sz="4800" dirty="0" smtClean="0">
                <a:solidFill>
                  <a:srgbClr val="FF0000"/>
                </a:solidFill>
              </a:rPr>
              <a:t>, O</a:t>
            </a:r>
            <a:r>
              <a:rPr lang="ru-RU" sz="1800" dirty="0" smtClean="0">
                <a:solidFill>
                  <a:srgbClr val="FF0000"/>
                </a:solidFill>
              </a:rPr>
              <a:t>2</a:t>
            </a:r>
            <a:r>
              <a:rPr lang="en-US" sz="4800" dirty="0" smtClean="0">
                <a:solidFill>
                  <a:srgbClr val="FF0000"/>
                </a:solidFill>
              </a:rPr>
              <a:t>, H</a:t>
            </a:r>
            <a:r>
              <a:rPr lang="ru-RU" sz="1800" dirty="0" smtClean="0">
                <a:solidFill>
                  <a:srgbClr val="FF0000"/>
                </a:solidFill>
              </a:rPr>
              <a:t>2</a:t>
            </a:r>
            <a:r>
              <a:rPr lang="en-US" sz="4800" dirty="0" smtClean="0">
                <a:solidFill>
                  <a:srgbClr val="FF0000"/>
                </a:solidFill>
              </a:rPr>
              <a:t>S)</a:t>
            </a: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49325" y="2620963"/>
            <a:ext cx="7408863" cy="3451225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4800" smtClean="0">
                <a:solidFill>
                  <a:srgbClr val="7030A0"/>
                </a:solidFill>
              </a:rPr>
              <a:t>Атмосферные осадки, содержащие кислоту.</a:t>
            </a:r>
          </a:p>
          <a:p>
            <a:pPr algn="ctr" eaLnBrk="1" hangingPunct="1">
              <a:buFont typeface="Wingdings 3" pitchFamily="18" charset="2"/>
              <a:buNone/>
            </a:pPr>
            <a:endParaRPr lang="ru-RU" sz="4800" smtClean="0">
              <a:solidFill>
                <a:schemeClr val="tx1"/>
              </a:solidFill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ru-RU" sz="4800" smtClean="0">
                <a:solidFill>
                  <a:srgbClr val="FF0000"/>
                </a:solidFill>
              </a:rPr>
              <a:t>(Кислотные дожди)</a:t>
            </a:r>
          </a:p>
        </p:txBody>
      </p:sp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Повторяющиеся процессы превращения веществ, перемещения атомов, молекул, природных вод, минеральных масс в биосфере.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(Круговорот веществ)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Соли азотной и азотистой кислот, которые могут накапливаться в воде и пищевых продуктах, вызывая тяжелые заболевания.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(Нитраты и нитриты)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649912"/>
          </a:xfrm>
        </p:spPr>
        <p:txBody>
          <a:bodyPr rtlCol="0"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Природное явление, вызванное поглощением углекислым газом, водяным паром энергии солнечных лучей.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(Парниковый эффект)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Повышение содержания в почве легкорастворимых солей, угнетающих рост растений и подавляющих почвенную фауну и флору.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(Засоление почв)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Эту кислоту получили в 1784г. Из цитрусовых. В настоящее время применяется более дешевое сырье – свекла. Кислота используется как пищевая добавка.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(Лимонная кислота) </a:t>
            </a:r>
          </a:p>
        </p:txBody>
      </p:sp>
      <p:sp>
        <p:nvSpPr>
          <p:cNvPr id="2457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288" y="455613"/>
            <a:ext cx="8229600" cy="5649912"/>
          </a:xfrm>
        </p:spPr>
        <p:txBody>
          <a:bodyPr rtlCol="0">
            <a:normAutofit fontScale="6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Часть природного сырья, которая не используется или остается после переработки и использования.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(Отходы)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876800"/>
          </a:xfrm>
        </p:spPr>
        <p:txBody>
          <a:bodyPr rtlCol="0"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Оксид углерода, который применяется в качестве теплоносителя в ядерных реакторах.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>
              <a:solidFill>
                <a:srgbClr val="7030A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(Углекислый газ)</a:t>
            </a:r>
          </a:p>
        </p:txBody>
      </p:sp>
      <p:sp>
        <p:nvSpPr>
          <p:cNvPr id="2662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>
          <a:xfrm>
            <a:off x="457200" y="260350"/>
            <a:ext cx="8218488" cy="1296988"/>
          </a:xfrm>
        </p:spPr>
        <p:txBody>
          <a:bodyPr/>
          <a:lstStyle/>
          <a:p>
            <a:pPr eaLnBrk="1" hangingPunct="1"/>
            <a:endParaRPr lang="ru-RU" sz="1800" smtClean="0"/>
          </a:p>
        </p:txBody>
      </p:sp>
      <p:sp>
        <p:nvSpPr>
          <p:cNvPr id="58371" name="Rectangle 3"/>
          <p:cNvSpPr>
            <a:spLocks noGrp="1"/>
          </p:cNvSpPr>
          <p:nvPr>
            <p:ph type="subTitle" idx="1"/>
          </p:nvPr>
        </p:nvSpPr>
        <p:spPr>
          <a:xfrm>
            <a:off x="457200" y="1700213"/>
            <a:ext cx="8229600" cy="4032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i="1" smtClean="0"/>
              <a:t>Задачи: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повышение интеллектуального и культурного уровня, расширение кругозора учеников в области химии и экологии;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повышение интереса к данным предметам через учебно-познавательную деятельность;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воспитание чувства взаимоуважения, толерантного отношения друг к другу;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формирование и развитие умения четко и правильно формулировать ответы, быстро находить верное решение;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формировать у учащихся умение организовать взаимосвязь своих знаний и упорядочить их.</a:t>
            </a: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441325" y="836613"/>
            <a:ext cx="8262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FFFF00"/>
                </a:solidFill>
              </a:rPr>
              <a:t>Цель</a:t>
            </a:r>
            <a:r>
              <a:rPr lang="ru-RU" sz="2400" b="1">
                <a:solidFill>
                  <a:srgbClr val="FFFF00"/>
                </a:solidFill>
              </a:rPr>
              <a:t>:   способствовать развит</a:t>
            </a:r>
            <a:r>
              <a:rPr lang="ru-RU" sz="2400">
                <a:solidFill>
                  <a:srgbClr val="FFFF00"/>
                </a:solidFill>
              </a:rPr>
              <a:t>и</a:t>
            </a:r>
            <a:r>
              <a:rPr lang="ru-RU" sz="2400" b="1">
                <a:solidFill>
                  <a:srgbClr val="FFFF00"/>
                </a:solidFill>
              </a:rPr>
              <a:t>ю эколого-химического мышления. </a:t>
            </a:r>
            <a:br>
              <a:rPr lang="ru-RU" sz="2400" b="1">
                <a:solidFill>
                  <a:srgbClr val="FFFF00"/>
                </a:solidFill>
              </a:rPr>
            </a:br>
            <a:endParaRPr lang="ru-RU" sz="2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8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14313"/>
            <a:ext cx="9144000" cy="6072187"/>
          </a:xfrm>
        </p:spPr>
        <p:txBody>
          <a:bodyPr rtlCol="0">
            <a:normAutofit fontScale="5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7000" dirty="0" smtClean="0">
                <a:solidFill>
                  <a:srgbClr val="7030A0"/>
                </a:solidFill>
              </a:rPr>
              <a:t>Недостижимый идеал, к которому следует стремится промышленным, транспортным, сельскохозяйственным предприятиям.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7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(Безотходная технология)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57188"/>
            <a:ext cx="9144000" cy="62865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Наука, изучающая технические системы, а также химическое загрязнение окружающей среды в результате </a:t>
            </a:r>
            <a:r>
              <a:rPr lang="ru-RU" sz="4800" dirty="0" err="1" smtClean="0">
                <a:solidFill>
                  <a:srgbClr val="7030A0"/>
                </a:solidFill>
              </a:rPr>
              <a:t>техногенеза</a:t>
            </a:r>
            <a:r>
              <a:rPr lang="ru-RU" sz="4800" dirty="0" smtClean="0">
                <a:solidFill>
                  <a:srgbClr val="7030A0"/>
                </a:solidFill>
              </a:rPr>
              <a:t>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</a:t>
            </a:r>
            <a:r>
              <a:rPr lang="ru-RU" sz="4800" dirty="0" err="1" smtClean="0">
                <a:solidFill>
                  <a:srgbClr val="FF0000"/>
                </a:solidFill>
              </a:rPr>
              <a:t>Техногеохимия</a:t>
            </a:r>
            <a:r>
              <a:rPr lang="ru-RU" sz="4800" dirty="0" smtClean="0">
                <a:solidFill>
                  <a:srgbClr val="FF0000"/>
                </a:solidFill>
              </a:rPr>
              <a:t>)</a:t>
            </a:r>
            <a:endParaRPr lang="ru-RU" sz="4800" dirty="0">
              <a:solidFill>
                <a:srgbClr val="FF000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>
              <a:solidFill>
                <a:srgbClr val="FF000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Геофизик М.И. </a:t>
            </a:r>
            <a:r>
              <a:rPr lang="ru-RU" sz="4800" dirty="0" err="1" smtClean="0">
                <a:solidFill>
                  <a:srgbClr val="7030A0"/>
                </a:solidFill>
              </a:rPr>
              <a:t>Будыко</a:t>
            </a:r>
            <a:r>
              <a:rPr lang="ru-RU" sz="4800" dirty="0" smtClean="0">
                <a:solidFill>
                  <a:srgbClr val="7030A0"/>
                </a:solidFill>
              </a:rPr>
              <a:t> еще в 1962г. Предположил, что сжигание человечеством огромного количества топлива приведет к повышению содержания этого оксида в воздухе. Назовите оксид.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(Оксид углерода (</a:t>
            </a:r>
            <a:r>
              <a:rPr lang="en-US" sz="4800" dirty="0" smtClean="0">
                <a:solidFill>
                  <a:srgbClr val="FF0000"/>
                </a:solidFill>
              </a:rPr>
              <a:t>IV)</a:t>
            </a:r>
            <a:r>
              <a:rPr lang="ru-RU" sz="4800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721350"/>
          </a:xfrm>
        </p:spPr>
        <p:txBody>
          <a:bodyPr rtlCol="0"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Эффект, последствием которого многие климатологи считают мягкие зимы конца 80-х – начала 90-х гг. </a:t>
            </a:r>
            <a:r>
              <a:rPr lang="en-US" sz="5700" dirty="0" smtClean="0">
                <a:solidFill>
                  <a:srgbClr val="7030A0"/>
                </a:solidFill>
              </a:rPr>
              <a:t>XX</a:t>
            </a:r>
            <a:r>
              <a:rPr lang="ru-RU" sz="5700" dirty="0" smtClean="0">
                <a:solidFill>
                  <a:srgbClr val="7030A0"/>
                </a:solidFill>
              </a:rPr>
              <a:t>в.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57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(Парниковый эффект)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138"/>
            <a:ext cx="9144000" cy="4662487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Организмы, фиксирующие в природе молекулярный азот.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(Клубеньковые бактерии бобовых растений)</a:t>
            </a:r>
          </a:p>
        </p:txBody>
      </p:sp>
      <p:sp>
        <p:nvSpPr>
          <p:cNvPr id="3174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70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В связи с уменьшением выброса этого токсичного газа предприятиями энергетического комплекса содержание его в воздухе в 2-5 раз ниже, чем зимой.</a:t>
            </a:r>
            <a:endParaRPr lang="en-US" sz="5700" dirty="0" smtClean="0">
              <a:solidFill>
                <a:srgbClr val="7030A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(Оксид азота(</a:t>
            </a:r>
            <a:r>
              <a:rPr lang="en-US" sz="4800" dirty="0" smtClean="0">
                <a:solidFill>
                  <a:srgbClr val="FF0000"/>
                </a:solidFill>
              </a:rPr>
              <a:t>IV))</a:t>
            </a: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3277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Оксиды, катализирующие разрушение озонового слоя.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(Оксиды азота(</a:t>
            </a:r>
            <a:r>
              <a:rPr lang="en-US" sz="4800" dirty="0" smtClean="0">
                <a:solidFill>
                  <a:srgbClr val="FF0000"/>
                </a:solidFill>
              </a:rPr>
              <a:t>II)</a:t>
            </a:r>
            <a:r>
              <a:rPr lang="ru-RU" sz="4800" dirty="0" smtClean="0">
                <a:solidFill>
                  <a:srgbClr val="FF0000"/>
                </a:solidFill>
              </a:rPr>
              <a:t> и </a:t>
            </a:r>
            <a:r>
              <a:rPr lang="en-US" sz="4800" dirty="0" smtClean="0">
                <a:solidFill>
                  <a:srgbClr val="FF0000"/>
                </a:solidFill>
              </a:rPr>
              <a:t>(IV))</a:t>
            </a:r>
            <a:endParaRPr lang="ru-RU" sz="4800" dirty="0" smtClean="0">
              <a:solidFill>
                <a:srgbClr val="FF0000"/>
              </a:solidFill>
            </a:endParaRPr>
          </a:p>
        </p:txBody>
      </p:sp>
      <p:sp>
        <p:nvSpPr>
          <p:cNvPr id="3379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578475"/>
          </a:xfrm>
        </p:spPr>
        <p:txBody>
          <a:bodyPr rtlCol="0">
            <a:normAutofit fontScale="8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Глобальный гидрологический цикл имеет три основных потока: осадки, </a:t>
            </a:r>
            <a:r>
              <a:rPr lang="ru-RU" sz="4800" dirty="0" err="1" smtClean="0">
                <a:solidFill>
                  <a:srgbClr val="7030A0"/>
                </a:solidFill>
              </a:rPr>
              <a:t>влагоперенос</a:t>
            </a:r>
            <a:r>
              <a:rPr lang="ru-RU" sz="4800" dirty="0" smtClean="0">
                <a:solidFill>
                  <a:srgbClr val="7030A0"/>
                </a:solidFill>
              </a:rPr>
              <a:t> и …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(Испарение)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Какое воздействие на растительность водоемов оказывает поступление большого количества удобрений со сточными водами?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(Начинается чрезмерный рост водорослей)</a:t>
            </a:r>
          </a:p>
        </p:txBody>
      </p:sp>
      <p:sp>
        <p:nvSpPr>
          <p:cNvPr id="3584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85750"/>
            <a:ext cx="9144000" cy="5721350"/>
          </a:xfrm>
        </p:spPr>
        <p:txBody>
          <a:bodyPr rtlCol="0">
            <a:normAutofit fontScale="70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Загрязнители, попадающие в природные воды из атмосферы с осадками.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57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(Серная и азотная кислоты, сульфаты, нитраты и др.)</a:t>
            </a:r>
          </a:p>
        </p:txBody>
      </p:sp>
      <p:sp>
        <p:nvSpPr>
          <p:cNvPr id="3686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5"/>
          <p:cNvSpPr>
            <a:spLocks noGrp="1"/>
          </p:cNvSpPr>
          <p:nvPr>
            <p:ph type="subTitle" idx="1"/>
          </p:nvPr>
        </p:nvSpPr>
        <p:spPr>
          <a:xfrm>
            <a:off x="457200" y="620713"/>
            <a:ext cx="8229600" cy="43211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05191" y="1660994"/>
            <a:ext cx="811934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Представление команд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Метод очистки воды с участием микрофлоры активного ила.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(Биологическая очистка)</a:t>
            </a:r>
          </a:p>
        </p:txBody>
      </p:sp>
      <p:sp>
        <p:nvSpPr>
          <p:cNvPr id="3789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8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Почему при наличии в сточных водах большого количества трудно окисляемых органических веществ нежелательно применение озона для их очистки?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(Возможно образование продуктов неполного окисления, причем более токсичных, чем исходные органические соединения)</a:t>
            </a:r>
          </a:p>
        </p:txBody>
      </p:sp>
      <p:sp>
        <p:nvSpPr>
          <p:cNvPr id="3891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215063"/>
          </a:xfrm>
        </p:spPr>
        <p:txBody>
          <a:bodyPr rtlCol="0">
            <a:normAutofit fontScale="70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Всем известно, что молочнокислые продукты полезны для здоровья. Какой процесс используется для получения кефира?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(Брожение)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200" dirty="0" smtClean="0">
                <a:solidFill>
                  <a:srgbClr val="7030A0"/>
                </a:solidFill>
              </a:rPr>
              <a:t>Почему при отравлении нефтепродуктами противопоказано принимать жиры, растительные масла, яйца?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(Углеводороды растворяются в жирах и надолго задерживаются в организме)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400" dirty="0" smtClean="0">
                <a:solidFill>
                  <a:srgbClr val="7030A0"/>
                </a:solidFill>
              </a:rPr>
              <a:t>Известно, что бром и йод ядовиты. Почему же невропатолог может посоветовать принимать бром, а эндокринолог заявить, что вам не хватает йода?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(Ядовиты простые вещества. Лекарства содержат соединения этих веществ)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solidFill>
                  <a:srgbClr val="7030A0"/>
                </a:solidFill>
              </a:rPr>
              <a:t>Какие покрытия для пола наиболее благоприятны для здоровья: ковровое, линолеум или краска? Почему?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(На ковровом покрытии скапливается много пыли, линолеум может выделять вредные для здоровья вещества. Крашенные полы наиболее безобидны)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700" dirty="0" smtClean="0">
                <a:solidFill>
                  <a:srgbClr val="7030A0"/>
                </a:solidFill>
              </a:rPr>
              <a:t>Назовите вещество, которое может и спасти человека в случае сердечного заболевания, и мгновенно уничтожить множество людей. Почему оно так действует?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4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400" dirty="0" smtClean="0">
                <a:solidFill>
                  <a:srgbClr val="FF0000"/>
                </a:solidFill>
              </a:rPr>
              <a:t>(Нитроглицерин. Его действие зависит от концентрации)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36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Калий содержится внутри клетки, а натрий в межклеточном пространстве, поэтому после приема соленой пищи хочется пить. Объясните данный факт.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(Ионы натрия </a:t>
            </a:r>
            <a:r>
              <a:rPr lang="ru-RU" sz="3600" dirty="0" err="1" smtClean="0">
                <a:solidFill>
                  <a:srgbClr val="FF0000"/>
                </a:solidFill>
              </a:rPr>
              <a:t>гидратируются</a:t>
            </a:r>
            <a:r>
              <a:rPr lang="ru-RU" sz="3600" dirty="0" smtClean="0">
                <a:solidFill>
                  <a:srgbClr val="FF0000"/>
                </a:solidFill>
              </a:rPr>
              <a:t> легче, чем ионы калия, и после приема соленой пищи вода из клеток поступает в межклеточное пространство. Клетка уменьшается в объеме, рефлекторно возникает чувство жажды)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6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Некоторое вещество, содержащееся в древесном дыме, позволяет получать копченую рыбу и колбасу, а раствор этого вещества используется для консервирования биологических препаратов. Какое это вещество?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100" dirty="0" smtClean="0">
                <a:solidFill>
                  <a:srgbClr val="FF0000"/>
                </a:solidFill>
              </a:rPr>
              <a:t>(Формальдегид)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solidFill>
                  <a:srgbClr val="7030A0"/>
                </a:solidFill>
              </a:rPr>
              <a:t>Объясните с точки зрения химии, почему пища, содержащая пищевые волокна, создает ощущение сытости, хотя является низкокалорийной.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000" dirty="0" smtClean="0">
              <a:solidFill>
                <a:srgbClr val="7030A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(Благодаря множеству </a:t>
            </a:r>
            <a:r>
              <a:rPr lang="ru-RU" sz="4000" dirty="0" err="1" smtClean="0">
                <a:solidFill>
                  <a:srgbClr val="FF0000"/>
                </a:solidFill>
              </a:rPr>
              <a:t>гидроксогрупп</a:t>
            </a:r>
            <a:r>
              <a:rPr lang="ru-RU" sz="4000" dirty="0" smtClean="0">
                <a:solidFill>
                  <a:srgbClr val="FF0000"/>
                </a:solidFill>
              </a:rPr>
              <a:t> целлюлоза связывает воду, набухает и увеличивается в объеме)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8358188" y="6072188"/>
            <a:ext cx="785812" cy="785812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ctrTitle"/>
          </p:nvPr>
        </p:nvSpPr>
        <p:spPr>
          <a:xfrm>
            <a:off x="457200" y="274638"/>
            <a:ext cx="8229600" cy="3298825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FFFF00"/>
                </a:solidFill>
              </a:rPr>
              <a:t>Ассоциативная  </a:t>
            </a:r>
            <a:br>
              <a:rPr lang="ru-RU" sz="4800" smtClean="0">
                <a:solidFill>
                  <a:srgbClr val="FFFF00"/>
                </a:solidFill>
              </a:rPr>
            </a:br>
            <a:r>
              <a:rPr lang="ru-RU" sz="4800" smtClean="0">
                <a:solidFill>
                  <a:srgbClr val="FFFF00"/>
                </a:solidFill>
              </a:rPr>
              <a:t>реклама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subTitle" idx="1"/>
          </p:nvPr>
        </p:nvSpPr>
        <p:spPr>
          <a:xfrm flipV="1">
            <a:off x="457200" y="6007100"/>
            <a:ext cx="8229600" cy="85725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sz="90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/>
          </p:cNvSpPr>
          <p:nvPr>
            <p:ph type="ctrTitle"/>
          </p:nvPr>
        </p:nvSpPr>
        <p:spPr>
          <a:xfrm>
            <a:off x="457200" y="274638"/>
            <a:ext cx="8229600" cy="3082925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FFFF00"/>
                </a:solidFill>
              </a:rPr>
              <a:t>Скульптура для пришкольного участка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768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429749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7204"/>
                <a:gridCol w="1444649"/>
                <a:gridCol w="1428755"/>
                <a:gridCol w="1428754"/>
                <a:gridCol w="1350175"/>
                <a:gridCol w="1650212"/>
              </a:tblGrid>
              <a:tr h="1137150">
                <a:tc>
                  <a:txBody>
                    <a:bodyPr/>
                    <a:lstStyle/>
                    <a:p>
                      <a:pPr algn="ctr"/>
                      <a:r>
                        <a:rPr lang="ru-RU" sz="2400" b="0" i="1" baseline="0" dirty="0" smtClean="0">
                          <a:solidFill>
                            <a:srgbClr val="FFFF00"/>
                          </a:solidFill>
                        </a:rPr>
                        <a:t>Экологический словарь</a:t>
                      </a:r>
                      <a:endParaRPr lang="ru-RU" sz="2400" b="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u="none" baseline="0" dirty="0" smtClean="0">
                          <a:solidFill>
                            <a:schemeClr val="bg1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3600" b="0" u="none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4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5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6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53475">
                <a:tc>
                  <a:txBody>
                    <a:bodyPr/>
                    <a:lstStyle/>
                    <a:p>
                      <a:pPr algn="ctr"/>
                      <a:r>
                        <a:rPr lang="ru-RU" sz="2400" i="1" baseline="0" dirty="0" smtClean="0">
                          <a:solidFill>
                            <a:srgbClr val="FFFF00"/>
                          </a:solidFill>
                        </a:rPr>
                        <a:t>Охрана природы</a:t>
                      </a:r>
                      <a:endParaRPr lang="ru-RU" sz="240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8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9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1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53475">
                <a:tc>
                  <a:txBody>
                    <a:bodyPr/>
                    <a:lstStyle/>
                    <a:p>
                      <a:pPr algn="ctr"/>
                      <a:r>
                        <a:rPr lang="ru-RU" sz="2400" i="1" baseline="0" dirty="0" smtClean="0">
                          <a:solidFill>
                            <a:srgbClr val="FFFF00"/>
                          </a:solidFill>
                        </a:rPr>
                        <a:t>Отходы и доходы</a:t>
                      </a:r>
                      <a:endParaRPr lang="ru-RU" sz="240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2" action="ppaction://hlinksldjump"/>
                        </a:rPr>
                        <a:t>10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3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4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5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6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53475">
                <a:tc>
                  <a:txBody>
                    <a:bodyPr/>
                    <a:lstStyle/>
                    <a:p>
                      <a:pPr algn="ctr"/>
                      <a:endParaRPr lang="ru-RU" sz="2400" i="1" baseline="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i="1" baseline="0" dirty="0" smtClean="0">
                          <a:solidFill>
                            <a:srgbClr val="FFFF00"/>
                          </a:solidFill>
                        </a:rPr>
                        <a:t>Неметаллы</a:t>
                      </a:r>
                      <a:endParaRPr lang="ru-RU" sz="240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7" action="ppaction://hlinksldjump"/>
                        </a:rPr>
                        <a:t>10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8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19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0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1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53475">
                <a:tc>
                  <a:txBody>
                    <a:bodyPr/>
                    <a:lstStyle/>
                    <a:p>
                      <a:pPr algn="ctr"/>
                      <a:endParaRPr lang="ru-RU" sz="2400" i="1" baseline="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i="1" baseline="0" dirty="0" smtClean="0">
                          <a:solidFill>
                            <a:srgbClr val="FFFF00"/>
                          </a:solidFill>
                        </a:rPr>
                        <a:t>Вода</a:t>
                      </a:r>
                      <a:endParaRPr lang="ru-RU" sz="240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2" action="ppaction://hlinksldjump"/>
                        </a:rPr>
                        <a:t>10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3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4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5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6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53475">
                <a:tc>
                  <a:txBody>
                    <a:bodyPr/>
                    <a:lstStyle/>
                    <a:p>
                      <a:pPr algn="ctr"/>
                      <a:r>
                        <a:rPr lang="ru-RU" sz="2400" i="1" baseline="0" dirty="0" smtClean="0">
                          <a:solidFill>
                            <a:srgbClr val="FFFF00"/>
                          </a:solidFill>
                        </a:rPr>
                        <a:t>Химия и здоровье</a:t>
                      </a:r>
                      <a:endParaRPr lang="ru-RU" sz="240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7" action="ppaction://hlinksldjump"/>
                        </a:rPr>
                        <a:t>10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8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29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0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1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53475">
                <a:tc>
                  <a:txBody>
                    <a:bodyPr/>
                    <a:lstStyle/>
                    <a:p>
                      <a:pPr algn="ctr"/>
                      <a:endParaRPr lang="ru-RU" sz="2400" i="1" baseline="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i="1" baseline="0" dirty="0" smtClean="0">
                          <a:solidFill>
                            <a:srgbClr val="FFFF00"/>
                          </a:solidFill>
                        </a:rPr>
                        <a:t>Химия и быт</a:t>
                      </a:r>
                      <a:endParaRPr lang="ru-RU" sz="2400" i="1" baseline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2" action="ppaction://hlinksldjump"/>
                        </a:rPr>
                        <a:t>10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3" action="ppaction://hlinksldjump"/>
                        </a:rPr>
                        <a:t>20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4" action="ppaction://hlinksldjump"/>
                        </a:rPr>
                        <a:t>30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5" action="ppaction://hlinksldjump"/>
                        </a:rPr>
                        <a:t>40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baseline="0" dirty="0" smtClean="0">
                          <a:solidFill>
                            <a:schemeClr val="bg1"/>
                          </a:solidFill>
                          <a:hlinkClick r:id="rId36" action="ppaction://hlinksldjump"/>
                        </a:rPr>
                        <a:t>50</a:t>
                      </a:r>
                      <a:endParaRPr lang="ru-RU" sz="36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4875" y="857250"/>
            <a:ext cx="8229600" cy="368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721350"/>
          </a:xfrm>
        </p:spPr>
        <p:txBody>
          <a:bodyPr rtlCol="0">
            <a:normAutofit fontScale="70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Твердые  или жидкие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частицы, находящиеся в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атмосфере и образующие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700" dirty="0" smtClean="0">
                <a:solidFill>
                  <a:srgbClr val="7030A0"/>
                </a:solidFill>
              </a:rPr>
              <a:t> туман или дым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(Аэрозоль)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7786688" y="5857875"/>
            <a:ext cx="785812" cy="785813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429375"/>
          </a:xfrm>
        </p:spPr>
        <p:txBody>
          <a:bodyPr rtlCol="0">
            <a:normAutofit fontScale="850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Естественное или искусственное поступление воздуха в воду, почву, горные породы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 smtClean="0">
              <a:solidFill>
                <a:srgbClr val="7030A0"/>
              </a:solidFill>
            </a:endParaRP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(Аэрация)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7786688" y="5857875"/>
            <a:ext cx="785812" cy="785813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5792787"/>
          </a:xfrm>
        </p:spPr>
        <p:txBody>
          <a:bodyPr rtlCol="0"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ru-RU" sz="4800" dirty="0" smtClean="0"/>
          </a:p>
          <a:p>
            <a:pPr marL="577533" lvl="1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5200" dirty="0" smtClean="0">
                <a:solidFill>
                  <a:srgbClr val="7030A0"/>
                </a:solidFill>
              </a:rPr>
              <a:t>Вещества, применяемые для уничтожения растений, в частности для борьбы с сорняками.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/>
              <a:t>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(Гербициды)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313"/>
            <a:ext cx="8229600" cy="6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Улыбающееся лицо 3">
            <a:hlinkClick r:id="rId2" action="ppaction://hlinksldjump"/>
          </p:cNvPr>
          <p:cNvSpPr/>
          <p:nvPr/>
        </p:nvSpPr>
        <p:spPr>
          <a:xfrm>
            <a:off x="7786688" y="5857875"/>
            <a:ext cx="785812" cy="785813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728</TotalTime>
  <Words>930</Words>
  <Application>Microsoft Office PowerPoint</Application>
  <PresentationFormat>Экран (4:3)</PresentationFormat>
  <Paragraphs>291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Candara</vt:lpstr>
      <vt:lpstr>Symbol</vt:lpstr>
      <vt:lpstr>Calibri</vt:lpstr>
      <vt:lpstr>Wingdings 3</vt:lpstr>
      <vt:lpstr>Волна</vt:lpstr>
      <vt:lpstr>«Химия и   окружающая среда»</vt:lpstr>
      <vt:lpstr>Слайд 2</vt:lpstr>
      <vt:lpstr>Слайд 3</vt:lpstr>
      <vt:lpstr>Ассоциативная   реклама</vt:lpstr>
      <vt:lpstr>Скульптура для пришкольного участка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 </vt:lpstr>
      <vt:lpstr>Слайд 36</vt:lpstr>
      <vt:lpstr>Слайд 37</vt:lpstr>
      <vt:lpstr>Слайд 38</vt:lpstr>
      <vt:lpstr>Слайд 39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Admin</cp:lastModifiedBy>
  <cp:revision>49</cp:revision>
  <dcterms:created xsi:type="dcterms:W3CDTF">2001-12-31T20:05:01Z</dcterms:created>
  <dcterms:modified xsi:type="dcterms:W3CDTF">2011-12-09T07:50:19Z</dcterms:modified>
</cp:coreProperties>
</file>